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1" r:id="rId23"/>
    <p:sldId id="277" r:id="rId24"/>
    <p:sldId id="278" r:id="rId25"/>
    <p:sldId id="279" r:id="rId26"/>
    <p:sldId id="280" r:id="rId27"/>
  </p:sldIdLst>
  <p:sldSz cx="9144000" cy="5143500" type="screen16x9"/>
  <p:notesSz cx="6858000" cy="9144000"/>
  <p:embeddedFontLst>
    <p:embeddedFont>
      <p:font typeface="Amatic SC" panose="020B0604020202020204" charset="-79"/>
      <p:bold r:id="rId29"/>
    </p:embeddedFont>
    <p:embeddedFont>
      <p:font typeface="Merriweather" panose="020B0604020202020204" charset="0"/>
      <p:regular r:id="rId30"/>
      <p:bold r:id="rId31"/>
    </p:embeddedFont>
    <p:embeddedFont>
      <p:font typeface="Nunito" panose="020B0604020202020204" charset="0"/>
      <p:regular r:id="rId32"/>
      <p:bold r:id="rId33"/>
      <p:italic r:id="rId34"/>
      <p:boldItalic r:id="rId35"/>
    </p:embeddedFont>
    <p:embeddedFont>
      <p:font typeface="Georgia" panose="02040502050405020303" pitchFamily="18" charset="0"/>
      <p:regular r:id="rId36"/>
      <p:bold r:id="rId37"/>
      <p:italic r:id="rId38"/>
      <p:boldItalic r:id="rId39"/>
    </p:embeddedFont>
    <p:embeddedFont>
      <p:font typeface="Source Code Pro" panose="020B0604020202020204" charset="0"/>
      <p:regular r:id="rId40"/>
      <p:bold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566" autoAdjust="0"/>
  </p:normalViewPr>
  <p:slideViewPr>
    <p:cSldViewPr>
      <p:cViewPr>
        <p:scale>
          <a:sx n="125" d="100"/>
          <a:sy n="125" d="100"/>
        </p:scale>
        <p:origin x="-72" y="204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extLst>
      <p:ext uri="{BB962C8B-B14F-4D97-AF65-F5344CB8AC3E}">
        <p14:creationId xmlns:p14="http://schemas.microsoft.com/office/powerpoint/2010/main" val="27790398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ibama.gov.br/phocadownload/biodiversidade/javali/2013_ibama_in_003-2013_manejo_javali.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75000"/>
              </a:lnSpc>
              <a:spcBef>
                <a:spcPts val="0"/>
              </a:spcBef>
              <a:spcAft>
                <a:spcPts val="800"/>
              </a:spcAft>
              <a:buNone/>
            </a:pPr>
            <a:r>
              <a:rPr lang="en" sz="1050">
                <a:highlight>
                  <a:srgbClr val="FFFFFF"/>
                </a:highlight>
              </a:rPr>
              <a:t>O javali (</a:t>
            </a:r>
            <a:r>
              <a:rPr lang="en" sz="1050" i="1">
                <a:highlight>
                  <a:srgbClr val="FFFFFF"/>
                </a:highlight>
              </a:rPr>
              <a:t>Sus scrofa</a:t>
            </a:r>
            <a:r>
              <a:rPr lang="en" sz="1050">
                <a:highlight>
                  <a:srgbClr val="FFFFFF"/>
                </a:highlight>
              </a:rPr>
              <a:t>) é uma espécie nativa da Europa, Ásia e norte da África. Foi introduzida no Brasil a partir da década de 1960, principalmente para o consumo de carne na região sul do país. O animal é classificado como uma das cem piores espécies exóticas invasoras do mundo pela União Internacional de Conservação da Natureza. Sua agressividade e facilidade de adaptação são características que, associadas à reprodução descontrolada e à ausência de predadores naturais, resultam em uma série de impactos ambientais e socioeconômicos, principalmente para pequenos agricultores.</a:t>
            </a:r>
          </a:p>
          <a:p>
            <a:pPr lvl="0" rtl="0">
              <a:lnSpc>
                <a:spcPct val="175000"/>
              </a:lnSpc>
              <a:spcBef>
                <a:spcPts val="0"/>
              </a:spcBef>
              <a:spcAft>
                <a:spcPts val="800"/>
              </a:spcAft>
              <a:buNone/>
            </a:pPr>
            <a:r>
              <a:rPr lang="en" sz="1050">
                <a:highlight>
                  <a:srgbClr val="FFFFFF"/>
                </a:highlight>
              </a:rPr>
              <a:t>Em razão do aumento de sua distribuição pelo território nacional e da crescente ameaça ao ecossistema, o controle da espécie foi autorizado pelo Ibama em 2013, de acordo com regras estabelecidas pela </a:t>
            </a:r>
            <a:r>
              <a:rPr lang="en" sz="1050" u="sng">
                <a:solidFill>
                  <a:srgbClr val="0088CC"/>
                </a:solidFill>
                <a:highlight>
                  <a:srgbClr val="FFFFFF"/>
                </a:highlight>
                <a:hlinkClick r:id="rId3"/>
              </a:rPr>
              <a:t>Instrução Normativa N° 03/2013</a:t>
            </a:r>
            <a:r>
              <a:rPr lang="en" sz="1050">
                <a:highlight>
                  <a:srgbClr val="FFFFFF"/>
                </a:highlight>
              </a:rPr>
              <a:t>. Espécies exóticas invasoras são consideradas a segunda maior causa de perda da biodiversidade em escala global e representam um desafio para a conservação dos recursos naturais. Há registros da presença de javalis em quinze unidades da federação: Rio Grande do Sul, Santa Catarina, Paraná, Mato Grosso do Sul, Mato Grosso, Goiás, Distrito Federal, Roraima, Tocantins, Maranhão, Bahia, Minas Gerais, São Paulo, Espírito Santo e Rio de Janeiro.</a:t>
            </a:r>
          </a:p>
          <a:p>
            <a:pPr lvl="0" rtl="0">
              <a:lnSpc>
                <a:spcPct val="115000"/>
              </a:lnSpc>
              <a:spcBef>
                <a:spcPts val="0"/>
              </a:spcBef>
              <a:spcAft>
                <a:spcPts val="1600"/>
              </a:spcAft>
              <a:buNone/>
            </a:pPr>
            <a:endParaRPr sz="1800">
              <a:solidFill>
                <a:schemeClr val="dk2"/>
              </a:solidFill>
              <a:latin typeface="Source Code Pro"/>
              <a:ea typeface="Source Code Pro"/>
              <a:cs typeface="Source Code Pro"/>
              <a:sym typeface="Source Code Pro"/>
            </a:endParaRPr>
          </a:p>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60000"/>
              </a:lnSpc>
              <a:spcBef>
                <a:spcPts val="0"/>
              </a:spcBef>
              <a:buNone/>
            </a:pPr>
            <a:r>
              <a:rPr lang="en" sz="900">
                <a:solidFill>
                  <a:srgbClr val="333333"/>
                </a:solidFill>
                <a:highlight>
                  <a:srgbClr val="F3F3F3"/>
                </a:highlight>
              </a:rPr>
              <a:t>Uma lei sancionada nesta semana pelo governador do Amazonas, José Melo, causou revolta no meio de ambiental, principalmente por parte de representantes de órgãos e entidades ambientalistas.</a:t>
            </a:r>
          </a:p>
          <a:p>
            <a:pPr lvl="0" rtl="0">
              <a:lnSpc>
                <a:spcPct val="160000"/>
              </a:lnSpc>
              <a:spcBef>
                <a:spcPts val="0"/>
              </a:spcBef>
              <a:buNone/>
            </a:pPr>
            <a:r>
              <a:rPr lang="en" sz="900">
                <a:solidFill>
                  <a:srgbClr val="333333"/>
                </a:solidFill>
                <a:highlight>
                  <a:srgbClr val="F3F3F3"/>
                </a:highlight>
              </a:rPr>
              <a:t>A nova legislação disciplina a atividade de aquicultura e permite que peixes não nativos sejam criados nos rios que cortam o estado. Pelo texto, fica liberado o cultivo de espécies exóticas na região, havendo apenas a necessidade de uma autorização do órgão estadual competente.</a:t>
            </a:r>
          </a:p>
          <a:p>
            <a:pPr lvl="0" rtl="0">
              <a:lnSpc>
                <a:spcPct val="160000"/>
              </a:lnSpc>
              <a:spcBef>
                <a:spcPts val="0"/>
              </a:spcBef>
              <a:buNone/>
            </a:pPr>
            <a:r>
              <a:rPr lang="en" sz="900">
                <a:solidFill>
                  <a:srgbClr val="333333"/>
                </a:solidFill>
                <a:highlight>
                  <a:srgbClr val="F3F3F3"/>
                </a:highlight>
              </a:rPr>
              <a:t>A lei ordinária nº 79/2016 autoriza ainda o barramento de igarapés e a instalação de empreendimentos de criação nas áreas de preservação permanente (APPs). O Ministério do Meio Ambiente também se posicionou contrário à medida de liberar o cultivo de espécies exóticas na região. "O MMA reitera que a introdução de espécies não-nativas tem induzido a um complexo processo de degradação dos ecossistemas, de forma comprovada, com vários exemplos ao redor do mundo, sendo os casos de introdução de espécies de peixes para aquicultura alguns dos mais emblemáticos", manifestou-se o ministro do Meio Ambiente, José Sarney Filho, por meio de nota.</a:t>
            </a:r>
          </a:p>
          <a:p>
            <a:pPr lvl="0" rtl="0">
              <a:lnSpc>
                <a:spcPct val="160000"/>
              </a:lnSpc>
              <a:spcBef>
                <a:spcPts val="0"/>
              </a:spcBef>
              <a:buNone/>
            </a:pPr>
            <a:r>
              <a:rPr lang="en" sz="900">
                <a:solidFill>
                  <a:srgbClr val="333333"/>
                </a:solidFill>
                <a:highlight>
                  <a:srgbClr val="F3F3F3"/>
                </a:highlight>
              </a:rPr>
              <a:t>Para a biológa Nurit Bensusan, coordenadora adjunta do Programa de Política e Direito Socioambiental do Instituto Socioambiental (ISA), a medida pode causar graves impactos às espécies de peixes da região, podendo levar à sua extinção.</a:t>
            </a:r>
          </a:p>
          <a:p>
            <a:pPr lvl="0" rtl="0">
              <a:lnSpc>
                <a:spcPct val="160000"/>
              </a:lnSpc>
              <a:spcBef>
                <a:spcPts val="0"/>
              </a:spcBef>
              <a:buNone/>
            </a:pPr>
            <a:r>
              <a:rPr lang="en" sz="900">
                <a:solidFill>
                  <a:srgbClr val="333333"/>
                </a:solidFill>
                <a:highlight>
                  <a:srgbClr val="F3F3F3"/>
                </a:highlight>
              </a:rPr>
              <a:t>“Quando você introduz uma espécie não nativa, você não pode tirá-la de volta. Ela se difunde no ambiente de uma forma irreversível. No caso dos peixes não nativos, vamos pensar, por exemplo, na tilápia. A tilápia não é um peixe predador do tipo que come outros peixes, mas ele é um excelente competidor. Ele compete por espaço, por alimentos, por lugares para desova, muito bem. Tão bem que ele elimina outros peixes”, ressaltou.</a:t>
            </a:r>
          </a:p>
          <a:p>
            <a:pPr lvl="0" rtl="0">
              <a:lnSpc>
                <a:spcPct val="160000"/>
              </a:lnSpc>
              <a:spcBef>
                <a:spcPts val="0"/>
              </a:spcBef>
              <a:buNone/>
            </a:pPr>
            <a:r>
              <a:rPr lang="en" sz="900">
                <a:solidFill>
                  <a:srgbClr val="333333"/>
                </a:solidFill>
                <a:highlight>
                  <a:srgbClr val="F3F3F3"/>
                </a:highlight>
              </a:rPr>
              <a:t>De acordo com a bióloga, a introdução de espécies exóticas representa um risco não só para os peixes nativos, mas para toda a flora e a fauna da região.</a:t>
            </a:r>
          </a:p>
          <a:p>
            <a:pPr lvl="0" rtl="0">
              <a:lnSpc>
                <a:spcPct val="160000"/>
              </a:lnSpc>
              <a:spcBef>
                <a:spcPts val="0"/>
              </a:spcBef>
              <a:buNone/>
            </a:pPr>
            <a:r>
              <a:rPr lang="en" sz="900">
                <a:solidFill>
                  <a:srgbClr val="333333"/>
                </a:solidFill>
                <a:highlight>
                  <a:srgbClr val="F3F3F3"/>
                </a:highlight>
              </a:rPr>
              <a:t>“Quando você começa a ameaçar um grupo biológico, no caso os peixes, é como se fosse uma cadeia de dominós. O primeiro dominó, derruba os outros dominós. Então, você começar a ameaçar toda a biodiversidade aquática que, por sua vez, ameaça a flora e a fauna do ambiente todo”, explicou Nurit.</a:t>
            </a:r>
          </a:p>
          <a:p>
            <a:pPr lvl="0" rtl="0">
              <a:lnSpc>
                <a:spcPct val="160000"/>
              </a:lnSpc>
              <a:spcBef>
                <a:spcPts val="0"/>
              </a:spcBef>
              <a:buNone/>
            </a:pPr>
            <a:r>
              <a:rPr lang="en" sz="900">
                <a:solidFill>
                  <a:srgbClr val="333333"/>
                </a:solidFill>
                <a:highlight>
                  <a:srgbClr val="F3F3F3"/>
                </a:highlight>
              </a:rPr>
              <a:t>Uma moção de repúdio assinada por representantes de órgãos e institutos ambientais, como o Ibama (Instituto Brasileiro do Meio Ambiente e dos Recursos Naturais Renováveis) e o ICMbio (Instituto Chico Mendes de Conservação da Biodiversidade), foi enviada ao Ministério Público Federal do Amazonas para que haja mais discussão sobre a medida.</a:t>
            </a:r>
          </a:p>
          <a:p>
            <a:pPr lvl="0" rtl="0">
              <a:lnSpc>
                <a:spcPct val="160000"/>
              </a:lnSpc>
              <a:spcBef>
                <a:spcPts val="0"/>
              </a:spcBef>
              <a:buNone/>
            </a:pPr>
            <a:r>
              <a:rPr lang="en" sz="900">
                <a:solidFill>
                  <a:srgbClr val="333333"/>
                </a:solidFill>
                <a:highlight>
                  <a:srgbClr val="F3F3F3"/>
                </a:highlight>
              </a:rPr>
              <a:t>Os órgãos ambientais dizem, no documento, que a lei foi recebida “com pesar” pelo grupo, às vésperas do dia Mundial do Meio Ambiente, comemorado em 5 de junho. A norma, para eles, representa “um retrocesso na área ambiental do estado do Amazonas, fomentada por ações de governo sem cuidados e com a garantia de um meio ambiente equilibrado e saudável, e, por </a:t>
            </a:r>
            <a:r>
              <a:rPr lang="en" sz="1000">
                <a:solidFill>
                  <a:srgbClr val="CC4125"/>
                </a:solidFill>
                <a:highlight>
                  <a:srgbClr val="F3F3F3"/>
                </a:highlight>
              </a:rPr>
              <a:t>consequência, o bem-estar coletivo”. Para as entidades, “não há embasamento técnico e pouco ou nenhum conhecimento dos impactos e problemas que a nova legislação pode ocasionar”.</a:t>
            </a:r>
          </a:p>
          <a:p>
            <a:pPr lvl="0" rtl="0">
              <a:lnSpc>
                <a:spcPct val="160000"/>
              </a:lnSpc>
              <a:spcBef>
                <a:spcPts val="0"/>
              </a:spcBef>
              <a:buNone/>
            </a:pPr>
            <a:r>
              <a:rPr lang="en" sz="1000">
                <a:solidFill>
                  <a:srgbClr val="CC4125"/>
                </a:solidFill>
                <a:highlight>
                  <a:srgbClr val="F3F3F3"/>
                </a:highlight>
              </a:rPr>
              <a:t>“Se essa lei continuar de pé, se a gente não arranjar uma maneira de impedir que ela entre em vigor, a gente pode começar a tocar a marcha fúnebre para a Amazônia porque a gente vai realmente perder a diversidade e descaracterizar o bioma de uma maneira irreversível”,</a:t>
            </a:r>
            <a:r>
              <a:rPr lang="en" sz="900">
                <a:solidFill>
                  <a:srgbClr val="333333"/>
                </a:solidFill>
                <a:highlight>
                  <a:srgbClr val="F3F3F3"/>
                </a:highlight>
              </a:rPr>
              <a:t> afirmou ainda Nurit Bensusan.</a:t>
            </a:r>
          </a:p>
          <a:p>
            <a:pPr lvl="0" rtl="0">
              <a:lnSpc>
                <a:spcPct val="160000"/>
              </a:lnSpc>
              <a:spcBef>
                <a:spcPts val="0"/>
              </a:spcBef>
              <a:buNone/>
            </a:pPr>
            <a:r>
              <a:rPr lang="en" sz="900">
                <a:solidFill>
                  <a:srgbClr val="333333"/>
                </a:solidFill>
                <a:highlight>
                  <a:srgbClr val="F3F3F3"/>
                </a:highlight>
              </a:rPr>
              <a:t>A assessoria de imprensa do MPF-AM informou que o Ministério Público instaurou um procedimento administrativo para apurar a questão.</a:t>
            </a:r>
          </a:p>
          <a:p>
            <a:pPr lvl="0" rtl="0">
              <a:lnSpc>
                <a:spcPct val="160000"/>
              </a:lnSpc>
              <a:spcBef>
                <a:spcPts val="0"/>
              </a:spcBef>
              <a:buNone/>
            </a:pPr>
            <a:r>
              <a:rPr lang="en" sz="900">
                <a:solidFill>
                  <a:srgbClr val="333333"/>
                </a:solidFill>
                <a:highlight>
                  <a:srgbClr val="F3F3F3"/>
                </a:highlight>
              </a:rPr>
              <a:t>Já a assessoria do governo do estado declarou que o assunto está sendo discutido, após a repercussão da sanção da lei, e que vai divulgar um posicionamento o mais breve possível.</a:t>
            </a:r>
          </a:p>
          <a:p>
            <a:pPr lvl="0" rtl="0">
              <a:lnSpc>
                <a:spcPct val="160000"/>
              </a:lnSpc>
              <a:spcBef>
                <a:spcPts val="0"/>
              </a:spcBef>
              <a:buNone/>
            </a:pPr>
            <a:r>
              <a:rPr lang="en" sz="900" b="1">
                <a:solidFill>
                  <a:srgbClr val="333333"/>
                </a:solidFill>
                <a:highlight>
                  <a:srgbClr val="F3F3F3"/>
                </a:highlight>
              </a:rPr>
              <a:t>Dia do Meio Ambiente</a:t>
            </a:r>
          </a:p>
          <a:p>
            <a:pPr lvl="0" rtl="0">
              <a:lnSpc>
                <a:spcPct val="160000"/>
              </a:lnSpc>
              <a:spcBef>
                <a:spcPts val="0"/>
              </a:spcBef>
              <a:buNone/>
            </a:pPr>
            <a:r>
              <a:rPr lang="en" sz="900">
                <a:solidFill>
                  <a:srgbClr val="333333"/>
                </a:solidFill>
                <a:highlight>
                  <a:srgbClr val="F3F3F3"/>
                </a:highlight>
              </a:rPr>
              <a:t>O Ministério do Meio Ambiente afirmou que tentará com que o governo do estado do Amazonas revogue a lei e que promova uma discussão mais ampla com a sociedade a fim de avaliar as consequências ambientais da medida.</a:t>
            </a:r>
          </a:p>
          <a:p>
            <a:pPr lvl="0" rtl="0">
              <a:lnSpc>
                <a:spcPct val="160000"/>
              </a:lnSpc>
              <a:spcBef>
                <a:spcPts val="0"/>
              </a:spcBef>
              <a:buNone/>
            </a:pPr>
            <a:r>
              <a:rPr lang="en" sz="900">
                <a:solidFill>
                  <a:srgbClr val="333333"/>
                </a:solidFill>
                <a:highlight>
                  <a:srgbClr val="F3F3F3"/>
                </a:highlight>
              </a:rPr>
              <a:t>Sarney Filho diz, na nota, que o ministério não é contrário às atividades de aquicultura, mas defende que "elas devem privilegiar a imensa biodiversidade de peixes amazônicos, incentivando o desenvolvimento de tecnologias sustentáveis ou o manejo das espécies nativas."</a:t>
            </a:r>
          </a:p>
          <a:p>
            <a:pPr lvl="0" rtl="0">
              <a:lnSpc>
                <a:spcPct val="160000"/>
              </a:lnSpc>
              <a:spcBef>
                <a:spcPts val="0"/>
              </a:spcBef>
              <a:buNone/>
            </a:pPr>
            <a:r>
              <a:rPr lang="en" sz="900">
                <a:solidFill>
                  <a:srgbClr val="333333"/>
                </a:solidFill>
                <a:highlight>
                  <a:srgbClr val="F3F3F3"/>
                </a:highlight>
              </a:rPr>
              <a:t>O ministério lembra que a Organização das Nações Unidas para Agricultura e Alimentação (FAO) reconhece que a aquicultura com peixes exóticos deve ser considerada introdução intencional na natureza, mesmo que a manutenção da espécie seja feita em sistema fechado, pois é grande a facilidade de escapes, gerando, assim, impactos às espécies nativas. Isso porque, como no caso da tilápia, que tem alto poder invasor, as espécies exóticas competem com as nativas por recursos como abrigo, alimentação e ninhos. Ness competição, é comum que as espécies nativas sejam levadas à extinção.</a:t>
            </a:r>
          </a:p>
          <a:p>
            <a:pPr lvl="0" rtl="0">
              <a:lnSpc>
                <a:spcPct val="160000"/>
              </a:lnSpc>
              <a:spcBef>
                <a:spcPts val="0"/>
              </a:spcBef>
              <a:buNone/>
            </a:pPr>
            <a:r>
              <a:rPr lang="en" sz="900">
                <a:solidFill>
                  <a:srgbClr val="333333"/>
                </a:solidFill>
                <a:highlight>
                  <a:srgbClr val="F3F3F3"/>
                </a:highlight>
              </a:rPr>
              <a:t>Segundo o ministro, técnicos do Centro Nacional de Pesquisa e Conservação da Biodiversidade Amazônica (Cepam), ligado ao ICMBio, chegaram a emitir ressalvas e pareceres técnicos alertando o governo do estado sobre os riscos da liberação de peixes exóticos na bacia amazônica. Na nota, Sarney Filho diz que as ressalvas foram incluídas em uma minuta do projeto, mas o texto foi aprovado no dia 5 de maio sem levar em conta essas considerações. Eles tentaram uma reunião com o governador, mas o texto já havia sido sancionado antes disso.</a:t>
            </a:r>
          </a:p>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314325" rtl="0">
              <a:lnSpc>
                <a:spcPct val="115000"/>
              </a:lnSpc>
              <a:spcBef>
                <a:spcPts val="0"/>
              </a:spcBef>
              <a:spcAft>
                <a:spcPts val="1600"/>
              </a:spcAft>
              <a:buClr>
                <a:srgbClr val="4C4C4C"/>
              </a:buClr>
              <a:buSzPts val="1350"/>
              <a:buFont typeface="Georgia"/>
              <a:buChar char="➔"/>
            </a:pPr>
            <a:r>
              <a:rPr lang="en" sz="1350">
                <a:solidFill>
                  <a:srgbClr val="4C4C4C"/>
                </a:solidFill>
                <a:latin typeface="Georgia"/>
                <a:ea typeface="Georgia"/>
                <a:cs typeface="Georgia"/>
                <a:sym typeface="Georgia"/>
              </a:rPr>
              <a:t>A invasão de relativamente poucas espécies muito adaptáveis e competitivas sobre áreas distintas do globo tende a empobrecer e homogeneizar os ecossistemas</a:t>
            </a:r>
          </a:p>
          <a:p>
            <a:pPr marL="457200" lvl="0" indent="-314325" rtl="0">
              <a:lnSpc>
                <a:spcPct val="115000"/>
              </a:lnSpc>
              <a:spcBef>
                <a:spcPts val="0"/>
              </a:spcBef>
              <a:spcAft>
                <a:spcPts val="1600"/>
              </a:spcAft>
              <a:buClr>
                <a:srgbClr val="4C4C4C"/>
              </a:buClr>
              <a:buSzPts val="1350"/>
              <a:buFont typeface="Georgia"/>
              <a:buChar char="➔"/>
            </a:pPr>
            <a:r>
              <a:rPr lang="en" sz="1350">
                <a:solidFill>
                  <a:srgbClr val="4C4C4C"/>
                </a:solidFill>
                <a:latin typeface="Georgia"/>
                <a:ea typeface="Georgia"/>
                <a:cs typeface="Georgia"/>
                <a:sym typeface="Georgia"/>
              </a:rPr>
              <a:t>Hoje já é a segunda maior ameaça à perda de espécies nativas, atrás apenas da redução/degradação de habitats. </a:t>
            </a:r>
          </a:p>
          <a:p>
            <a:pPr marL="457200" lvl="0" indent="-314325" rtl="0">
              <a:lnSpc>
                <a:spcPct val="115000"/>
              </a:lnSpc>
              <a:spcBef>
                <a:spcPts val="0"/>
              </a:spcBef>
              <a:spcAft>
                <a:spcPts val="1600"/>
              </a:spcAft>
              <a:buClr>
                <a:srgbClr val="4C4C4C"/>
              </a:buClr>
              <a:buSzPts val="1350"/>
              <a:buFont typeface="Georgia"/>
              <a:buChar char="➔"/>
            </a:pPr>
            <a:r>
              <a:rPr lang="en" sz="1350">
                <a:solidFill>
                  <a:srgbClr val="4C4C4C"/>
                </a:solidFill>
                <a:latin typeface="Georgia"/>
                <a:ea typeface="Georgia"/>
                <a:cs typeface="Georgia"/>
                <a:sym typeface="Georgia"/>
              </a:rPr>
              <a:t>As Invasoras são responsáveis por declínios populacionais e extinções.</a:t>
            </a:r>
          </a:p>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sz="900" dirty="0">
                <a:solidFill>
                  <a:srgbClr val="777777"/>
                </a:solidFill>
                <a:highlight>
                  <a:srgbClr val="F1F1F1"/>
                </a:highlight>
              </a:rPr>
              <a:t>Pinus na Mata Atlântica</a:t>
            </a:r>
          </a:p>
          <a:p>
            <a:pPr lvl="0">
              <a:spcBef>
                <a:spcPts val="0"/>
              </a:spcBef>
              <a:buNone/>
            </a:pPr>
            <a:r>
              <a:rPr lang="en" sz="900" dirty="0">
                <a:solidFill>
                  <a:srgbClr val="777777"/>
                </a:solidFill>
                <a:highlight>
                  <a:srgbClr val="F1F1F1"/>
                </a:highlight>
              </a:rPr>
              <a:t>Mata Atlântica em São Paulo (Cidade universitária USP) invadido por palmeira de origem australiana.</a:t>
            </a:r>
          </a:p>
          <a:p>
            <a:pPr lvl="0">
              <a:spcBef>
                <a:spcPts val="0"/>
              </a:spcBef>
              <a:buNone/>
            </a:pPr>
            <a:r>
              <a:rPr lang="en" sz="900" dirty="0">
                <a:solidFill>
                  <a:srgbClr val="777777"/>
                </a:solidFill>
                <a:highlight>
                  <a:srgbClr val="F1F1F1"/>
                </a:highlight>
              </a:rPr>
              <a:t>Um dos últimos remanescentes de cerrados na cidade de São Paulo, na Zona Oeste. A planta na parte esquerda da foto é uma piteira (exótico nessa vegetação) que “migrou” do paisagismo das cercanias e compete diretamente com a planta a direita, uma língua-de-tucano, planta nativa do cerrado ameaçada de extinção na cidade.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solidFill>
                  <a:srgbClr val="7F7F7F"/>
                </a:solidFill>
                <a:highlight>
                  <a:srgbClr val="FFFFFF"/>
                </a:highlight>
              </a:rPr>
              <a:t>No Brasil, o eucalipto, que é originário da Austrália, cresce e se desenvolve muito bem, mas não se dispersa naturalmente e, assim, fica restrito a área em que foi introduzido (contudo, na África o eucalipto é um invasor seríssimo!).</a:t>
            </a:r>
          </a:p>
          <a:p>
            <a:pPr lvl="0">
              <a:spcBef>
                <a:spcPts val="0"/>
              </a:spcBef>
              <a:buNone/>
            </a:pPr>
            <a:endParaRPr sz="1200">
              <a:solidFill>
                <a:srgbClr val="333333"/>
              </a:solidFill>
              <a:highlight>
                <a:srgbClr val="FFFFFF"/>
              </a:highlight>
              <a:latin typeface="Georgia"/>
              <a:ea typeface="Georgia"/>
              <a:cs typeface="Georgia"/>
              <a:sym typeface="Georgia"/>
            </a:endParaRPr>
          </a:p>
          <a:p>
            <a:pPr lvl="0" rtl="0">
              <a:lnSpc>
                <a:spcPct val="115000"/>
              </a:lnSpc>
              <a:spcBef>
                <a:spcPts val="0"/>
              </a:spcBef>
              <a:spcAft>
                <a:spcPts val="1600"/>
              </a:spcAft>
              <a:buNone/>
            </a:pPr>
            <a:r>
              <a:rPr lang="en" sz="1150" b="1">
                <a:solidFill>
                  <a:srgbClr val="6F6F6E"/>
                </a:solidFill>
                <a:latin typeface="Nunito"/>
                <a:ea typeface="Nunito"/>
                <a:cs typeface="Nunito"/>
                <a:sym typeface="Nunito"/>
              </a:rPr>
              <a:t>→ MMA calcula que existem mais de 500 espécies exóticas no Brasil. Destas, cerca de 150 poderiam ser consideradas invasoras. </a:t>
            </a:r>
          </a:p>
          <a:p>
            <a:pPr lvl="0" rtl="0">
              <a:spcBef>
                <a:spcPts val="0"/>
              </a:spcBef>
              <a:buNone/>
            </a:pPr>
            <a:endParaRPr sz="1200">
              <a:solidFill>
                <a:srgbClr val="333333"/>
              </a:solidFill>
              <a:highlight>
                <a:srgbClr val="FFFFFF"/>
              </a:highlight>
              <a:latin typeface="Georgia"/>
              <a:ea typeface="Georgia"/>
              <a:cs typeface="Georgia"/>
              <a:sym typeface="Georgi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sz="1350">
                <a:solidFill>
                  <a:srgbClr val="4C4C4C"/>
                </a:solidFill>
                <a:highlight>
                  <a:srgbClr val="FFFFFF"/>
                </a:highlight>
                <a:latin typeface="Georgia"/>
                <a:ea typeface="Georgia"/>
                <a:cs typeface="Georgia"/>
                <a:sym typeface="Georgia"/>
              </a:rPr>
              <a:t>Houve caso em que a introdução de uma espécie inimiga da invasora, numa tentativa de eliminar esta, resultou na espécie que se esperava resolver o problema, ao invés, piorá-lo: a predadora ignorou a invasora e atacou as nativas mais abundantes e acabou por se tornar uma nova praga, responsável pela extinção de várias outras.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endParaRPr lang="pt-BR" sz="1100" b="0" i="0" u="none" strike="noStrike" kern="1200" baseline="0" dirty="0" smtClean="0">
              <a:solidFill>
                <a:schemeClr val="tx1"/>
              </a:solidFill>
              <a:latin typeface="+mn-lt"/>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342900" rtl="0">
              <a:lnSpc>
                <a:spcPct val="115000"/>
              </a:lnSpc>
              <a:spcBef>
                <a:spcPts val="0"/>
              </a:spcBef>
              <a:spcAft>
                <a:spcPts val="1600"/>
              </a:spcAft>
              <a:buClr>
                <a:schemeClr val="dk2"/>
              </a:buClr>
              <a:buSzPts val="1800"/>
              <a:buFont typeface="Source Code Pro"/>
              <a:buChar char="●"/>
            </a:pPr>
            <a:r>
              <a:rPr lang="en" sz="1350">
                <a:solidFill>
                  <a:srgbClr val="4C4C4C"/>
                </a:solidFill>
                <a:latin typeface="Georgia"/>
                <a:ea typeface="Georgia"/>
                <a:cs typeface="Georgia"/>
                <a:sym typeface="Georgia"/>
              </a:rPr>
              <a:t>movimentações humanas são a principal razão na introdução de espécies exóticas em praticamente todas as regiões do globo. À medida que novos ambientes são colonizados e ocupados pelo homem, plantas e animais domesticados são transportados, e proporcionam condições de dispersão muito além das capacidades naturais das Espécies Exóticas.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lvl="0" indent="-342900" rtl="0">
              <a:lnSpc>
                <a:spcPct val="115000"/>
              </a:lnSpc>
              <a:spcBef>
                <a:spcPts val="0"/>
              </a:spcBef>
              <a:spcAft>
                <a:spcPts val="1600"/>
              </a:spcAft>
              <a:buClr>
                <a:schemeClr val="dk2"/>
              </a:buClr>
              <a:buSzPts val="1800"/>
              <a:buFont typeface="Source Code Pro"/>
              <a:buChar char="●"/>
            </a:pPr>
            <a:r>
              <a:rPr lang="en" sz="1350">
                <a:solidFill>
                  <a:srgbClr val="4C4C4C"/>
                </a:solidFill>
                <a:latin typeface="Georgia"/>
                <a:ea typeface="Georgia"/>
                <a:cs typeface="Georgia"/>
                <a:sym typeface="Georgia"/>
              </a:rPr>
              <a:t>movimentações humanas são a principal razão na introdução de espécies exóticas em praticamente todas as regiões do globo. À medida que novos ambientes são colonizados e ocupados pelo homem, plantas e animais domesticados são transportados, e proporcionam condições de dispersão muito além das capacidades naturais das Espécies Exóticas.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sz="1350">
                <a:solidFill>
                  <a:srgbClr val="7F7F7F"/>
                </a:solidFill>
                <a:highlight>
                  <a:srgbClr val="FFFFFF"/>
                </a:highlight>
              </a:rPr>
              <a:t>produção de madeira, como os </a:t>
            </a:r>
            <a:r>
              <a:rPr lang="en" sz="1350" i="1">
                <a:solidFill>
                  <a:srgbClr val="7F7F7F"/>
                </a:solidFill>
                <a:highlight>
                  <a:srgbClr val="FFFFFF"/>
                </a:highlight>
              </a:rPr>
              <a:t>Pinus spp</a:t>
            </a:r>
            <a:r>
              <a:rPr lang="en" sz="1350">
                <a:solidFill>
                  <a:srgbClr val="7F7F7F"/>
                </a:solidFill>
                <a:highlight>
                  <a:srgbClr val="FFFFFF"/>
                </a:highlight>
              </a:rPr>
              <a:t>.</a:t>
            </a:r>
          </a:p>
          <a:p>
            <a:pPr lvl="0">
              <a:spcBef>
                <a:spcPts val="0"/>
              </a:spcBef>
              <a:buNone/>
            </a:pPr>
            <a:r>
              <a:rPr lang="en" sz="1350">
                <a:solidFill>
                  <a:srgbClr val="7F7F7F"/>
                </a:solidFill>
                <a:highlight>
                  <a:srgbClr val="FFFFFF"/>
                </a:highlight>
              </a:rPr>
              <a:t> produção agropecuária como a </a:t>
            </a:r>
            <a:r>
              <a:rPr lang="en" sz="1350" i="1">
                <a:solidFill>
                  <a:srgbClr val="7F7F7F"/>
                </a:solidFill>
                <a:highlight>
                  <a:srgbClr val="FFFFFF"/>
                </a:highlight>
              </a:rPr>
              <a:t>Coffea arabica L.</a:t>
            </a:r>
            <a:r>
              <a:rPr lang="en" sz="1350">
                <a:solidFill>
                  <a:srgbClr val="7F7F7F"/>
                </a:solidFill>
                <a:highlight>
                  <a:srgbClr val="FFFFFF"/>
                </a:highlight>
              </a:rPr>
              <a:t> (café)</a:t>
            </a:r>
          </a:p>
          <a:p>
            <a:pPr lvl="0">
              <a:spcBef>
                <a:spcPts val="0"/>
              </a:spcBef>
              <a:buNone/>
            </a:pPr>
            <a:r>
              <a:rPr lang="en" sz="1350">
                <a:solidFill>
                  <a:srgbClr val="7F7F7F"/>
                </a:solidFill>
                <a:highlight>
                  <a:srgbClr val="FFFFFF"/>
                </a:highlight>
              </a:rPr>
              <a:t>fins paisagísticos como a </a:t>
            </a:r>
            <a:r>
              <a:rPr lang="en" sz="1350" i="1">
                <a:solidFill>
                  <a:srgbClr val="7F7F7F"/>
                </a:solidFill>
                <a:highlight>
                  <a:srgbClr val="FFFFFF"/>
                </a:highlight>
              </a:rPr>
              <a:t>Tecoma stans</a:t>
            </a:r>
            <a:r>
              <a:rPr lang="en" sz="1350">
                <a:solidFill>
                  <a:srgbClr val="7F7F7F"/>
                </a:solidFill>
                <a:highlight>
                  <a:srgbClr val="FFFFFF"/>
                </a:highlight>
              </a:rPr>
              <a:t> (L.) Juss. ex Kunth (ipê-de-jardim)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spcAft>
                <a:spcPts val="1600"/>
              </a:spcAft>
              <a:buNone/>
            </a:pPr>
            <a:r>
              <a:rPr lang="en" sz="1150">
                <a:solidFill>
                  <a:srgbClr val="6F6F6E"/>
                </a:solidFill>
                <a:highlight>
                  <a:srgbClr val="FFFFFF"/>
                </a:highlight>
                <a:latin typeface="Nunito"/>
                <a:ea typeface="Nunito"/>
                <a:cs typeface="Nunito"/>
                <a:sym typeface="Nunito"/>
              </a:rPr>
              <a:t>Foi o que aconteceu com os pinheiros do gênero pinus, originais da América do Norte e plantados no sul do Brasil para a produção de madeira. Hoje, essa planta se tornou uma invasora que causa grandes prejuízos ao ecossistema local. Em campos abertos, por exemplo, sua copa provoca sombreamento, prejudicando os vegetais que vivem junto ao solo.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75000"/>
              </a:lnSpc>
              <a:spcBef>
                <a:spcPts val="0"/>
              </a:spcBef>
              <a:spcAft>
                <a:spcPts val="800"/>
              </a:spcAft>
              <a:buNone/>
            </a:pPr>
            <a:r>
              <a:rPr lang="en" sz="1050">
                <a:highlight>
                  <a:srgbClr val="FFFFFF"/>
                </a:highlight>
              </a:rPr>
              <a:t>O mexilhão-dourado é um molusco bivalve originário da Ásia. A espécie chegou à América do Sul provavelmente de modo acidental na água de lastro de navios cargueiros, tendo sido a Argentina o ponto de entrada. Do país vizinho chegou ao Brasil. Hoje a espécie já foi detectada em quase toda a região Sul e em vários pontos do Sudeste e Centro-Oeste.</a:t>
            </a:r>
          </a:p>
          <a:p>
            <a:pPr lvl="0" rtl="0">
              <a:lnSpc>
                <a:spcPct val="175000"/>
              </a:lnSpc>
              <a:spcBef>
                <a:spcPts val="0"/>
              </a:spcBef>
              <a:spcAft>
                <a:spcPts val="800"/>
              </a:spcAft>
              <a:buNone/>
            </a:pPr>
            <a:r>
              <a:rPr lang="en" sz="1050">
                <a:highlight>
                  <a:srgbClr val="FFFFFF"/>
                </a:highlight>
              </a:rPr>
              <a:t>Durante a fase larval, o mexilhão-dourado é levado livremente pela água ou por vetores (objetos que transportam a larva em sua superfície ou em seu interior)  até que termina se alojando em superfícies sólidas, onde se fixa e cresce formando grandes colônias.</a:t>
            </a:r>
          </a:p>
          <a:p>
            <a:pPr lvl="0" rtl="0">
              <a:lnSpc>
                <a:spcPct val="175000"/>
              </a:lnSpc>
              <a:spcBef>
                <a:spcPts val="0"/>
              </a:spcBef>
              <a:spcAft>
                <a:spcPts val="800"/>
              </a:spcAft>
              <a:buNone/>
            </a:pPr>
            <a:r>
              <a:rPr lang="en" sz="1050">
                <a:highlight>
                  <a:srgbClr val="FFFFFF"/>
                </a:highlight>
              </a:rPr>
              <a:t>Por ter uma grande capacidade de reprodução e dispersão, além de praticamente não ter predadores na fauna brasileira, o mexilhão se espalha com rapidez, e por isso a espécie é considerada invasora. Pelos danos que causam, as espécies exóticas invasoras são consideradas “poluição biológica”.</a:t>
            </a:r>
          </a:p>
          <a:p>
            <a:pPr marL="457200" lvl="0" indent="-301625" rtl="0">
              <a:lnSpc>
                <a:spcPct val="115000"/>
              </a:lnSpc>
              <a:spcBef>
                <a:spcPts val="0"/>
              </a:spcBef>
              <a:spcAft>
                <a:spcPts val="1600"/>
              </a:spcAft>
              <a:buClr>
                <a:srgbClr val="6F6F6E"/>
              </a:buClr>
              <a:buSzPts val="1150"/>
              <a:buFont typeface="Merriweather"/>
              <a:buChar char="-"/>
            </a:pPr>
            <a:r>
              <a:rPr lang="en" sz="1150">
                <a:solidFill>
                  <a:srgbClr val="6F6F6E"/>
                </a:solidFill>
                <a:highlight>
                  <a:srgbClr val="FFFFFF"/>
                </a:highlight>
                <a:latin typeface="Merriweather"/>
                <a:ea typeface="Merriweather"/>
                <a:cs typeface="Merriweather"/>
                <a:sym typeface="Merriweather"/>
              </a:rPr>
              <a:t>Prejuízos à pesca</a:t>
            </a:r>
          </a:p>
          <a:p>
            <a:pPr lvl="0" rtl="0">
              <a:lnSpc>
                <a:spcPct val="115000"/>
              </a:lnSpc>
              <a:spcBef>
                <a:spcPts val="0"/>
              </a:spcBef>
              <a:spcAft>
                <a:spcPts val="1600"/>
              </a:spcAft>
              <a:buNone/>
            </a:pPr>
            <a:r>
              <a:rPr lang="en" sz="1150">
                <a:solidFill>
                  <a:srgbClr val="6F6F6E"/>
                </a:solidFill>
                <a:highlight>
                  <a:srgbClr val="FFFFFF"/>
                </a:highlight>
                <a:latin typeface="Merriweather"/>
                <a:ea typeface="Merriweather"/>
                <a:cs typeface="Merriweather"/>
                <a:sym typeface="Merriweather"/>
              </a:rPr>
              <a:t> </a:t>
            </a:r>
            <a:r>
              <a:rPr lang="en" sz="1050">
                <a:highlight>
                  <a:srgbClr val="FFFFFF"/>
                </a:highlight>
              </a:rPr>
              <a:t>Dentre os prejuízos causados pelo mexilhão-dourado podemos citar: </a:t>
            </a:r>
          </a:p>
          <a:p>
            <a:pPr lvl="0" rtl="0">
              <a:lnSpc>
                <a:spcPct val="115000"/>
              </a:lnSpc>
              <a:spcBef>
                <a:spcPts val="0"/>
              </a:spcBef>
              <a:spcAft>
                <a:spcPts val="1600"/>
              </a:spcAft>
              <a:buNone/>
            </a:pPr>
            <a:r>
              <a:rPr lang="en" sz="1050">
                <a:highlight>
                  <a:srgbClr val="FFFFFF"/>
                </a:highlight>
              </a:rPr>
              <a:t>- Destruição da vegetação aquática; </a:t>
            </a:r>
          </a:p>
          <a:p>
            <a:pPr lvl="0" rtl="0">
              <a:lnSpc>
                <a:spcPct val="115000"/>
              </a:lnSpc>
              <a:spcBef>
                <a:spcPts val="0"/>
              </a:spcBef>
              <a:spcAft>
                <a:spcPts val="1600"/>
              </a:spcAft>
              <a:buNone/>
            </a:pPr>
            <a:r>
              <a:rPr lang="en" sz="1050">
                <a:highlight>
                  <a:srgbClr val="FFFFFF"/>
                </a:highlight>
              </a:rPr>
              <a:t>- Ocupação do espaço e disputa por alimento com os moluscos nativos;</a:t>
            </a:r>
          </a:p>
          <a:p>
            <a:pPr lvl="0" rtl="0">
              <a:lnSpc>
                <a:spcPct val="115000"/>
              </a:lnSpc>
              <a:spcBef>
                <a:spcPts val="0"/>
              </a:spcBef>
              <a:spcAft>
                <a:spcPts val="1600"/>
              </a:spcAft>
              <a:buNone/>
            </a:pPr>
            <a:r>
              <a:rPr lang="en" sz="1050">
                <a:highlight>
                  <a:srgbClr val="FFFFFF"/>
                </a:highlight>
              </a:rPr>
              <a:t>- Prejuízos à pesca, já que a diminuição dos moluscos nativos diminui o alimento dos peixes;</a:t>
            </a:r>
          </a:p>
          <a:p>
            <a:pPr lvl="0" rtl="0">
              <a:lnSpc>
                <a:spcPct val="115000"/>
              </a:lnSpc>
              <a:spcBef>
                <a:spcPts val="0"/>
              </a:spcBef>
              <a:spcAft>
                <a:spcPts val="1600"/>
              </a:spcAft>
              <a:buNone/>
            </a:pPr>
            <a:r>
              <a:rPr lang="en" sz="1050">
                <a:highlight>
                  <a:srgbClr val="FFFFFF"/>
                </a:highlight>
              </a:rPr>
              <a:t> Entupimento de canos e dutos de água, esgoto e irrigação;</a:t>
            </a:r>
          </a:p>
          <a:p>
            <a:pPr lvl="0" rtl="0">
              <a:lnSpc>
                <a:spcPct val="115000"/>
              </a:lnSpc>
              <a:spcBef>
                <a:spcPts val="0"/>
              </a:spcBef>
              <a:spcAft>
                <a:spcPts val="1600"/>
              </a:spcAft>
              <a:buNone/>
            </a:pPr>
            <a:r>
              <a:rPr lang="en" sz="1050">
                <a:highlight>
                  <a:srgbClr val="FFFFFF"/>
                </a:highlight>
              </a:rPr>
              <a:t>- Entupimento de sistemas de tomada de água para geração de energia elétrica, causando interrupções freqüentes para limpeza e encarecendo a produção;</a:t>
            </a:r>
          </a:p>
          <a:p>
            <a:pPr lvl="0" rtl="0">
              <a:lnSpc>
                <a:spcPct val="115000"/>
              </a:lnSpc>
              <a:spcBef>
                <a:spcPts val="0"/>
              </a:spcBef>
              <a:spcAft>
                <a:spcPts val="1600"/>
              </a:spcAft>
              <a:buNone/>
            </a:pPr>
            <a:r>
              <a:rPr lang="en" sz="1050">
                <a:highlight>
                  <a:srgbClr val="FFFFFF"/>
                </a:highlight>
              </a:rPr>
              <a:t>- Prejuízos à navegação, com o comprometimento de boias,  trapiches, motores e de estruturas das embarcações. </a:t>
            </a:r>
          </a:p>
          <a:p>
            <a:pPr lvl="0" rtl="0">
              <a:lnSpc>
                <a:spcPct val="175000"/>
              </a:lnSpc>
              <a:spcBef>
                <a:spcPts val="0"/>
              </a:spcBef>
              <a:spcAft>
                <a:spcPts val="800"/>
              </a:spcAft>
              <a:buNone/>
            </a:pPr>
            <a:endParaRPr sz="1050">
              <a:highlight>
                <a:srgbClr val="FFFFFF"/>
              </a:highlight>
            </a:endParaRPr>
          </a:p>
          <a:p>
            <a:pPr lvl="0" rtl="0">
              <a:lnSpc>
                <a:spcPct val="175000"/>
              </a:lnSpc>
              <a:spcBef>
                <a:spcPts val="0"/>
              </a:spcBef>
              <a:spcAft>
                <a:spcPts val="800"/>
              </a:spcAft>
              <a:buNone/>
            </a:pPr>
            <a:endParaRPr sz="1050">
              <a:highlight>
                <a:srgbClr val="FFFFFF"/>
              </a:highlight>
            </a:endParaRPr>
          </a:p>
          <a:p>
            <a:pPr lvl="0" rtl="0">
              <a:lnSpc>
                <a:spcPct val="115000"/>
              </a:lnSpc>
              <a:spcBef>
                <a:spcPts val="0"/>
              </a:spcBef>
              <a:spcAft>
                <a:spcPts val="1600"/>
              </a:spcAft>
              <a:buNone/>
            </a:pPr>
            <a:r>
              <a:rPr lang="en" sz="1150">
                <a:solidFill>
                  <a:srgbClr val="6F6F6E"/>
                </a:solidFill>
                <a:highlight>
                  <a:srgbClr val="FFFFFF"/>
                </a:highlight>
                <a:latin typeface="Merriweather"/>
                <a:ea typeface="Merriweather"/>
                <a:cs typeface="Merriweather"/>
                <a:sym typeface="Merriweather"/>
              </a:rPr>
              <a:t>Esse bivalve se incrusta em estruturas e, por isso, causou muitos problemas em turbinas de hidrelétricas e nas tubulações de condução de água potável", conta Vivian Pombo. Desde 2004, o MMA tem uma rede de pesquisadores que estuda o mexilhão dourado e faz seu monitoramento, buscando inclusive formas de erradicá-lo.</a:t>
            </a:r>
          </a:p>
          <a:p>
            <a:pPr lvl="0" rtl="0">
              <a:lnSpc>
                <a:spcPct val="175000"/>
              </a:lnSpc>
              <a:spcBef>
                <a:spcPts val="0"/>
              </a:spcBef>
              <a:spcAft>
                <a:spcPts val="800"/>
              </a:spcAft>
              <a:buNone/>
            </a:pPr>
            <a:endParaRPr sz="1050">
              <a:highlight>
                <a:srgbClr val="FFFFFF"/>
              </a:highlight>
            </a:endParaRPr>
          </a:p>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spcAft>
                <a:spcPts val="1600"/>
              </a:spcAft>
              <a:buNone/>
            </a:pPr>
            <a:r>
              <a:rPr lang="en" sz="1800">
                <a:solidFill>
                  <a:schemeClr val="dk2"/>
                </a:solidFill>
                <a:latin typeface="Source Code Pro"/>
                <a:ea typeface="Source Code Pro"/>
                <a:cs typeface="Source Code Pro"/>
                <a:sym typeface="Source Code Pro"/>
              </a:rPr>
              <a:t>Originário da África, o mosquito Aedes aegypti tem duas subespécies, Aedes aegypti formosus e Aedes aegypti aegypti.</a:t>
            </a:r>
          </a:p>
          <a:p>
            <a:pPr lvl="0" rtl="0">
              <a:lnSpc>
                <a:spcPct val="115000"/>
              </a:lnSpc>
              <a:spcBef>
                <a:spcPts val="0"/>
              </a:spcBef>
              <a:spcAft>
                <a:spcPts val="1600"/>
              </a:spcAft>
              <a:buNone/>
            </a:pPr>
            <a:r>
              <a:rPr lang="en" sz="1800">
                <a:solidFill>
                  <a:schemeClr val="dk2"/>
                </a:solidFill>
                <a:latin typeface="Source Code Pro"/>
                <a:ea typeface="Source Code Pro"/>
                <a:cs typeface="Source Code Pro"/>
                <a:sym typeface="Source Code Pro"/>
              </a:rPr>
              <a:t>Responsável pela transmissão de Febre Amarela, Dengue, Chikungunya e Zika.  Apenas de dengue são 50 milhões de casos anuais, com 22.000 mortes.  2,5 bilhões de pessoas vivem em áreas infestadas.  60 países tem transmissão confirmada de Zika em 2016.  Reurbanização da Febre Amarela: epidemia em Angola, República Democrática do Congo e Uganda,</a:t>
            </a:r>
          </a:p>
          <a:p>
            <a:pPr lvl="0" rtl="0">
              <a:lnSpc>
                <a:spcPct val="115000"/>
              </a:lnSpc>
              <a:spcBef>
                <a:spcPts val="0"/>
              </a:spcBef>
              <a:spcAft>
                <a:spcPts val="1600"/>
              </a:spcAft>
              <a:buNone/>
            </a:pPr>
            <a:endParaRPr sz="1800">
              <a:solidFill>
                <a:schemeClr val="dk2"/>
              </a:solidFill>
              <a:latin typeface="Source Code Pro"/>
              <a:ea typeface="Source Code Pro"/>
              <a:cs typeface="Source Code Pro"/>
              <a:sym typeface="Source Code Pro"/>
            </a:endParaRPr>
          </a:p>
          <a:p>
            <a:pPr lvl="0" rtl="0">
              <a:lnSpc>
                <a:spcPct val="115000"/>
              </a:lnSpc>
              <a:spcBef>
                <a:spcPts val="0"/>
              </a:spcBef>
              <a:spcAft>
                <a:spcPts val="1600"/>
              </a:spcAft>
              <a:buNone/>
            </a:pPr>
            <a:r>
              <a:rPr lang="en" sz="1800">
                <a:solidFill>
                  <a:schemeClr val="dk2"/>
                </a:solidFill>
                <a:latin typeface="Source Code Pro"/>
                <a:ea typeface="Source Code Pro"/>
                <a:cs typeface="Source Code Pro"/>
                <a:sym typeface="Source Code Pro"/>
              </a:rPr>
              <a:t>Epidemia de Zika: 120.161 casos com 3 mortes. 1551 casos confirmados de bebês com microcefalia com 39 mortes.  Epidemia de Chikungunya: 64.349 casos com 15 mortes.  Epidemia de Dengue: 1.054.127 casos com 190 mortes.</a:t>
            </a:r>
          </a:p>
          <a:p>
            <a:pPr lvl="0" rtl="0">
              <a:lnSpc>
                <a:spcPct val="115000"/>
              </a:lnSpc>
              <a:spcBef>
                <a:spcPts val="0"/>
              </a:spcBef>
              <a:spcAft>
                <a:spcPts val="1600"/>
              </a:spcAft>
              <a:buNone/>
            </a:pPr>
            <a:r>
              <a:rPr lang="en" sz="1800">
                <a:solidFill>
                  <a:schemeClr val="dk2"/>
                </a:solidFill>
                <a:latin typeface="Source Code Pro"/>
                <a:ea typeface="Source Code Pro"/>
                <a:cs typeface="Source Code Pro"/>
                <a:sym typeface="Source Code Pro"/>
              </a:rPr>
              <a:t>O custo médio anual de combate à dengue nas Américas é de U$ 2,1 bilhões.  O Banco Mundial calcula que o prejuízo econômico com a epidemia de Zika na América Latina deve chegar aos U$ 3,5 bilhões em 2016.  No Brasil em 2013 foram gastos R$ 2,7 bilhões .  Porto Alegre tem 140 agentes de endemias para </a:t>
            </a:r>
          </a:p>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0"/>
            <a:ext cx="9144000" cy="34290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11" name="Shape 11"/>
          <p:cNvSpPr txBox="1">
            <a:spLocks noGrp="1"/>
          </p:cNvSpPr>
          <p:nvPr>
            <p:ph type="ctrTitle"/>
          </p:nvPr>
        </p:nvSpPr>
        <p:spPr>
          <a:xfrm>
            <a:off x="311700" y="392150"/>
            <a:ext cx="8520600" cy="2690400"/>
          </a:xfrm>
          <a:prstGeom prst="rect">
            <a:avLst/>
          </a:prstGeom>
        </p:spPr>
        <p:txBody>
          <a:bodyPr wrap="square" lIns="91425" tIns="91425" rIns="91425" bIns="91425" anchor="ctr" anchorCtr="0"/>
          <a:lstStyle>
            <a:lvl1pPr lvl="0" algn="ctr">
              <a:spcBef>
                <a:spcPts val="0"/>
              </a:spcBef>
              <a:buSzPts val="8000"/>
              <a:buNone/>
              <a:defRPr sz="8000"/>
            </a:lvl1pPr>
            <a:lvl2pPr lvl="1" algn="ctr">
              <a:spcBef>
                <a:spcPts val="0"/>
              </a:spcBef>
              <a:buSzPts val="8000"/>
              <a:buNone/>
              <a:defRPr sz="8000"/>
            </a:lvl2pPr>
            <a:lvl3pPr lvl="2" algn="ctr">
              <a:spcBef>
                <a:spcPts val="0"/>
              </a:spcBef>
              <a:buSzPts val="8000"/>
              <a:buNone/>
              <a:defRPr sz="8000"/>
            </a:lvl3pPr>
            <a:lvl4pPr lvl="3" algn="ctr">
              <a:spcBef>
                <a:spcPts val="0"/>
              </a:spcBef>
              <a:buSzPts val="8000"/>
              <a:buNone/>
              <a:defRPr sz="8000"/>
            </a:lvl4pPr>
            <a:lvl5pPr lvl="4" algn="ctr">
              <a:spcBef>
                <a:spcPts val="0"/>
              </a:spcBef>
              <a:buSzPts val="8000"/>
              <a:buNone/>
              <a:defRPr sz="8000"/>
            </a:lvl5pPr>
            <a:lvl6pPr lvl="5" algn="ctr">
              <a:spcBef>
                <a:spcPts val="0"/>
              </a:spcBef>
              <a:buSzPts val="8000"/>
              <a:buNone/>
              <a:defRPr sz="8000"/>
            </a:lvl6pPr>
            <a:lvl7pPr lvl="6" algn="ctr">
              <a:spcBef>
                <a:spcPts val="0"/>
              </a:spcBef>
              <a:buSzPts val="8000"/>
              <a:buNone/>
              <a:defRPr sz="8000"/>
            </a:lvl7pPr>
            <a:lvl8pPr lvl="7" algn="ctr">
              <a:spcBef>
                <a:spcPts val="0"/>
              </a:spcBef>
              <a:buSzPts val="8000"/>
              <a:buNone/>
              <a:defRPr sz="8000"/>
            </a:lvl8pPr>
            <a:lvl9pPr lvl="8" algn="ctr">
              <a:spcBef>
                <a:spcPts val="0"/>
              </a:spcBef>
              <a:buSzPts val="8000"/>
              <a:buNone/>
              <a:defRPr sz="8000"/>
            </a:lvl9pPr>
          </a:lstStyle>
          <a:p>
            <a:endParaRPr/>
          </a:p>
        </p:txBody>
      </p:sp>
      <p:sp>
        <p:nvSpPr>
          <p:cNvPr id="12" name="Shape 12"/>
          <p:cNvSpPr txBox="1">
            <a:spLocks noGrp="1"/>
          </p:cNvSpPr>
          <p:nvPr>
            <p:ph type="subTitle" idx="1"/>
          </p:nvPr>
        </p:nvSpPr>
        <p:spPr>
          <a:xfrm>
            <a:off x="311700" y="3890400"/>
            <a:ext cx="8520600" cy="706200"/>
          </a:xfrm>
          <a:prstGeom prst="rect">
            <a:avLst/>
          </a:prstGeom>
        </p:spPr>
        <p:txBody>
          <a:bodyPr wrap="square" lIns="91425" tIns="91425" rIns="91425" bIns="91425" anchor="ctr" anchorCtr="0"/>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Shape 1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1240275"/>
            <a:ext cx="8520600" cy="1981800"/>
          </a:xfrm>
          <a:prstGeom prst="rect">
            <a:avLst/>
          </a:prstGeom>
        </p:spPr>
        <p:txBody>
          <a:bodyPr wrap="square" lIns="91425" tIns="91425" rIns="91425" bIns="91425" anchor="b" anchorCtr="0"/>
          <a:lstStyle>
            <a:lvl1pPr lvl="0" algn="ctr">
              <a:spcBef>
                <a:spcPts val="0"/>
              </a:spcBef>
              <a:buClr>
                <a:schemeClr val="lt1"/>
              </a:buClr>
              <a:buSzPts val="12000"/>
              <a:buNone/>
              <a:defRPr sz="12000">
                <a:solidFill>
                  <a:schemeClr val="lt1"/>
                </a:solidFill>
              </a:defRPr>
            </a:lvl1pPr>
            <a:lvl2pPr lvl="1" algn="ctr">
              <a:spcBef>
                <a:spcPts val="0"/>
              </a:spcBef>
              <a:buClr>
                <a:schemeClr val="lt1"/>
              </a:buClr>
              <a:buSzPts val="12000"/>
              <a:buNone/>
              <a:defRPr sz="12000">
                <a:solidFill>
                  <a:schemeClr val="lt1"/>
                </a:solidFill>
              </a:defRPr>
            </a:lvl2pPr>
            <a:lvl3pPr lvl="2" algn="ctr">
              <a:spcBef>
                <a:spcPts val="0"/>
              </a:spcBef>
              <a:buClr>
                <a:schemeClr val="lt1"/>
              </a:buClr>
              <a:buSzPts val="12000"/>
              <a:buNone/>
              <a:defRPr sz="12000">
                <a:solidFill>
                  <a:schemeClr val="lt1"/>
                </a:solidFill>
              </a:defRPr>
            </a:lvl3pPr>
            <a:lvl4pPr lvl="3" algn="ctr">
              <a:spcBef>
                <a:spcPts val="0"/>
              </a:spcBef>
              <a:buClr>
                <a:schemeClr val="lt1"/>
              </a:buClr>
              <a:buSzPts val="12000"/>
              <a:buNone/>
              <a:defRPr sz="12000">
                <a:solidFill>
                  <a:schemeClr val="lt1"/>
                </a:solidFill>
              </a:defRPr>
            </a:lvl4pPr>
            <a:lvl5pPr lvl="4" algn="ctr">
              <a:spcBef>
                <a:spcPts val="0"/>
              </a:spcBef>
              <a:buClr>
                <a:schemeClr val="lt1"/>
              </a:buClr>
              <a:buSzPts val="12000"/>
              <a:buNone/>
              <a:defRPr sz="12000">
                <a:solidFill>
                  <a:schemeClr val="lt1"/>
                </a:solidFill>
              </a:defRPr>
            </a:lvl5pPr>
            <a:lvl6pPr lvl="5" algn="ctr">
              <a:spcBef>
                <a:spcPts val="0"/>
              </a:spcBef>
              <a:buClr>
                <a:schemeClr val="lt1"/>
              </a:buClr>
              <a:buSzPts val="12000"/>
              <a:buNone/>
              <a:defRPr sz="12000">
                <a:solidFill>
                  <a:schemeClr val="lt1"/>
                </a:solidFill>
              </a:defRPr>
            </a:lvl6pPr>
            <a:lvl7pPr lvl="6" algn="ctr">
              <a:spcBef>
                <a:spcPts val="0"/>
              </a:spcBef>
              <a:buClr>
                <a:schemeClr val="lt1"/>
              </a:buClr>
              <a:buSzPts val="12000"/>
              <a:buNone/>
              <a:defRPr sz="12000">
                <a:solidFill>
                  <a:schemeClr val="lt1"/>
                </a:solidFill>
              </a:defRPr>
            </a:lvl7pPr>
            <a:lvl8pPr lvl="7" algn="ctr">
              <a:spcBef>
                <a:spcPts val="0"/>
              </a:spcBef>
              <a:buClr>
                <a:schemeClr val="lt1"/>
              </a:buClr>
              <a:buSzPts val="12000"/>
              <a:buNone/>
              <a:defRPr sz="12000">
                <a:solidFill>
                  <a:schemeClr val="lt1"/>
                </a:solidFill>
              </a:defRPr>
            </a:lvl8pPr>
            <a:lvl9pPr lvl="8" algn="ctr">
              <a:spcBef>
                <a:spcPts val="0"/>
              </a:spcBef>
              <a:buClr>
                <a:schemeClr val="lt1"/>
              </a:buClr>
              <a:buSzPts val="12000"/>
              <a:buNone/>
              <a:defRPr sz="12000">
                <a:solidFill>
                  <a:schemeClr val="lt1"/>
                </a:solidFill>
              </a:defRPr>
            </a:lvl9pPr>
          </a:lstStyle>
          <a:p>
            <a:endParaRPr/>
          </a:p>
        </p:txBody>
      </p:sp>
      <p:sp>
        <p:nvSpPr>
          <p:cNvPr id="48" name="Shape 48"/>
          <p:cNvSpPr txBox="1">
            <a:spLocks noGrp="1"/>
          </p:cNvSpPr>
          <p:nvPr>
            <p:ph type="body" idx="1"/>
          </p:nvPr>
        </p:nvSpPr>
        <p:spPr>
          <a:xfrm>
            <a:off x="311700" y="3304625"/>
            <a:ext cx="8520600" cy="1300800"/>
          </a:xfrm>
          <a:prstGeom prst="rect">
            <a:avLst/>
          </a:prstGeom>
        </p:spPr>
        <p:txBody>
          <a:bodyPr wrap="square" lIns="91425" tIns="91425" rIns="91425" bIns="91425" anchor="t" anchorCtr="0"/>
          <a:lstStyle>
            <a:lvl1pPr lvl="0" algn="ctr">
              <a:spcBef>
                <a:spcPts val="0"/>
              </a:spcBef>
              <a:buClr>
                <a:schemeClr val="accent1"/>
              </a:buClr>
              <a:buSzPts val="1800"/>
              <a:buChar char="●"/>
              <a:defRPr>
                <a:solidFill>
                  <a:schemeClr val="accent1"/>
                </a:solidFill>
              </a:defRPr>
            </a:lvl1pPr>
            <a:lvl2pPr lvl="1" algn="ctr">
              <a:spcBef>
                <a:spcPts val="0"/>
              </a:spcBef>
              <a:buClr>
                <a:schemeClr val="accent1"/>
              </a:buClr>
              <a:buSzPts val="1400"/>
              <a:buChar char="○"/>
              <a:defRPr>
                <a:solidFill>
                  <a:schemeClr val="accent1"/>
                </a:solidFill>
              </a:defRPr>
            </a:lvl2pPr>
            <a:lvl3pPr lvl="2" algn="ctr">
              <a:spcBef>
                <a:spcPts val="0"/>
              </a:spcBef>
              <a:buClr>
                <a:schemeClr val="accent1"/>
              </a:buClr>
              <a:buSzPts val="1400"/>
              <a:buChar char="■"/>
              <a:defRPr>
                <a:solidFill>
                  <a:schemeClr val="accent1"/>
                </a:solidFill>
              </a:defRPr>
            </a:lvl3pPr>
            <a:lvl4pPr lvl="3" algn="ctr">
              <a:spcBef>
                <a:spcPts val="0"/>
              </a:spcBef>
              <a:buClr>
                <a:schemeClr val="accent1"/>
              </a:buClr>
              <a:buSzPts val="1400"/>
              <a:buChar char="●"/>
              <a:defRPr>
                <a:solidFill>
                  <a:schemeClr val="accent1"/>
                </a:solidFill>
              </a:defRPr>
            </a:lvl4pPr>
            <a:lvl5pPr lvl="4" algn="ctr">
              <a:spcBef>
                <a:spcPts val="0"/>
              </a:spcBef>
              <a:buClr>
                <a:schemeClr val="accent1"/>
              </a:buClr>
              <a:buSzPts val="1400"/>
              <a:buChar char="○"/>
              <a:defRPr>
                <a:solidFill>
                  <a:schemeClr val="accent1"/>
                </a:solidFill>
              </a:defRPr>
            </a:lvl5pPr>
            <a:lvl6pPr lvl="5" algn="ctr">
              <a:spcBef>
                <a:spcPts val="0"/>
              </a:spcBef>
              <a:buClr>
                <a:schemeClr val="accent1"/>
              </a:buClr>
              <a:buSzPts val="1400"/>
              <a:buChar char="■"/>
              <a:defRPr>
                <a:solidFill>
                  <a:schemeClr val="accent1"/>
                </a:solidFill>
              </a:defRPr>
            </a:lvl6pPr>
            <a:lvl7pPr lvl="6" algn="ctr">
              <a:spcBef>
                <a:spcPts val="0"/>
              </a:spcBef>
              <a:buClr>
                <a:schemeClr val="accent1"/>
              </a:buClr>
              <a:buSzPts val="1400"/>
              <a:buChar char="●"/>
              <a:defRPr>
                <a:solidFill>
                  <a:schemeClr val="accent1"/>
                </a:solidFill>
              </a:defRPr>
            </a:lvl7pPr>
            <a:lvl8pPr lvl="7" algn="ctr">
              <a:spcBef>
                <a:spcPts val="0"/>
              </a:spcBef>
              <a:buClr>
                <a:schemeClr val="accent1"/>
              </a:buClr>
              <a:buSzPts val="1400"/>
              <a:buChar char="○"/>
              <a:defRPr>
                <a:solidFill>
                  <a:schemeClr val="accent1"/>
                </a:solidFill>
              </a:defRPr>
            </a:lvl8pPr>
            <a:lvl9pPr lvl="8" algn="ctr">
              <a:spcBef>
                <a:spcPts val="0"/>
              </a:spcBef>
              <a:buClr>
                <a:schemeClr val="accent1"/>
              </a:buClr>
              <a:buSzPts val="1400"/>
              <a:buChar char="■"/>
              <a:defRPr>
                <a:solidFill>
                  <a:schemeClr val="accent1"/>
                </a:solidFill>
              </a:defRPr>
            </a:lvl9pPr>
          </a:lstStyle>
          <a:p>
            <a:endParaRPr/>
          </a:p>
        </p:txBody>
      </p:sp>
      <p:sp>
        <p:nvSpPr>
          <p:cNvPr id="49" name="Shape 4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ado">
    <p:bg>
      <p:bgPr>
        <a:solidFill>
          <a:srgbClr val="FFFFFF"/>
        </a:solidFill>
        <a:effectLst/>
      </p:bgPr>
    </p:bg>
    <p:spTree>
      <p:nvGrpSpPr>
        <p:cNvPr id="1" name="Shape 52"/>
        <p:cNvGrpSpPr/>
        <p:nvPr/>
      </p:nvGrpSpPr>
      <p:grpSpPr>
        <a:xfrm>
          <a:off x="0" y="0"/>
          <a:ext cx="0" cy="0"/>
          <a:chOff x="0" y="0"/>
          <a:chExt cx="0" cy="0"/>
        </a:xfrm>
      </p:grpSpPr>
      <p:sp>
        <p:nvSpPr>
          <p:cNvPr id="53" name="Shape 53"/>
          <p:cNvSpPr/>
          <p:nvPr/>
        </p:nvSpPr>
        <p:spPr>
          <a:xfrm>
            <a:off x="0" y="0"/>
            <a:ext cx="9144000" cy="51435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54" name="Shape 54"/>
          <p:cNvSpPr txBox="1">
            <a:spLocks noGrp="1"/>
          </p:cNvSpPr>
          <p:nvPr>
            <p:ph type="title"/>
          </p:nvPr>
        </p:nvSpPr>
        <p:spPr>
          <a:xfrm>
            <a:off x="311700" y="307825"/>
            <a:ext cx="4779300" cy="1418100"/>
          </a:xfrm>
          <a:prstGeom prst="rect">
            <a:avLst/>
          </a:prstGeom>
          <a:noFill/>
        </p:spPr>
        <p:txBody>
          <a:bodyPr wrap="square" lIns="91425" tIns="91425" rIns="91425" bIns="91425" anchor="b" anchorCtr="0"/>
          <a:lstStyle>
            <a:lvl1pPr lvl="0" algn="l">
              <a:lnSpc>
                <a:spcPct val="100000"/>
              </a:lnSpc>
              <a:spcBef>
                <a:spcPts val="0"/>
              </a:spcBef>
              <a:spcAft>
                <a:spcPts val="0"/>
              </a:spcAft>
              <a:buClr>
                <a:schemeClr val="dk1"/>
              </a:buClr>
              <a:buSzPts val="3000"/>
              <a:buNone/>
              <a:defRPr sz="3000">
                <a:solidFill>
                  <a:srgbClr val="4C4C4C"/>
                </a:solidFill>
              </a:defRPr>
            </a:lvl1pPr>
            <a:lvl2pPr lvl="1" algn="l">
              <a:lnSpc>
                <a:spcPct val="100000"/>
              </a:lnSpc>
              <a:spcBef>
                <a:spcPts val="0"/>
              </a:spcBef>
              <a:spcAft>
                <a:spcPts val="0"/>
              </a:spcAft>
              <a:buClr>
                <a:schemeClr val="dk1"/>
              </a:buClr>
              <a:buSzPts val="3000"/>
              <a:buNone/>
              <a:defRPr sz="3000">
                <a:solidFill>
                  <a:srgbClr val="4C4C4C"/>
                </a:solidFill>
              </a:defRPr>
            </a:lvl2pPr>
            <a:lvl3pPr lvl="2" algn="l">
              <a:lnSpc>
                <a:spcPct val="100000"/>
              </a:lnSpc>
              <a:spcBef>
                <a:spcPts val="0"/>
              </a:spcBef>
              <a:spcAft>
                <a:spcPts val="0"/>
              </a:spcAft>
              <a:buClr>
                <a:schemeClr val="dk1"/>
              </a:buClr>
              <a:buSzPts val="3000"/>
              <a:buNone/>
              <a:defRPr sz="3000">
                <a:solidFill>
                  <a:srgbClr val="4C4C4C"/>
                </a:solidFill>
              </a:defRPr>
            </a:lvl3pPr>
            <a:lvl4pPr lvl="3" algn="l">
              <a:lnSpc>
                <a:spcPct val="100000"/>
              </a:lnSpc>
              <a:spcBef>
                <a:spcPts val="0"/>
              </a:spcBef>
              <a:spcAft>
                <a:spcPts val="0"/>
              </a:spcAft>
              <a:buClr>
                <a:schemeClr val="dk1"/>
              </a:buClr>
              <a:buSzPts val="3000"/>
              <a:buNone/>
              <a:defRPr sz="3000">
                <a:solidFill>
                  <a:srgbClr val="4C4C4C"/>
                </a:solidFill>
              </a:defRPr>
            </a:lvl4pPr>
            <a:lvl5pPr lvl="4" algn="l">
              <a:lnSpc>
                <a:spcPct val="100000"/>
              </a:lnSpc>
              <a:spcBef>
                <a:spcPts val="0"/>
              </a:spcBef>
              <a:spcAft>
                <a:spcPts val="0"/>
              </a:spcAft>
              <a:buClr>
                <a:schemeClr val="dk1"/>
              </a:buClr>
              <a:buSzPts val="3000"/>
              <a:buNone/>
              <a:defRPr sz="3000">
                <a:solidFill>
                  <a:srgbClr val="4C4C4C"/>
                </a:solidFill>
              </a:defRPr>
            </a:lvl5pPr>
            <a:lvl6pPr lvl="5" algn="l">
              <a:lnSpc>
                <a:spcPct val="100000"/>
              </a:lnSpc>
              <a:spcBef>
                <a:spcPts val="0"/>
              </a:spcBef>
              <a:spcAft>
                <a:spcPts val="0"/>
              </a:spcAft>
              <a:buClr>
                <a:schemeClr val="dk1"/>
              </a:buClr>
              <a:buSzPts val="3000"/>
              <a:buNone/>
              <a:defRPr sz="3000">
                <a:solidFill>
                  <a:srgbClr val="4C4C4C"/>
                </a:solidFill>
              </a:defRPr>
            </a:lvl6pPr>
            <a:lvl7pPr lvl="6" algn="l">
              <a:lnSpc>
                <a:spcPct val="100000"/>
              </a:lnSpc>
              <a:spcBef>
                <a:spcPts val="0"/>
              </a:spcBef>
              <a:spcAft>
                <a:spcPts val="0"/>
              </a:spcAft>
              <a:buClr>
                <a:schemeClr val="dk1"/>
              </a:buClr>
              <a:buSzPts val="3000"/>
              <a:buNone/>
              <a:defRPr sz="3000">
                <a:solidFill>
                  <a:srgbClr val="4C4C4C"/>
                </a:solidFill>
              </a:defRPr>
            </a:lvl7pPr>
            <a:lvl8pPr lvl="7" algn="l">
              <a:lnSpc>
                <a:spcPct val="100000"/>
              </a:lnSpc>
              <a:spcBef>
                <a:spcPts val="0"/>
              </a:spcBef>
              <a:spcAft>
                <a:spcPts val="0"/>
              </a:spcAft>
              <a:buClr>
                <a:schemeClr val="dk1"/>
              </a:buClr>
              <a:buSzPts val="3000"/>
              <a:buNone/>
              <a:defRPr sz="3000">
                <a:solidFill>
                  <a:srgbClr val="4C4C4C"/>
                </a:solidFill>
              </a:defRPr>
            </a:lvl8pPr>
            <a:lvl9pPr lvl="8" algn="l">
              <a:lnSpc>
                <a:spcPct val="100000"/>
              </a:lnSpc>
              <a:spcBef>
                <a:spcPts val="0"/>
              </a:spcBef>
              <a:spcAft>
                <a:spcPts val="0"/>
              </a:spcAft>
              <a:buClr>
                <a:schemeClr val="dk1"/>
              </a:buClr>
              <a:buSzPts val="3000"/>
              <a:buNone/>
              <a:defRPr sz="3000">
                <a:solidFill>
                  <a:srgbClr val="4C4C4C"/>
                </a:solidFill>
              </a:defRPr>
            </a:lvl9pPr>
          </a:lstStyle>
          <a:p>
            <a:endParaRPr/>
          </a:p>
        </p:txBody>
      </p:sp>
      <p:sp>
        <p:nvSpPr>
          <p:cNvPr id="55" name="Shape 55"/>
          <p:cNvSpPr txBox="1">
            <a:spLocks noGrp="1"/>
          </p:cNvSpPr>
          <p:nvPr>
            <p:ph type="body" idx="1"/>
          </p:nvPr>
        </p:nvSpPr>
        <p:spPr>
          <a:xfrm>
            <a:off x="317475" y="1808125"/>
            <a:ext cx="2350800" cy="2768700"/>
          </a:xfrm>
          <a:prstGeom prst="rect">
            <a:avLst/>
          </a:prstGeom>
          <a:noFill/>
        </p:spPr>
        <p:txBody>
          <a:bodyPr wrap="square" lIns="91425" tIns="91425" rIns="91425" bIns="91425" anchor="t" anchorCtr="0"/>
          <a:lstStyle>
            <a:lvl1pPr lvl="0" algn="l">
              <a:lnSpc>
                <a:spcPct val="115000"/>
              </a:lnSpc>
              <a:spcBef>
                <a:spcPts val="0"/>
              </a:spcBef>
              <a:spcAft>
                <a:spcPts val="1600"/>
              </a:spcAft>
              <a:buClr>
                <a:schemeClr val="dk2"/>
              </a:buClr>
              <a:buSzPts val="1400"/>
              <a:buChar char="●"/>
              <a:defRPr sz="1400">
                <a:solidFill>
                  <a:schemeClr val="dk2"/>
                </a:solidFill>
              </a:defRPr>
            </a:lvl1pPr>
            <a:lvl2pPr lvl="1" algn="l">
              <a:lnSpc>
                <a:spcPct val="115000"/>
              </a:lnSpc>
              <a:spcBef>
                <a:spcPts val="0"/>
              </a:spcBef>
              <a:spcAft>
                <a:spcPts val="1600"/>
              </a:spcAft>
              <a:buClr>
                <a:schemeClr val="dk2"/>
              </a:buClr>
              <a:buSzPts val="1200"/>
              <a:buChar char="○"/>
              <a:defRPr sz="1200">
                <a:solidFill>
                  <a:schemeClr val="dk2"/>
                </a:solidFill>
              </a:defRPr>
            </a:lvl2pPr>
            <a:lvl3pPr lvl="2" algn="l">
              <a:lnSpc>
                <a:spcPct val="115000"/>
              </a:lnSpc>
              <a:spcBef>
                <a:spcPts val="0"/>
              </a:spcBef>
              <a:spcAft>
                <a:spcPts val="1600"/>
              </a:spcAft>
              <a:buClr>
                <a:schemeClr val="dk2"/>
              </a:buClr>
              <a:buSzPts val="1200"/>
              <a:buChar char="■"/>
              <a:defRPr sz="1200">
                <a:solidFill>
                  <a:schemeClr val="dk2"/>
                </a:solidFill>
              </a:defRPr>
            </a:lvl3pPr>
            <a:lvl4pPr lvl="3" algn="l">
              <a:lnSpc>
                <a:spcPct val="115000"/>
              </a:lnSpc>
              <a:spcBef>
                <a:spcPts val="0"/>
              </a:spcBef>
              <a:spcAft>
                <a:spcPts val="1600"/>
              </a:spcAft>
              <a:buClr>
                <a:schemeClr val="dk2"/>
              </a:buClr>
              <a:buSzPts val="1200"/>
              <a:buChar char="●"/>
              <a:defRPr sz="1200">
                <a:solidFill>
                  <a:schemeClr val="dk2"/>
                </a:solidFill>
              </a:defRPr>
            </a:lvl4pPr>
            <a:lvl5pPr lvl="4" algn="l">
              <a:lnSpc>
                <a:spcPct val="115000"/>
              </a:lnSpc>
              <a:spcBef>
                <a:spcPts val="0"/>
              </a:spcBef>
              <a:spcAft>
                <a:spcPts val="1600"/>
              </a:spcAft>
              <a:buClr>
                <a:schemeClr val="dk2"/>
              </a:buClr>
              <a:buSzPts val="1200"/>
              <a:buChar char="○"/>
              <a:defRPr sz="1200">
                <a:solidFill>
                  <a:schemeClr val="dk2"/>
                </a:solidFill>
              </a:defRPr>
            </a:lvl5pPr>
            <a:lvl6pPr lvl="5" algn="l">
              <a:lnSpc>
                <a:spcPct val="115000"/>
              </a:lnSpc>
              <a:spcBef>
                <a:spcPts val="0"/>
              </a:spcBef>
              <a:spcAft>
                <a:spcPts val="1600"/>
              </a:spcAft>
              <a:buClr>
                <a:schemeClr val="dk2"/>
              </a:buClr>
              <a:buSzPts val="1200"/>
              <a:buChar char="■"/>
              <a:defRPr sz="1200">
                <a:solidFill>
                  <a:schemeClr val="dk2"/>
                </a:solidFill>
              </a:defRPr>
            </a:lvl6pPr>
            <a:lvl7pPr lvl="6" algn="l">
              <a:lnSpc>
                <a:spcPct val="115000"/>
              </a:lnSpc>
              <a:spcBef>
                <a:spcPts val="0"/>
              </a:spcBef>
              <a:spcAft>
                <a:spcPts val="1600"/>
              </a:spcAft>
              <a:buClr>
                <a:schemeClr val="dk2"/>
              </a:buClr>
              <a:buSzPts val="1200"/>
              <a:buChar char="●"/>
              <a:defRPr sz="1200">
                <a:solidFill>
                  <a:schemeClr val="dk2"/>
                </a:solidFill>
              </a:defRPr>
            </a:lvl7pPr>
            <a:lvl8pPr lvl="7" algn="l">
              <a:lnSpc>
                <a:spcPct val="115000"/>
              </a:lnSpc>
              <a:spcBef>
                <a:spcPts val="0"/>
              </a:spcBef>
              <a:spcAft>
                <a:spcPts val="1600"/>
              </a:spcAft>
              <a:buClr>
                <a:schemeClr val="dk2"/>
              </a:buClr>
              <a:buSzPts val="1200"/>
              <a:buChar char="○"/>
              <a:defRPr sz="1200">
                <a:solidFill>
                  <a:schemeClr val="dk2"/>
                </a:solidFill>
              </a:defRPr>
            </a:lvl8pPr>
            <a:lvl9pPr lvl="8" algn="l">
              <a:lnSpc>
                <a:spcPct val="115000"/>
              </a:lnSpc>
              <a:spcBef>
                <a:spcPts val="0"/>
              </a:spcBef>
              <a:spcAft>
                <a:spcPts val="1600"/>
              </a:spcAft>
              <a:buClr>
                <a:schemeClr val="dk2"/>
              </a:buClr>
              <a:buSzPts val="1200"/>
              <a:buChar char="■"/>
              <a:defRPr sz="1200">
                <a:solidFill>
                  <a:schemeClr val="dk2"/>
                </a:solidFill>
              </a:defRPr>
            </a:lvl9pPr>
          </a:lstStyle>
          <a:p>
            <a:endParaRPr/>
          </a:p>
        </p:txBody>
      </p:sp>
      <p:sp>
        <p:nvSpPr>
          <p:cNvPr id="56" name="Shape 56"/>
          <p:cNvSpPr txBox="1">
            <a:spLocks noGrp="1"/>
          </p:cNvSpPr>
          <p:nvPr>
            <p:ph type="body" idx="2"/>
          </p:nvPr>
        </p:nvSpPr>
        <p:spPr>
          <a:xfrm>
            <a:off x="2746050" y="1808125"/>
            <a:ext cx="2350800" cy="2768700"/>
          </a:xfrm>
          <a:prstGeom prst="rect">
            <a:avLst/>
          </a:prstGeom>
          <a:noFill/>
        </p:spPr>
        <p:txBody>
          <a:bodyPr wrap="square" lIns="91425" tIns="91425" rIns="91425" bIns="91425" anchor="t" anchorCtr="0"/>
          <a:lstStyle>
            <a:lvl1pPr lvl="0" algn="l">
              <a:lnSpc>
                <a:spcPct val="115000"/>
              </a:lnSpc>
              <a:spcBef>
                <a:spcPts val="0"/>
              </a:spcBef>
              <a:spcAft>
                <a:spcPts val="1600"/>
              </a:spcAft>
              <a:buClr>
                <a:schemeClr val="dk2"/>
              </a:buClr>
              <a:buSzPts val="1400"/>
              <a:buChar char="●"/>
              <a:defRPr sz="1400">
                <a:solidFill>
                  <a:schemeClr val="dk2"/>
                </a:solidFill>
              </a:defRPr>
            </a:lvl1pPr>
            <a:lvl2pPr lvl="1" algn="l">
              <a:lnSpc>
                <a:spcPct val="115000"/>
              </a:lnSpc>
              <a:spcBef>
                <a:spcPts val="0"/>
              </a:spcBef>
              <a:spcAft>
                <a:spcPts val="1600"/>
              </a:spcAft>
              <a:buClr>
                <a:schemeClr val="dk2"/>
              </a:buClr>
              <a:buSzPts val="1200"/>
              <a:buChar char="○"/>
              <a:defRPr sz="1200">
                <a:solidFill>
                  <a:schemeClr val="dk2"/>
                </a:solidFill>
              </a:defRPr>
            </a:lvl2pPr>
            <a:lvl3pPr lvl="2" algn="l">
              <a:lnSpc>
                <a:spcPct val="115000"/>
              </a:lnSpc>
              <a:spcBef>
                <a:spcPts val="0"/>
              </a:spcBef>
              <a:spcAft>
                <a:spcPts val="1600"/>
              </a:spcAft>
              <a:buClr>
                <a:schemeClr val="dk2"/>
              </a:buClr>
              <a:buSzPts val="1200"/>
              <a:buChar char="■"/>
              <a:defRPr sz="1200">
                <a:solidFill>
                  <a:schemeClr val="dk2"/>
                </a:solidFill>
              </a:defRPr>
            </a:lvl3pPr>
            <a:lvl4pPr lvl="3" algn="l">
              <a:lnSpc>
                <a:spcPct val="115000"/>
              </a:lnSpc>
              <a:spcBef>
                <a:spcPts val="0"/>
              </a:spcBef>
              <a:spcAft>
                <a:spcPts val="1600"/>
              </a:spcAft>
              <a:buClr>
                <a:schemeClr val="dk2"/>
              </a:buClr>
              <a:buSzPts val="1200"/>
              <a:buChar char="●"/>
              <a:defRPr sz="1200">
                <a:solidFill>
                  <a:schemeClr val="dk2"/>
                </a:solidFill>
              </a:defRPr>
            </a:lvl4pPr>
            <a:lvl5pPr lvl="4" algn="l">
              <a:lnSpc>
                <a:spcPct val="115000"/>
              </a:lnSpc>
              <a:spcBef>
                <a:spcPts val="0"/>
              </a:spcBef>
              <a:spcAft>
                <a:spcPts val="1600"/>
              </a:spcAft>
              <a:buClr>
                <a:schemeClr val="dk2"/>
              </a:buClr>
              <a:buSzPts val="1200"/>
              <a:buChar char="○"/>
              <a:defRPr sz="1200">
                <a:solidFill>
                  <a:schemeClr val="dk2"/>
                </a:solidFill>
              </a:defRPr>
            </a:lvl5pPr>
            <a:lvl6pPr lvl="5" algn="l">
              <a:lnSpc>
                <a:spcPct val="115000"/>
              </a:lnSpc>
              <a:spcBef>
                <a:spcPts val="0"/>
              </a:spcBef>
              <a:spcAft>
                <a:spcPts val="1600"/>
              </a:spcAft>
              <a:buClr>
                <a:schemeClr val="dk2"/>
              </a:buClr>
              <a:buSzPts val="1200"/>
              <a:buChar char="■"/>
              <a:defRPr sz="1200">
                <a:solidFill>
                  <a:schemeClr val="dk2"/>
                </a:solidFill>
              </a:defRPr>
            </a:lvl6pPr>
            <a:lvl7pPr lvl="6" algn="l">
              <a:lnSpc>
                <a:spcPct val="115000"/>
              </a:lnSpc>
              <a:spcBef>
                <a:spcPts val="0"/>
              </a:spcBef>
              <a:spcAft>
                <a:spcPts val="1600"/>
              </a:spcAft>
              <a:buClr>
                <a:schemeClr val="dk2"/>
              </a:buClr>
              <a:buSzPts val="1200"/>
              <a:buChar char="●"/>
              <a:defRPr sz="1200">
                <a:solidFill>
                  <a:schemeClr val="dk2"/>
                </a:solidFill>
              </a:defRPr>
            </a:lvl7pPr>
            <a:lvl8pPr lvl="7" algn="l">
              <a:lnSpc>
                <a:spcPct val="115000"/>
              </a:lnSpc>
              <a:spcBef>
                <a:spcPts val="0"/>
              </a:spcBef>
              <a:spcAft>
                <a:spcPts val="1600"/>
              </a:spcAft>
              <a:buClr>
                <a:schemeClr val="dk2"/>
              </a:buClr>
              <a:buSzPts val="1200"/>
              <a:buChar char="○"/>
              <a:defRPr sz="1200">
                <a:solidFill>
                  <a:schemeClr val="dk2"/>
                </a:solidFill>
              </a:defRPr>
            </a:lvl8pPr>
            <a:lvl9pPr lvl="8" algn="l">
              <a:lnSpc>
                <a:spcPct val="115000"/>
              </a:lnSpc>
              <a:spcBef>
                <a:spcPts val="0"/>
              </a:spcBef>
              <a:spcAft>
                <a:spcPts val="1600"/>
              </a:spcAft>
              <a:buClr>
                <a:schemeClr val="dk2"/>
              </a:buClr>
              <a:buSzPts val="1200"/>
              <a:buChar char="■"/>
              <a:defRPr sz="1200">
                <a:solidFill>
                  <a:schemeClr val="dk2"/>
                </a:solidFill>
              </a:defRPr>
            </a:lvl9pPr>
          </a:lstStyle>
          <a:p>
            <a:endParaRPr/>
          </a:p>
        </p:txBody>
      </p:sp>
      <p:sp>
        <p:nvSpPr>
          <p:cNvPr id="57" name="Shape 57"/>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‹nº›</a:t>
            </a:fld>
            <a:endParaRPr lang="en" sz="1000">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Layout personalizado 1">
    <p:bg>
      <p:bgPr>
        <a:solidFill>
          <a:srgbClr val="FFFFFF"/>
        </a:solidFill>
        <a:effectLst/>
      </p:bgPr>
    </p:bg>
    <p:spTree>
      <p:nvGrpSpPr>
        <p:cNvPr id="1" name="Shape 58"/>
        <p:cNvGrpSpPr/>
        <p:nvPr/>
      </p:nvGrpSpPr>
      <p:grpSpPr>
        <a:xfrm>
          <a:off x="0" y="0"/>
          <a:ext cx="0" cy="0"/>
          <a:chOff x="0" y="0"/>
          <a:chExt cx="0" cy="0"/>
        </a:xfrm>
      </p:grpSpPr>
      <p:sp>
        <p:nvSpPr>
          <p:cNvPr id="59" name="Shape 59"/>
          <p:cNvSpPr/>
          <p:nvPr/>
        </p:nvSpPr>
        <p:spPr>
          <a:xfrm>
            <a:off x="0" y="0"/>
            <a:ext cx="91440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60" name="Shape 60"/>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616161"/>
                </a:solidFill>
              </a:rPr>
              <a:t>‹nº›</a:t>
            </a:fld>
            <a:endParaRPr lang="en" sz="1000">
              <a:solidFill>
                <a:srgbClr val="61616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2802750" y="802500"/>
            <a:ext cx="3538500" cy="3538500"/>
          </a:xfrm>
          <a:prstGeom prst="rect">
            <a:avLst/>
          </a:prstGeom>
          <a:solidFill>
            <a:srgbClr val="FFFFFF"/>
          </a:solidFill>
        </p:spPr>
        <p:txBody>
          <a:bodyPr wrap="square" lIns="91425" tIns="91425" rIns="91425" bIns="91425" anchor="ctr" anchorCtr="0"/>
          <a:lstStyle>
            <a:lvl1pPr lvl="0" algn="ctr">
              <a:spcBef>
                <a:spcPts val="0"/>
              </a:spcBef>
              <a:buSzPts val="4800"/>
              <a:buNone/>
              <a:defRPr sz="4800"/>
            </a:lvl1pPr>
            <a:lvl2pPr lvl="1" algn="ctr">
              <a:spcBef>
                <a:spcPts val="0"/>
              </a:spcBef>
              <a:buSzPts val="4800"/>
              <a:buNone/>
              <a:defRPr sz="4800"/>
            </a:lvl2pPr>
            <a:lvl3pPr lvl="2" algn="ctr">
              <a:spcBef>
                <a:spcPts val="0"/>
              </a:spcBef>
              <a:buSzPts val="4800"/>
              <a:buNone/>
              <a:defRPr sz="4800"/>
            </a:lvl3pPr>
            <a:lvl4pPr lvl="3" algn="ctr">
              <a:spcBef>
                <a:spcPts val="0"/>
              </a:spcBef>
              <a:buSzPts val="4800"/>
              <a:buNone/>
              <a:defRPr sz="4800"/>
            </a:lvl4pPr>
            <a:lvl5pPr lvl="4" algn="ctr">
              <a:spcBef>
                <a:spcPts val="0"/>
              </a:spcBef>
              <a:buSzPts val="4800"/>
              <a:buNone/>
              <a:defRPr sz="4800"/>
            </a:lvl5pPr>
            <a:lvl6pPr lvl="5" algn="ctr">
              <a:spcBef>
                <a:spcPts val="0"/>
              </a:spcBef>
              <a:buSzPts val="4800"/>
              <a:buNone/>
              <a:defRPr sz="4800"/>
            </a:lvl6pPr>
            <a:lvl7pPr lvl="6" algn="ctr">
              <a:spcBef>
                <a:spcPts val="0"/>
              </a:spcBef>
              <a:buSzPts val="4800"/>
              <a:buNone/>
              <a:defRPr sz="4800"/>
            </a:lvl7pPr>
            <a:lvl8pPr lvl="7" algn="ctr">
              <a:spcBef>
                <a:spcPts val="0"/>
              </a:spcBef>
              <a:buSzPts val="4800"/>
              <a:buNone/>
              <a:defRPr sz="4800"/>
            </a:lvl8pPr>
            <a:lvl9pPr lvl="8" algn="ctr">
              <a:spcBef>
                <a:spcPts val="0"/>
              </a:spcBef>
              <a:buSzPts val="4800"/>
              <a:buNone/>
              <a:defRPr sz="4800"/>
            </a:lvl9pPr>
          </a:lstStyle>
          <a:p>
            <a:endParaRPr/>
          </a:p>
        </p:txBody>
      </p:sp>
      <p:sp>
        <p:nvSpPr>
          <p:cNvPr id="16" name="Shape 16"/>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292850"/>
            <a:ext cx="8520600" cy="801000"/>
          </a:xfrm>
          <a:prstGeom prst="rect">
            <a:avLst/>
          </a:prstGeom>
        </p:spPr>
        <p:txBody>
          <a:bodyPr wrap="square" lIns="91425" tIns="91425" rIns="91425" bIns="91425" anchor="t" anchorCtr="0"/>
          <a:lstStyle>
            <a:lvl1pPr lvl="0">
              <a:spcBef>
                <a:spcPts val="0"/>
              </a:spcBef>
              <a:buSzPts val="4200"/>
              <a:buNone/>
              <a:defRPr/>
            </a:lvl1pPr>
            <a:lvl2pPr lvl="1">
              <a:spcBef>
                <a:spcPts val="0"/>
              </a:spcBef>
              <a:buSzPts val="4200"/>
              <a:buNone/>
              <a:defRPr/>
            </a:lvl2pPr>
            <a:lvl3pPr lvl="2">
              <a:spcBef>
                <a:spcPts val="0"/>
              </a:spcBef>
              <a:buSzPts val="4200"/>
              <a:buNone/>
              <a:defRPr/>
            </a:lvl3pPr>
            <a:lvl4pPr lvl="3">
              <a:spcBef>
                <a:spcPts val="0"/>
              </a:spcBef>
              <a:buSzPts val="4200"/>
              <a:buNone/>
              <a:defRPr/>
            </a:lvl4pPr>
            <a:lvl5pPr lvl="4">
              <a:spcBef>
                <a:spcPts val="0"/>
              </a:spcBef>
              <a:buSzPts val="4200"/>
              <a:buNone/>
              <a:defRPr/>
            </a:lvl5pPr>
            <a:lvl6pPr lvl="5">
              <a:spcBef>
                <a:spcPts val="0"/>
              </a:spcBef>
              <a:buSzPts val="4200"/>
              <a:buNone/>
              <a:defRPr/>
            </a:lvl6pPr>
            <a:lvl7pPr lvl="6">
              <a:spcBef>
                <a:spcPts val="0"/>
              </a:spcBef>
              <a:buSzPts val="4200"/>
              <a:buNone/>
              <a:defRPr/>
            </a:lvl7pPr>
            <a:lvl8pPr lvl="7">
              <a:spcBef>
                <a:spcPts val="0"/>
              </a:spcBef>
              <a:buSzPts val="4200"/>
              <a:buNone/>
              <a:defRPr/>
            </a:lvl8pPr>
            <a:lvl9pPr lvl="8">
              <a:spcBef>
                <a:spcPts val="0"/>
              </a:spcBef>
              <a:buSzPts val="4200"/>
              <a:buNone/>
              <a:defRPr/>
            </a:lvl9pPr>
          </a:lstStyle>
          <a:p>
            <a:endParaRPr/>
          </a:p>
        </p:txBody>
      </p:sp>
      <p:sp>
        <p:nvSpPr>
          <p:cNvPr id="19" name="Shape 19"/>
          <p:cNvSpPr txBox="1">
            <a:spLocks noGrp="1"/>
          </p:cNvSpPr>
          <p:nvPr>
            <p:ph type="body" idx="1"/>
          </p:nvPr>
        </p:nvSpPr>
        <p:spPr>
          <a:xfrm>
            <a:off x="311700" y="1228675"/>
            <a:ext cx="8520600" cy="33402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a:endParaRPr/>
          </a:p>
        </p:txBody>
      </p:sp>
      <p:sp>
        <p:nvSpPr>
          <p:cNvPr id="20" name="Shape 2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292850"/>
            <a:ext cx="8520600" cy="801000"/>
          </a:xfrm>
          <a:prstGeom prst="rect">
            <a:avLst/>
          </a:prstGeom>
        </p:spPr>
        <p:txBody>
          <a:bodyPr wrap="square" lIns="91425" tIns="91425" rIns="91425" bIns="91425" anchor="t" anchorCtr="0"/>
          <a:lstStyle>
            <a:lvl1pPr lvl="0">
              <a:spcBef>
                <a:spcPts val="0"/>
              </a:spcBef>
              <a:buSzPts val="4200"/>
              <a:buNone/>
              <a:defRPr/>
            </a:lvl1pPr>
            <a:lvl2pPr lvl="1">
              <a:spcBef>
                <a:spcPts val="0"/>
              </a:spcBef>
              <a:buSzPts val="4200"/>
              <a:buNone/>
              <a:defRPr/>
            </a:lvl2pPr>
            <a:lvl3pPr lvl="2">
              <a:spcBef>
                <a:spcPts val="0"/>
              </a:spcBef>
              <a:buSzPts val="4200"/>
              <a:buNone/>
              <a:defRPr/>
            </a:lvl3pPr>
            <a:lvl4pPr lvl="3">
              <a:spcBef>
                <a:spcPts val="0"/>
              </a:spcBef>
              <a:buSzPts val="4200"/>
              <a:buNone/>
              <a:defRPr/>
            </a:lvl4pPr>
            <a:lvl5pPr lvl="4">
              <a:spcBef>
                <a:spcPts val="0"/>
              </a:spcBef>
              <a:buSzPts val="4200"/>
              <a:buNone/>
              <a:defRPr/>
            </a:lvl5pPr>
            <a:lvl6pPr lvl="5">
              <a:spcBef>
                <a:spcPts val="0"/>
              </a:spcBef>
              <a:buSzPts val="4200"/>
              <a:buNone/>
              <a:defRPr/>
            </a:lvl6pPr>
            <a:lvl7pPr lvl="6">
              <a:spcBef>
                <a:spcPts val="0"/>
              </a:spcBef>
              <a:buSzPts val="4200"/>
              <a:buNone/>
              <a:defRPr/>
            </a:lvl7pPr>
            <a:lvl8pPr lvl="7">
              <a:spcBef>
                <a:spcPts val="0"/>
              </a:spcBef>
              <a:buSzPts val="4200"/>
              <a:buNone/>
              <a:defRPr/>
            </a:lvl8pPr>
            <a:lvl9pPr lvl="8">
              <a:spcBef>
                <a:spcPts val="0"/>
              </a:spcBef>
              <a:buSzPts val="4200"/>
              <a:buNone/>
              <a:defRPr/>
            </a:lvl9pPr>
          </a:lstStyle>
          <a:p>
            <a:endParaRPr/>
          </a:p>
        </p:txBody>
      </p:sp>
      <p:sp>
        <p:nvSpPr>
          <p:cNvPr id="23" name="Shape 23"/>
          <p:cNvSpPr txBox="1">
            <a:spLocks noGrp="1"/>
          </p:cNvSpPr>
          <p:nvPr>
            <p:ph type="body" idx="1"/>
          </p:nvPr>
        </p:nvSpPr>
        <p:spPr>
          <a:xfrm>
            <a:off x="311700" y="1228675"/>
            <a:ext cx="3999900" cy="3340200"/>
          </a:xfrm>
          <a:prstGeom prst="rect">
            <a:avLst/>
          </a:prstGeom>
        </p:spPr>
        <p:txBody>
          <a:bodyPr wrap="square" lIns="91425" tIns="91425" rIns="91425" bIns="91425" anchor="t" anchorCtr="0"/>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24" name="Shape 24"/>
          <p:cNvSpPr txBox="1">
            <a:spLocks noGrp="1"/>
          </p:cNvSpPr>
          <p:nvPr>
            <p:ph type="body" idx="2"/>
          </p:nvPr>
        </p:nvSpPr>
        <p:spPr>
          <a:xfrm>
            <a:off x="4832400" y="1228675"/>
            <a:ext cx="3999900" cy="3340200"/>
          </a:xfrm>
          <a:prstGeom prst="rect">
            <a:avLst/>
          </a:prstGeom>
        </p:spPr>
        <p:txBody>
          <a:bodyPr wrap="square" lIns="91425" tIns="91425" rIns="91425" bIns="91425" anchor="t" anchorCtr="0"/>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25" name="Shape 2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304800" y="309350"/>
            <a:ext cx="8537700" cy="748200"/>
          </a:xfrm>
          <a:prstGeom prst="rect">
            <a:avLst/>
          </a:prstGeom>
        </p:spPr>
        <p:txBody>
          <a:bodyPr wrap="square" lIns="91425" tIns="91425" rIns="91425" bIns="91425" anchor="t" anchorCtr="0"/>
          <a:lstStyle>
            <a:lvl1pPr lvl="0">
              <a:spcBef>
                <a:spcPts val="0"/>
              </a:spcBef>
              <a:buSzPts val="4000"/>
              <a:buNone/>
              <a:defRPr sz="4000"/>
            </a:lvl1pPr>
            <a:lvl2pPr lvl="1">
              <a:spcBef>
                <a:spcPts val="0"/>
              </a:spcBef>
              <a:buSzPts val="4000"/>
              <a:buNone/>
              <a:defRPr sz="4000"/>
            </a:lvl2pPr>
            <a:lvl3pPr lvl="2">
              <a:spcBef>
                <a:spcPts val="0"/>
              </a:spcBef>
              <a:buSzPts val="4000"/>
              <a:buNone/>
              <a:defRPr sz="4000"/>
            </a:lvl3pPr>
            <a:lvl4pPr lvl="3">
              <a:spcBef>
                <a:spcPts val="0"/>
              </a:spcBef>
              <a:buSzPts val="4000"/>
              <a:buNone/>
              <a:defRPr sz="4000"/>
            </a:lvl4pPr>
            <a:lvl5pPr lvl="4">
              <a:spcBef>
                <a:spcPts val="0"/>
              </a:spcBef>
              <a:buSzPts val="4000"/>
              <a:buNone/>
              <a:defRPr sz="4000"/>
            </a:lvl5pPr>
            <a:lvl6pPr lvl="5">
              <a:spcBef>
                <a:spcPts val="0"/>
              </a:spcBef>
              <a:buSzPts val="4000"/>
              <a:buNone/>
              <a:defRPr sz="4000"/>
            </a:lvl6pPr>
            <a:lvl7pPr lvl="6">
              <a:spcBef>
                <a:spcPts val="0"/>
              </a:spcBef>
              <a:buSzPts val="4000"/>
              <a:buNone/>
              <a:defRPr sz="4000"/>
            </a:lvl7pPr>
            <a:lvl8pPr lvl="7">
              <a:spcBef>
                <a:spcPts val="0"/>
              </a:spcBef>
              <a:buSzPts val="4000"/>
              <a:buNone/>
              <a:defRPr sz="4000"/>
            </a:lvl8pPr>
            <a:lvl9pPr lvl="8">
              <a:spcBef>
                <a:spcPts val="0"/>
              </a:spcBef>
              <a:buSzPts val="4000"/>
              <a:buNone/>
              <a:defRPr sz="4000"/>
            </a:lvl9pPr>
          </a:lstStyle>
          <a:p>
            <a:endParaRPr/>
          </a:p>
        </p:txBody>
      </p:sp>
      <p:sp>
        <p:nvSpPr>
          <p:cNvPr id="28" name="Shape 28"/>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ts val="3000"/>
              <a:buNone/>
              <a:defRPr sz="3000"/>
            </a:lvl1pPr>
            <a:lvl2pPr lvl="1">
              <a:spcBef>
                <a:spcPts val="0"/>
              </a:spcBef>
              <a:buSzPts val="3000"/>
              <a:buNone/>
              <a:defRPr sz="3000"/>
            </a:lvl2pPr>
            <a:lvl3pPr lvl="2">
              <a:spcBef>
                <a:spcPts val="0"/>
              </a:spcBef>
              <a:buSzPts val="3000"/>
              <a:buNone/>
              <a:defRPr sz="3000"/>
            </a:lvl3pPr>
            <a:lvl4pPr lvl="3">
              <a:spcBef>
                <a:spcPts val="0"/>
              </a:spcBef>
              <a:buSzPts val="3000"/>
              <a:buNone/>
              <a:defRPr sz="3000"/>
            </a:lvl4pPr>
            <a:lvl5pPr lvl="4">
              <a:spcBef>
                <a:spcPts val="0"/>
              </a:spcBef>
              <a:buSzPts val="3000"/>
              <a:buNone/>
              <a:defRPr sz="3000"/>
            </a:lvl5pPr>
            <a:lvl6pPr lvl="5">
              <a:spcBef>
                <a:spcPts val="0"/>
              </a:spcBef>
              <a:buSzPts val="3000"/>
              <a:buNone/>
              <a:defRPr sz="3000"/>
            </a:lvl6pPr>
            <a:lvl7pPr lvl="6">
              <a:spcBef>
                <a:spcPts val="0"/>
              </a:spcBef>
              <a:buSzPts val="3000"/>
              <a:buNone/>
              <a:defRPr sz="3000"/>
            </a:lvl7pPr>
            <a:lvl8pPr lvl="7">
              <a:spcBef>
                <a:spcPts val="0"/>
              </a:spcBef>
              <a:buSzPts val="3000"/>
              <a:buNone/>
              <a:defRPr sz="3000"/>
            </a:lvl8pPr>
            <a:lvl9pPr lvl="8">
              <a:spcBef>
                <a:spcPts val="0"/>
              </a:spcBef>
              <a:buSzPts val="3000"/>
              <a:buNone/>
              <a:defRPr sz="3000"/>
            </a:lvl9pPr>
          </a:lstStyle>
          <a:p>
            <a:endParaRPr/>
          </a:p>
        </p:txBody>
      </p:sp>
      <p:sp>
        <p:nvSpPr>
          <p:cNvPr id="31" name="Shape 31"/>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ts val="1200"/>
              <a:buChar char="●"/>
              <a:defRPr sz="12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32" name="Shape 3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4"/>
        </a:solidFill>
        <a:effectLst/>
      </p:bgPr>
    </p:bg>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90250" y="526350"/>
            <a:ext cx="5618700" cy="4090800"/>
          </a:xfrm>
          <a:prstGeom prst="rect">
            <a:avLst/>
          </a:prstGeom>
        </p:spPr>
        <p:txBody>
          <a:bodyPr wrap="square" lIns="91425" tIns="91425" rIns="91425" bIns="91425" anchor="ctr" anchorCtr="0"/>
          <a:lstStyle>
            <a:lvl1pPr lvl="0">
              <a:spcBef>
                <a:spcPts val="0"/>
              </a:spcBef>
              <a:buClr>
                <a:schemeClr val="lt1"/>
              </a:buClr>
              <a:buSzPts val="6000"/>
              <a:buNone/>
              <a:defRPr sz="6000">
                <a:solidFill>
                  <a:schemeClr val="lt1"/>
                </a:solidFill>
              </a:defRPr>
            </a:lvl1pPr>
            <a:lvl2pPr lvl="1">
              <a:spcBef>
                <a:spcPts val="0"/>
              </a:spcBef>
              <a:buClr>
                <a:schemeClr val="lt1"/>
              </a:buClr>
              <a:buSzPts val="6000"/>
              <a:buNone/>
              <a:defRPr sz="6000">
                <a:solidFill>
                  <a:schemeClr val="lt1"/>
                </a:solidFill>
              </a:defRPr>
            </a:lvl2pPr>
            <a:lvl3pPr lvl="2">
              <a:spcBef>
                <a:spcPts val="0"/>
              </a:spcBef>
              <a:buClr>
                <a:schemeClr val="lt1"/>
              </a:buClr>
              <a:buSzPts val="6000"/>
              <a:buNone/>
              <a:defRPr sz="6000">
                <a:solidFill>
                  <a:schemeClr val="lt1"/>
                </a:solidFill>
              </a:defRPr>
            </a:lvl3pPr>
            <a:lvl4pPr lvl="3">
              <a:spcBef>
                <a:spcPts val="0"/>
              </a:spcBef>
              <a:buClr>
                <a:schemeClr val="lt1"/>
              </a:buClr>
              <a:buSzPts val="6000"/>
              <a:buNone/>
              <a:defRPr sz="6000">
                <a:solidFill>
                  <a:schemeClr val="lt1"/>
                </a:solidFill>
              </a:defRPr>
            </a:lvl4pPr>
            <a:lvl5pPr lvl="4">
              <a:spcBef>
                <a:spcPts val="0"/>
              </a:spcBef>
              <a:buClr>
                <a:schemeClr val="lt1"/>
              </a:buClr>
              <a:buSzPts val="6000"/>
              <a:buNone/>
              <a:defRPr sz="6000">
                <a:solidFill>
                  <a:schemeClr val="lt1"/>
                </a:solidFill>
              </a:defRPr>
            </a:lvl5pPr>
            <a:lvl6pPr lvl="5">
              <a:spcBef>
                <a:spcPts val="0"/>
              </a:spcBef>
              <a:buClr>
                <a:schemeClr val="lt1"/>
              </a:buClr>
              <a:buSzPts val="6000"/>
              <a:buNone/>
              <a:defRPr sz="6000">
                <a:solidFill>
                  <a:schemeClr val="lt1"/>
                </a:solidFill>
              </a:defRPr>
            </a:lvl6pPr>
            <a:lvl7pPr lvl="6">
              <a:spcBef>
                <a:spcPts val="0"/>
              </a:spcBef>
              <a:buClr>
                <a:schemeClr val="lt1"/>
              </a:buClr>
              <a:buSzPts val="6000"/>
              <a:buNone/>
              <a:defRPr sz="6000">
                <a:solidFill>
                  <a:schemeClr val="lt1"/>
                </a:solidFill>
              </a:defRPr>
            </a:lvl7pPr>
            <a:lvl8pPr lvl="7">
              <a:spcBef>
                <a:spcPts val="0"/>
              </a:spcBef>
              <a:buClr>
                <a:schemeClr val="lt1"/>
              </a:buClr>
              <a:buSzPts val="6000"/>
              <a:buNone/>
              <a:defRPr sz="6000">
                <a:solidFill>
                  <a:schemeClr val="lt1"/>
                </a:solidFill>
              </a:defRPr>
            </a:lvl8pPr>
            <a:lvl9pPr lvl="8">
              <a:spcBef>
                <a:spcPts val="0"/>
              </a:spcBef>
              <a:buClr>
                <a:schemeClr val="lt1"/>
              </a:buClr>
              <a:buSzPts val="6000"/>
              <a:buNone/>
              <a:defRPr sz="6000">
                <a:solidFill>
                  <a:schemeClr val="lt1"/>
                </a:solidFill>
              </a:defRPr>
            </a:lvl9pPr>
          </a:lstStyle>
          <a:p>
            <a:endParaRPr/>
          </a:p>
        </p:txBody>
      </p:sp>
      <p:sp>
        <p:nvSpPr>
          <p:cNvPr id="35" name="Shape 3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solidFill>
                  <a:schemeClr val="lt1"/>
                </a:solidFill>
              </a:rPr>
              <a:t>‹nº›</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6"/>
        <p:cNvGrpSpPr/>
        <p:nvPr/>
      </p:nvGrpSpPr>
      <p:grpSpPr>
        <a:xfrm>
          <a:off x="0" y="0"/>
          <a:ext cx="0" cy="0"/>
          <a:chOff x="0" y="0"/>
          <a:chExt cx="0" cy="0"/>
        </a:xfrm>
      </p:grpSpPr>
      <p:sp>
        <p:nvSpPr>
          <p:cNvPr id="37" name="Shape 37"/>
          <p:cNvSpPr/>
          <p:nvPr/>
        </p:nvSpPr>
        <p:spPr>
          <a:xfrm>
            <a:off x="4572000" y="-25"/>
            <a:ext cx="4572000" cy="51435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cxnSp>
        <p:nvCxnSpPr>
          <p:cNvPr id="38" name="Shape 38"/>
          <p:cNvCxnSpPr/>
          <p:nvPr/>
        </p:nvCxnSpPr>
        <p:spPr>
          <a:xfrm>
            <a:off x="5029675" y="4495500"/>
            <a:ext cx="468300" cy="0"/>
          </a:xfrm>
          <a:prstGeom prst="straightConnector1">
            <a:avLst/>
          </a:prstGeom>
          <a:noFill/>
          <a:ln w="28575" cap="flat" cmpd="sng">
            <a:solidFill>
              <a:schemeClr val="lt1"/>
            </a:solidFill>
            <a:prstDash val="solid"/>
            <a:round/>
            <a:headEnd type="none" w="med" len="med"/>
            <a:tailEnd type="none" w="med" len="med"/>
          </a:ln>
        </p:spPr>
      </p:cxnSp>
      <p:sp>
        <p:nvSpPr>
          <p:cNvPr id="39" name="Shape 39"/>
          <p:cNvSpPr txBox="1">
            <a:spLocks noGrp="1"/>
          </p:cNvSpPr>
          <p:nvPr>
            <p:ph type="title"/>
          </p:nvPr>
        </p:nvSpPr>
        <p:spPr>
          <a:xfrm>
            <a:off x="265500" y="1081400"/>
            <a:ext cx="4045200" cy="1710300"/>
          </a:xfrm>
          <a:prstGeom prst="rect">
            <a:avLst/>
          </a:prstGeom>
        </p:spPr>
        <p:txBody>
          <a:bodyPr wrap="square" lIns="91425" tIns="91425" rIns="91425" bIns="91425" anchor="b" anchorCtr="0"/>
          <a:lstStyle>
            <a:lvl1pPr lvl="0" algn="ctr">
              <a:spcBef>
                <a:spcPts val="0"/>
              </a:spcBef>
              <a:buSzPts val="5400"/>
              <a:buNone/>
              <a:defRPr sz="5400"/>
            </a:lvl1pPr>
            <a:lvl2pPr lvl="1" algn="ctr">
              <a:spcBef>
                <a:spcPts val="0"/>
              </a:spcBef>
              <a:buSzPts val="5400"/>
              <a:buNone/>
              <a:defRPr sz="5400"/>
            </a:lvl2pPr>
            <a:lvl3pPr lvl="2" algn="ctr">
              <a:spcBef>
                <a:spcPts val="0"/>
              </a:spcBef>
              <a:buSzPts val="5400"/>
              <a:buNone/>
              <a:defRPr sz="5400"/>
            </a:lvl3pPr>
            <a:lvl4pPr lvl="3" algn="ctr">
              <a:spcBef>
                <a:spcPts val="0"/>
              </a:spcBef>
              <a:buSzPts val="5400"/>
              <a:buNone/>
              <a:defRPr sz="5400"/>
            </a:lvl4pPr>
            <a:lvl5pPr lvl="4" algn="ctr">
              <a:spcBef>
                <a:spcPts val="0"/>
              </a:spcBef>
              <a:buSzPts val="5400"/>
              <a:buNone/>
              <a:defRPr sz="5400"/>
            </a:lvl5pPr>
            <a:lvl6pPr lvl="5" algn="ctr">
              <a:spcBef>
                <a:spcPts val="0"/>
              </a:spcBef>
              <a:buSzPts val="5400"/>
              <a:buNone/>
              <a:defRPr sz="5400"/>
            </a:lvl6pPr>
            <a:lvl7pPr lvl="6" algn="ctr">
              <a:spcBef>
                <a:spcPts val="0"/>
              </a:spcBef>
              <a:buSzPts val="5400"/>
              <a:buNone/>
              <a:defRPr sz="5400"/>
            </a:lvl7pPr>
            <a:lvl8pPr lvl="7" algn="ctr">
              <a:spcBef>
                <a:spcPts val="0"/>
              </a:spcBef>
              <a:buSzPts val="5400"/>
              <a:buNone/>
              <a:defRPr sz="5400"/>
            </a:lvl8pPr>
            <a:lvl9pPr lvl="8" algn="ctr">
              <a:spcBef>
                <a:spcPts val="0"/>
              </a:spcBef>
              <a:buSzPts val="5400"/>
              <a:buNone/>
              <a:defRPr sz="5400"/>
            </a:lvl9pPr>
          </a:lstStyle>
          <a:p>
            <a:endParaRPr/>
          </a:p>
        </p:txBody>
      </p:sp>
      <p:sp>
        <p:nvSpPr>
          <p:cNvPr id="40" name="Shape 40"/>
          <p:cNvSpPr txBox="1">
            <a:spLocks noGrp="1"/>
          </p:cNvSpPr>
          <p:nvPr>
            <p:ph type="subTitle" idx="1"/>
          </p:nvPr>
        </p:nvSpPr>
        <p:spPr>
          <a:xfrm>
            <a:off x="265500" y="2845223"/>
            <a:ext cx="4045200" cy="1345500"/>
          </a:xfrm>
          <a:prstGeom prst="rect">
            <a:avLst/>
          </a:prstGeom>
        </p:spPr>
        <p:txBody>
          <a:bodyPr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Shape 41"/>
          <p:cNvSpPr txBox="1">
            <a:spLocks noGrp="1"/>
          </p:cNvSpPr>
          <p:nvPr>
            <p:ph type="body" idx="2"/>
          </p:nvPr>
        </p:nvSpPr>
        <p:spPr>
          <a:xfrm>
            <a:off x="4939500" y="724200"/>
            <a:ext cx="3837000" cy="3695100"/>
          </a:xfrm>
          <a:prstGeom prst="rect">
            <a:avLst/>
          </a:prstGeom>
        </p:spPr>
        <p:txBody>
          <a:bodyPr wrap="square" lIns="91425" tIns="91425" rIns="91425" bIns="91425" anchor="ctr" anchorCtr="0"/>
          <a:lstStyle>
            <a:lvl1pPr lvl="0">
              <a:spcBef>
                <a:spcPts val="0"/>
              </a:spcBef>
              <a:buClr>
                <a:schemeClr val="accent1"/>
              </a:buClr>
              <a:buSzPts val="1800"/>
              <a:buChar char="●"/>
              <a:defRPr>
                <a:solidFill>
                  <a:schemeClr val="accent1"/>
                </a:solidFill>
              </a:defRPr>
            </a:lvl1pPr>
            <a:lvl2pPr lvl="1">
              <a:spcBef>
                <a:spcPts val="0"/>
              </a:spcBef>
              <a:buClr>
                <a:schemeClr val="accent1"/>
              </a:buClr>
              <a:buSzPts val="1400"/>
              <a:buChar char="○"/>
              <a:defRPr>
                <a:solidFill>
                  <a:schemeClr val="accent1"/>
                </a:solidFill>
              </a:defRPr>
            </a:lvl2pPr>
            <a:lvl3pPr lvl="2">
              <a:spcBef>
                <a:spcPts val="0"/>
              </a:spcBef>
              <a:buClr>
                <a:schemeClr val="accent1"/>
              </a:buClr>
              <a:buSzPts val="1400"/>
              <a:buChar char="■"/>
              <a:defRPr>
                <a:solidFill>
                  <a:schemeClr val="accent1"/>
                </a:solidFill>
              </a:defRPr>
            </a:lvl3pPr>
            <a:lvl4pPr lvl="3">
              <a:spcBef>
                <a:spcPts val="0"/>
              </a:spcBef>
              <a:buClr>
                <a:schemeClr val="accent1"/>
              </a:buClr>
              <a:buSzPts val="1400"/>
              <a:buChar char="●"/>
              <a:defRPr>
                <a:solidFill>
                  <a:schemeClr val="accent1"/>
                </a:solidFill>
              </a:defRPr>
            </a:lvl4pPr>
            <a:lvl5pPr lvl="4">
              <a:spcBef>
                <a:spcPts val="0"/>
              </a:spcBef>
              <a:buClr>
                <a:schemeClr val="accent1"/>
              </a:buClr>
              <a:buSzPts val="1400"/>
              <a:buChar char="○"/>
              <a:defRPr>
                <a:solidFill>
                  <a:schemeClr val="accent1"/>
                </a:solidFill>
              </a:defRPr>
            </a:lvl5pPr>
            <a:lvl6pPr lvl="5">
              <a:spcBef>
                <a:spcPts val="0"/>
              </a:spcBef>
              <a:buClr>
                <a:schemeClr val="accent1"/>
              </a:buClr>
              <a:buSzPts val="1400"/>
              <a:buChar char="■"/>
              <a:defRPr>
                <a:solidFill>
                  <a:schemeClr val="accent1"/>
                </a:solidFill>
              </a:defRPr>
            </a:lvl6pPr>
            <a:lvl7pPr lvl="6">
              <a:spcBef>
                <a:spcPts val="0"/>
              </a:spcBef>
              <a:buClr>
                <a:schemeClr val="accent1"/>
              </a:buClr>
              <a:buSzPts val="1400"/>
              <a:buChar char="●"/>
              <a:defRPr>
                <a:solidFill>
                  <a:schemeClr val="accent1"/>
                </a:solidFill>
              </a:defRPr>
            </a:lvl7pPr>
            <a:lvl8pPr lvl="7">
              <a:spcBef>
                <a:spcPts val="0"/>
              </a:spcBef>
              <a:buClr>
                <a:schemeClr val="accent1"/>
              </a:buClr>
              <a:buSzPts val="1400"/>
              <a:buChar char="○"/>
              <a:defRPr>
                <a:solidFill>
                  <a:schemeClr val="accent1"/>
                </a:solidFill>
              </a:defRPr>
            </a:lvl8pPr>
            <a:lvl9pPr lvl="8">
              <a:spcBef>
                <a:spcPts val="0"/>
              </a:spcBef>
              <a:buClr>
                <a:schemeClr val="accent1"/>
              </a:buClr>
              <a:buSzPts val="1400"/>
              <a:buChar char="■"/>
              <a:defRPr>
                <a:solidFill>
                  <a:schemeClr val="accent1"/>
                </a:solidFill>
              </a:defRPr>
            </a:lvl9pPr>
          </a:lstStyle>
          <a:p>
            <a:endParaRPr/>
          </a:p>
        </p:txBody>
      </p:sp>
      <p:sp>
        <p:nvSpPr>
          <p:cNvPr id="42" name="Shape 4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319500" y="4230575"/>
            <a:ext cx="5998800" cy="598800"/>
          </a:xfrm>
          <a:prstGeom prst="rect">
            <a:avLst/>
          </a:prstGeom>
        </p:spPr>
        <p:txBody>
          <a:bodyPr wrap="square" lIns="91425" tIns="91425" rIns="91425" bIns="91425" anchor="ctr" anchorCtr="0"/>
          <a:lstStyle>
            <a:lvl1pPr lvl="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Shape 4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‹nº›</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292850"/>
            <a:ext cx="8520600" cy="801000"/>
          </a:xfrm>
          <a:prstGeom prst="rect">
            <a:avLst/>
          </a:prstGeom>
          <a:noFill/>
          <a:ln>
            <a:noFill/>
          </a:ln>
        </p:spPr>
        <p:txBody>
          <a:bodyPr wrap="square" lIns="91425" tIns="91425" rIns="91425" bIns="91425" anchor="t" anchorCtr="0"/>
          <a:lstStyle>
            <a:lvl1pPr lvl="0">
              <a:spcBef>
                <a:spcPts val="0"/>
              </a:spcBef>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Shape 7"/>
          <p:cNvSpPr txBox="1">
            <a:spLocks noGrp="1"/>
          </p:cNvSpPr>
          <p:nvPr>
            <p:ph type="body" idx="1"/>
          </p:nvPr>
        </p:nvSpPr>
        <p:spPr>
          <a:xfrm>
            <a:off x="311700" y="1228675"/>
            <a:ext cx="8520600" cy="33402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lvl="1">
              <a:lnSpc>
                <a:spcPct val="115000"/>
              </a:lnSpc>
              <a:spcBef>
                <a:spcPts val="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lvl="2">
              <a:lnSpc>
                <a:spcPct val="115000"/>
              </a:lnSpc>
              <a:spcBef>
                <a:spcPts val="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lvl="3">
              <a:lnSpc>
                <a:spcPct val="115000"/>
              </a:lnSpc>
              <a:spcBef>
                <a:spcPts val="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lvl="4">
              <a:lnSpc>
                <a:spcPct val="115000"/>
              </a:lnSpc>
              <a:spcBef>
                <a:spcPts val="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lvl="5">
              <a:lnSpc>
                <a:spcPct val="115000"/>
              </a:lnSpc>
              <a:spcBef>
                <a:spcPts val="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lvl="6">
              <a:lnSpc>
                <a:spcPct val="115000"/>
              </a:lnSpc>
              <a:spcBef>
                <a:spcPts val="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lvl="7">
              <a:lnSpc>
                <a:spcPct val="115000"/>
              </a:lnSpc>
              <a:spcBef>
                <a:spcPts val="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lvl="8">
              <a:lnSpc>
                <a:spcPct val="115000"/>
              </a:lnSpc>
              <a:spcBef>
                <a:spcPts val="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000">
                <a:solidFill>
                  <a:schemeClr val="accent1"/>
                </a:solidFill>
                <a:latin typeface="Source Code Pro"/>
                <a:ea typeface="Source Code Pro"/>
                <a:cs typeface="Source Code Pro"/>
                <a:sym typeface="Source Code Pro"/>
              </a:rPr>
              <a:t>‹nº›</a:t>
            </a:fld>
            <a:endParaRPr lang="en" sz="1000">
              <a:solidFill>
                <a:schemeClr val="accent1"/>
              </a:solidFill>
              <a:latin typeface="Source Code Pro"/>
              <a:ea typeface="Source Code Pro"/>
              <a:cs typeface="Source Code Pro"/>
              <a:sym typeface="Source Code Pr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www.mma.gov.br/estruturas/174/_arquivos/anexo_resoluoconabio05_estrategia_nacional__espcies__invasoras_anexo_resoluoconabio05_174.pdf"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www.mma.gov.br/estruturas/chm/_arquivos/port_inva.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jpg"/><Relationship Id="rId7"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Shape 65"/>
          <p:cNvPicPr preferRelativeResize="0"/>
          <p:nvPr/>
        </p:nvPicPr>
        <p:blipFill rotWithShape="1">
          <a:blip r:embed="rId3">
            <a:alphaModFix/>
          </a:blip>
          <a:srcRect l="16732" r="16738"/>
          <a:stretch/>
        </p:blipFill>
        <p:spPr>
          <a:xfrm>
            <a:off x="5851434" y="1504875"/>
            <a:ext cx="3120900" cy="3120900"/>
          </a:xfrm>
          <a:prstGeom prst="ellipse">
            <a:avLst/>
          </a:prstGeom>
          <a:noFill/>
          <a:ln>
            <a:noFill/>
          </a:ln>
        </p:spPr>
      </p:pic>
      <p:pic>
        <p:nvPicPr>
          <p:cNvPr id="66" name="Shape 66"/>
          <p:cNvPicPr preferRelativeResize="0"/>
          <p:nvPr/>
        </p:nvPicPr>
        <p:blipFill rotWithShape="1">
          <a:blip r:embed="rId4">
            <a:alphaModFix/>
          </a:blip>
          <a:srcRect l="16727" r="16734"/>
          <a:stretch/>
        </p:blipFill>
        <p:spPr>
          <a:xfrm>
            <a:off x="2941129" y="1503225"/>
            <a:ext cx="3123900" cy="3124200"/>
          </a:xfrm>
          <a:prstGeom prst="ellipse">
            <a:avLst/>
          </a:prstGeom>
          <a:noFill/>
          <a:ln>
            <a:noFill/>
          </a:ln>
        </p:spPr>
      </p:pic>
      <p:pic>
        <p:nvPicPr>
          <p:cNvPr id="67" name="Shape 67"/>
          <p:cNvPicPr preferRelativeResize="0"/>
          <p:nvPr/>
        </p:nvPicPr>
        <p:blipFill rotWithShape="1">
          <a:blip r:embed="rId5">
            <a:alphaModFix/>
          </a:blip>
          <a:srcRect l="12500" r="12508"/>
          <a:stretch/>
        </p:blipFill>
        <p:spPr>
          <a:xfrm>
            <a:off x="160700" y="1503225"/>
            <a:ext cx="3123900" cy="3124200"/>
          </a:xfrm>
          <a:prstGeom prst="ellipse">
            <a:avLst/>
          </a:prstGeom>
          <a:noFill/>
          <a:ln>
            <a:noFill/>
          </a:ln>
        </p:spPr>
      </p:pic>
      <p:sp>
        <p:nvSpPr>
          <p:cNvPr id="68" name="Shape 68"/>
          <p:cNvSpPr txBox="1">
            <a:spLocks noGrp="1"/>
          </p:cNvSpPr>
          <p:nvPr>
            <p:ph type="title"/>
          </p:nvPr>
        </p:nvSpPr>
        <p:spPr>
          <a:xfrm>
            <a:off x="311700" y="292850"/>
            <a:ext cx="8520600" cy="801000"/>
          </a:xfrm>
          <a:prstGeom prst="rect">
            <a:avLst/>
          </a:prstGeom>
        </p:spPr>
        <p:txBody>
          <a:bodyPr wrap="square" lIns="91425" tIns="91425" rIns="91425" bIns="91425" anchor="t" anchorCtr="0">
            <a:noAutofit/>
          </a:bodyPr>
          <a:lstStyle/>
          <a:p>
            <a:pPr lvl="0" algn="ctr">
              <a:spcBef>
                <a:spcPts val="0"/>
              </a:spcBef>
              <a:buNone/>
            </a:pPr>
            <a:r>
              <a:rPr lang="en" sz="7200"/>
              <a:t>Espécies Exóticas</a:t>
            </a:r>
          </a:p>
        </p:txBody>
      </p:sp>
      <p:sp>
        <p:nvSpPr>
          <p:cNvPr id="69" name="Shape 69"/>
          <p:cNvSpPr txBox="1">
            <a:spLocks noGrp="1"/>
          </p:cNvSpPr>
          <p:nvPr>
            <p:ph type="subTitle" idx="4294967295"/>
          </p:nvPr>
        </p:nvSpPr>
        <p:spPr>
          <a:xfrm>
            <a:off x="75" y="4805800"/>
            <a:ext cx="9144000" cy="401400"/>
          </a:xfrm>
          <a:prstGeom prst="rect">
            <a:avLst/>
          </a:prstGeom>
        </p:spPr>
        <p:txBody>
          <a:bodyPr wrap="square" lIns="91425" tIns="91425" rIns="91425" bIns="91425" anchor="t" anchorCtr="0">
            <a:noAutofit/>
          </a:bodyPr>
          <a:lstStyle/>
          <a:p>
            <a:pPr lvl="0" algn="ctr" rtl="0">
              <a:lnSpc>
                <a:spcPct val="100000"/>
              </a:lnSpc>
              <a:spcBef>
                <a:spcPts val="0"/>
              </a:spcBef>
              <a:buNone/>
            </a:pPr>
            <a:r>
              <a:rPr lang="en" sz="1200" b="1"/>
              <a:t>Giovana Metzner</a:t>
            </a:r>
            <a:r>
              <a:rPr lang="en" sz="1200"/>
              <a:t> - 9324279 </a:t>
            </a:r>
            <a:r>
              <a:rPr lang="en" sz="1200" b="1"/>
              <a:t>Sara Giro - </a:t>
            </a:r>
            <a:r>
              <a:rPr lang="en" sz="1200"/>
              <a:t>9324088 </a:t>
            </a:r>
            <a:r>
              <a:rPr lang="en" sz="1200" b="1"/>
              <a:t>Zenilda Ledo - </a:t>
            </a:r>
            <a:r>
              <a:rPr lang="en" sz="1200"/>
              <a:t>9380467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Shape 137"/>
          <p:cNvPicPr preferRelativeResize="0"/>
          <p:nvPr/>
        </p:nvPicPr>
        <p:blipFill rotWithShape="1">
          <a:blip r:embed="rId3">
            <a:alphaModFix/>
          </a:blip>
          <a:srcRect l="24633" t="21251" r="24162" b="16609"/>
          <a:stretch/>
        </p:blipFill>
        <p:spPr>
          <a:xfrm>
            <a:off x="1411680" y="381000"/>
            <a:ext cx="6285219" cy="4288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00" y="292850"/>
            <a:ext cx="8520600" cy="801000"/>
          </a:xfrm>
          <a:prstGeom prst="rect">
            <a:avLst/>
          </a:prstGeom>
        </p:spPr>
        <p:txBody>
          <a:bodyPr wrap="square" lIns="91425" tIns="91425" rIns="91425" bIns="91425" anchor="t" anchorCtr="0">
            <a:noAutofit/>
          </a:bodyPr>
          <a:lstStyle/>
          <a:p>
            <a:pPr lvl="0">
              <a:spcBef>
                <a:spcPts val="0"/>
              </a:spcBef>
              <a:buNone/>
            </a:pPr>
            <a:r>
              <a:rPr lang="en"/>
              <a:t>Javali</a:t>
            </a:r>
          </a:p>
        </p:txBody>
      </p:sp>
      <p:sp>
        <p:nvSpPr>
          <p:cNvPr id="143" name="Shape 143"/>
          <p:cNvSpPr txBox="1">
            <a:spLocks noGrp="1"/>
          </p:cNvSpPr>
          <p:nvPr>
            <p:ph type="body" idx="1"/>
          </p:nvPr>
        </p:nvSpPr>
        <p:spPr>
          <a:xfrm>
            <a:off x="311700" y="1228675"/>
            <a:ext cx="4530600" cy="3340200"/>
          </a:xfrm>
          <a:prstGeom prst="rect">
            <a:avLst/>
          </a:prstGeom>
        </p:spPr>
        <p:txBody>
          <a:bodyPr wrap="square" lIns="91425" tIns="91425" rIns="91425" bIns="91425" anchor="t" anchorCtr="0">
            <a:noAutofit/>
          </a:bodyPr>
          <a:lstStyle/>
          <a:p>
            <a:pPr marL="457200" lvl="0" indent="-317500" rtl="0">
              <a:spcBef>
                <a:spcPts val="0"/>
              </a:spcBef>
              <a:spcAft>
                <a:spcPts val="0"/>
              </a:spcAft>
              <a:buClr>
                <a:srgbClr val="000000"/>
              </a:buClr>
              <a:buSzPts val="1400"/>
              <a:buFont typeface="Georgia"/>
              <a:buChar char="-"/>
            </a:pPr>
            <a:r>
              <a:rPr lang="en" sz="1400">
                <a:solidFill>
                  <a:srgbClr val="000000"/>
                </a:solidFill>
                <a:highlight>
                  <a:srgbClr val="FFFFFF"/>
                </a:highlight>
                <a:latin typeface="Georgia"/>
                <a:ea typeface="Georgia"/>
                <a:cs typeface="Georgia"/>
                <a:sym typeface="Georgia"/>
              </a:rPr>
              <a:t>Nativo da Europa, Ásia e norte da África</a:t>
            </a:r>
          </a:p>
          <a:p>
            <a:pPr marL="457200" lvl="0" indent="-317500" rtl="0">
              <a:spcBef>
                <a:spcPts val="0"/>
              </a:spcBef>
              <a:spcAft>
                <a:spcPts val="0"/>
              </a:spcAft>
              <a:buClr>
                <a:srgbClr val="000000"/>
              </a:buClr>
              <a:buSzPts val="1400"/>
              <a:buFont typeface="Georgia"/>
              <a:buChar char="-"/>
            </a:pPr>
            <a:r>
              <a:rPr lang="en" sz="1400">
                <a:solidFill>
                  <a:srgbClr val="000000"/>
                </a:solidFill>
                <a:highlight>
                  <a:srgbClr val="FFFFFF"/>
                </a:highlight>
                <a:latin typeface="Georgia"/>
                <a:ea typeface="Georgia"/>
                <a:cs typeface="Georgia"/>
                <a:sym typeface="Georgia"/>
              </a:rPr>
              <a:t>Introduzido na déc. 60 → consumo de carne</a:t>
            </a:r>
          </a:p>
          <a:p>
            <a:pPr marL="457200" lvl="0" indent="-317500" rtl="0">
              <a:spcBef>
                <a:spcPts val="0"/>
              </a:spcBef>
              <a:spcAft>
                <a:spcPts val="0"/>
              </a:spcAft>
              <a:buClr>
                <a:srgbClr val="000000"/>
              </a:buClr>
              <a:buSzPts val="1400"/>
              <a:buFont typeface="Georgia"/>
              <a:buChar char="-"/>
            </a:pPr>
            <a:r>
              <a:rPr lang="en" sz="1400">
                <a:solidFill>
                  <a:srgbClr val="000000"/>
                </a:solidFill>
                <a:highlight>
                  <a:srgbClr val="FFFFFF"/>
                </a:highlight>
                <a:latin typeface="Georgia"/>
                <a:ea typeface="Georgia"/>
                <a:cs typeface="Georgia"/>
                <a:sym typeface="Georgia"/>
              </a:rPr>
              <a:t>União Internacional de Conservação Animal o considera umas das piores espécies invasoras;</a:t>
            </a:r>
          </a:p>
          <a:p>
            <a:pPr marL="457200" lvl="0" indent="-317500" rtl="0">
              <a:spcBef>
                <a:spcPts val="0"/>
              </a:spcBef>
              <a:spcAft>
                <a:spcPts val="0"/>
              </a:spcAft>
              <a:buClr>
                <a:srgbClr val="000000"/>
              </a:buClr>
              <a:buSzPts val="1400"/>
              <a:buFont typeface="Georgia"/>
              <a:buChar char="-"/>
            </a:pPr>
            <a:r>
              <a:rPr lang="en" sz="1400">
                <a:solidFill>
                  <a:srgbClr val="000000"/>
                </a:solidFill>
                <a:highlight>
                  <a:srgbClr val="FFFFFF"/>
                </a:highlight>
                <a:latin typeface="Georgia"/>
                <a:ea typeface="Georgia"/>
                <a:cs typeface="Georgia"/>
                <a:sym typeface="Georgia"/>
              </a:rPr>
              <a:t>Muito agressivo com adaptação fácil; </a:t>
            </a:r>
          </a:p>
          <a:p>
            <a:pPr marL="457200" lvl="0" indent="-317500" rtl="0">
              <a:spcBef>
                <a:spcPts val="0"/>
              </a:spcBef>
              <a:spcAft>
                <a:spcPts val="0"/>
              </a:spcAft>
              <a:buClr>
                <a:srgbClr val="000000"/>
              </a:buClr>
              <a:buSzPts val="1400"/>
              <a:buFont typeface="Georgia"/>
              <a:buChar char="-"/>
            </a:pPr>
            <a:r>
              <a:rPr lang="en" sz="1400">
                <a:solidFill>
                  <a:srgbClr val="000000"/>
                </a:solidFill>
                <a:highlight>
                  <a:srgbClr val="FFFFFF"/>
                </a:highlight>
                <a:latin typeface="Georgia"/>
                <a:ea typeface="Georgia"/>
                <a:cs typeface="Georgia"/>
                <a:sym typeface="Georgia"/>
              </a:rPr>
              <a:t>Pequenos agricultores + impactados;</a:t>
            </a:r>
          </a:p>
          <a:p>
            <a:pPr marL="457200" lvl="0" indent="-317500">
              <a:spcBef>
                <a:spcPts val="0"/>
              </a:spcBef>
              <a:buClr>
                <a:srgbClr val="000000"/>
              </a:buClr>
              <a:buSzPts val="1400"/>
              <a:buFont typeface="Georgia"/>
              <a:buChar char="-"/>
            </a:pPr>
            <a:r>
              <a:rPr lang="en" sz="1400">
                <a:solidFill>
                  <a:srgbClr val="000000"/>
                </a:solidFill>
                <a:highlight>
                  <a:srgbClr val="FFFFFF"/>
                </a:highlight>
                <a:latin typeface="Georgia"/>
                <a:ea typeface="Georgia"/>
                <a:cs typeface="Georgia"/>
                <a:sym typeface="Georgia"/>
              </a:rPr>
              <a:t>Presente em 15 estados do BR</a:t>
            </a:r>
          </a:p>
        </p:txBody>
      </p:sp>
      <p:pic>
        <p:nvPicPr>
          <p:cNvPr id="144" name="Shape 144"/>
          <p:cNvPicPr preferRelativeResize="0"/>
          <p:nvPr/>
        </p:nvPicPr>
        <p:blipFill>
          <a:blip r:embed="rId3">
            <a:alphaModFix/>
          </a:blip>
          <a:stretch>
            <a:fillRect/>
          </a:stretch>
        </p:blipFill>
        <p:spPr>
          <a:xfrm>
            <a:off x="4842189" y="1247825"/>
            <a:ext cx="3990113" cy="2283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311700" y="847675"/>
            <a:ext cx="8520600" cy="3340200"/>
          </a:xfrm>
          <a:prstGeom prst="rect">
            <a:avLst/>
          </a:prstGeom>
        </p:spPr>
        <p:txBody>
          <a:bodyPr wrap="square" lIns="91425" tIns="91425" rIns="91425" bIns="91425" anchor="t" anchorCtr="0">
            <a:noAutofit/>
          </a:bodyPr>
          <a:lstStyle/>
          <a:p>
            <a:pPr lvl="0" algn="ctr">
              <a:spcBef>
                <a:spcPts val="0"/>
              </a:spcBef>
              <a:buNone/>
            </a:pPr>
            <a:r>
              <a:rPr lang="en" sz="1600">
                <a:solidFill>
                  <a:srgbClr val="000000"/>
                </a:solidFill>
                <a:highlight>
                  <a:srgbClr val="FFFFFF"/>
                </a:highlight>
                <a:latin typeface="Georgia"/>
                <a:ea typeface="Georgia"/>
                <a:cs typeface="Georgia"/>
                <a:sym typeface="Georgia"/>
              </a:rPr>
              <a:t>"Além da lista, estamos trabalhando na elaboração de um documento com uma estratégia nacional para prevenção, controle, monitoramento, manejo e, se possível, erradicação dessas espécies. Mas as ações dependem de vários ministérios, de uma legislação adequada, de fiscalização e integração entre órgãos de vigilância", diz Vivian Pombo. Por enquanto, o que já está sendo feito é controlar a introdução de novas espécies no Brasil. O trabalho é conduzido pelo IBAMA, que faz uma análise de risco antes de permitir que sejam importados animais ou plantas de outras regiões do planeta.” JUNHO DE 2009 </a:t>
            </a:r>
          </a:p>
          <a:p>
            <a:pPr lvl="0" algn="ctr">
              <a:spcBef>
                <a:spcPts val="0"/>
              </a:spcBef>
              <a:buNone/>
            </a:pPr>
            <a:r>
              <a:rPr lang="en" sz="1600">
                <a:solidFill>
                  <a:srgbClr val="000000"/>
                </a:solidFill>
                <a:highlight>
                  <a:srgbClr val="FFFFFF"/>
                </a:highlight>
                <a:latin typeface="Georgia"/>
                <a:ea typeface="Georgia"/>
                <a:cs typeface="Georgia"/>
                <a:sym typeface="Georgia"/>
              </a:rPr>
              <a:t>https://novaescola.org.br/conteudo/1070/o-que-o-brasil-faz-para-controlar-as-especies-exoticas-invasoras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Shape 154"/>
          <p:cNvPicPr preferRelativeResize="0"/>
          <p:nvPr/>
        </p:nvPicPr>
        <p:blipFill rotWithShape="1">
          <a:blip r:embed="rId3">
            <a:alphaModFix/>
          </a:blip>
          <a:srcRect l="11600" t="19472" r="38781" b="45817"/>
          <a:stretch/>
        </p:blipFill>
        <p:spPr>
          <a:xfrm>
            <a:off x="4480275" y="300125"/>
            <a:ext cx="4465427" cy="2412883"/>
          </a:xfrm>
          <a:prstGeom prst="rect">
            <a:avLst/>
          </a:prstGeom>
          <a:noFill/>
          <a:ln>
            <a:noFill/>
          </a:ln>
        </p:spPr>
      </p:pic>
      <p:sp>
        <p:nvSpPr>
          <p:cNvPr id="155" name="Shape 155"/>
          <p:cNvSpPr txBox="1"/>
          <p:nvPr/>
        </p:nvSpPr>
        <p:spPr>
          <a:xfrm>
            <a:off x="21775" y="59375"/>
            <a:ext cx="4465500" cy="4908600"/>
          </a:xfrm>
          <a:prstGeom prst="rect">
            <a:avLst/>
          </a:prstGeom>
          <a:noFill/>
          <a:ln>
            <a:noFill/>
          </a:ln>
        </p:spPr>
        <p:txBody>
          <a:bodyPr wrap="square" lIns="91425" tIns="91425" rIns="91425" bIns="91425" anchor="t" anchorCtr="0">
            <a:noAutofit/>
          </a:bodyPr>
          <a:lstStyle/>
          <a:p>
            <a:pPr marL="457200" lvl="0" indent="-304800" rtl="0">
              <a:spcBef>
                <a:spcPts val="0"/>
              </a:spcBef>
              <a:buSzPts val="1200"/>
              <a:buFont typeface="Georgia"/>
              <a:buChar char="-"/>
            </a:pPr>
            <a:r>
              <a:rPr lang="en" sz="1200">
                <a:latin typeface="Georgia"/>
                <a:ea typeface="Georgia"/>
                <a:cs typeface="Georgia"/>
                <a:sym typeface="Georgia"/>
              </a:rPr>
              <a:t>Lei sancionada pelo governador do Amazonas José Melo;</a:t>
            </a:r>
          </a:p>
          <a:p>
            <a:pPr lvl="0" rtl="0">
              <a:spcBef>
                <a:spcPts val="0"/>
              </a:spcBef>
              <a:buNone/>
            </a:pPr>
            <a:endParaRPr sz="1200">
              <a:latin typeface="Georgia"/>
              <a:ea typeface="Georgia"/>
              <a:cs typeface="Georgia"/>
              <a:sym typeface="Georgia"/>
            </a:endParaRPr>
          </a:p>
          <a:p>
            <a:pPr marL="457200" lvl="0" indent="-304800" rtl="0">
              <a:spcBef>
                <a:spcPts val="0"/>
              </a:spcBef>
              <a:buSzPts val="1200"/>
              <a:buFont typeface="Georgia"/>
              <a:buChar char="-"/>
            </a:pPr>
            <a:r>
              <a:rPr lang="en" sz="1200">
                <a:latin typeface="Georgia"/>
                <a:ea typeface="Georgia"/>
                <a:cs typeface="Georgia"/>
                <a:sym typeface="Georgia"/>
              </a:rPr>
              <a:t>Permite que espécies exóticas de peixes sejam criados em rios que cortam o estado (autorização estadual)</a:t>
            </a:r>
          </a:p>
          <a:p>
            <a:pPr lvl="0" rtl="0">
              <a:spcBef>
                <a:spcPts val="0"/>
              </a:spcBef>
              <a:buNone/>
            </a:pPr>
            <a:endParaRPr sz="1200">
              <a:latin typeface="Georgia"/>
              <a:ea typeface="Georgia"/>
              <a:cs typeface="Georgia"/>
              <a:sym typeface="Georgia"/>
            </a:endParaRPr>
          </a:p>
          <a:p>
            <a:pPr marL="457200" lvl="0" indent="-304800" rtl="0">
              <a:spcBef>
                <a:spcPts val="0"/>
              </a:spcBef>
              <a:buSzPts val="1200"/>
              <a:buFont typeface="Georgia"/>
              <a:buChar char="-"/>
            </a:pPr>
            <a:r>
              <a:rPr lang="en" sz="1200">
                <a:latin typeface="Georgia"/>
                <a:ea typeface="Georgia"/>
                <a:cs typeface="Georgia"/>
                <a:sym typeface="Georgia"/>
              </a:rPr>
              <a:t>Lei nº79/2016 autoriza barramento de igarapé e instalações de empreendimentos de criação nas APPs</a:t>
            </a:r>
          </a:p>
          <a:p>
            <a:pPr lvl="0" rtl="0">
              <a:spcBef>
                <a:spcPts val="0"/>
              </a:spcBef>
              <a:buNone/>
            </a:pPr>
            <a:endParaRPr sz="1200">
              <a:latin typeface="Georgia"/>
              <a:ea typeface="Georgia"/>
              <a:cs typeface="Georgia"/>
              <a:sym typeface="Georgia"/>
            </a:endParaRPr>
          </a:p>
          <a:p>
            <a:pPr marL="457200" lvl="0" indent="-304800" rtl="0">
              <a:spcBef>
                <a:spcPts val="0"/>
              </a:spcBef>
              <a:buSzPts val="1200"/>
              <a:buFont typeface="Georgia"/>
              <a:buChar char="-"/>
            </a:pPr>
            <a:r>
              <a:rPr lang="en" sz="1200">
                <a:latin typeface="Georgia"/>
                <a:ea typeface="Georgia"/>
                <a:cs typeface="Georgia"/>
                <a:sym typeface="Georgia"/>
              </a:rPr>
              <a:t>MMA contra: introdução induz processos complexos de degradação dos ecossistemas</a:t>
            </a:r>
          </a:p>
          <a:p>
            <a:pPr lvl="0" rtl="0">
              <a:spcBef>
                <a:spcPts val="0"/>
              </a:spcBef>
              <a:buNone/>
            </a:pPr>
            <a:endParaRPr sz="1200">
              <a:latin typeface="Georgia"/>
              <a:ea typeface="Georgia"/>
              <a:cs typeface="Georgia"/>
              <a:sym typeface="Georgia"/>
            </a:endParaRPr>
          </a:p>
          <a:p>
            <a:pPr marL="457200" lvl="0" indent="-317500" rtl="0">
              <a:lnSpc>
                <a:spcPct val="160000"/>
              </a:lnSpc>
              <a:spcBef>
                <a:spcPts val="0"/>
              </a:spcBef>
              <a:buSzPts val="1400"/>
              <a:buFont typeface="Georgia"/>
              <a:buChar char="-"/>
            </a:pPr>
            <a:r>
              <a:rPr lang="en" sz="1200" i="1">
                <a:solidFill>
                  <a:srgbClr val="333333"/>
                </a:solidFill>
                <a:highlight>
                  <a:srgbClr val="F3F3F3"/>
                </a:highlight>
                <a:latin typeface="Georgia"/>
                <a:ea typeface="Georgia"/>
                <a:cs typeface="Georgia"/>
                <a:sym typeface="Georgia"/>
              </a:rPr>
              <a:t>“Quando você introduz uma espécie não nativa, você não pode tirá-la de volta. Ela se difunde no ambiente de uma forma irreversível. No caso dos peixes não nativos, vamos pensar, por exemplo, na tilápia. A tilápia não é um peixe predador do tipo que come outros peixes, mas ele é um excelente competidor. Ele compete por espaço, por alimentos, por lugares para </a:t>
            </a:r>
            <a:r>
              <a:rPr lang="en" i="1">
                <a:solidFill>
                  <a:srgbClr val="333333"/>
                </a:solidFill>
                <a:highlight>
                  <a:srgbClr val="F3F3F3"/>
                </a:highlight>
                <a:latin typeface="Georgia"/>
                <a:ea typeface="Georgia"/>
                <a:cs typeface="Georgia"/>
                <a:sym typeface="Georgia"/>
              </a:rPr>
              <a:t>desova, muito bem. Tão bem que ele elimina outros peixes” </a:t>
            </a:r>
            <a:r>
              <a:rPr lang="en">
                <a:solidFill>
                  <a:srgbClr val="333333"/>
                </a:solidFill>
                <a:highlight>
                  <a:srgbClr val="F3F3F3"/>
                </a:highlight>
                <a:latin typeface="Georgia"/>
                <a:ea typeface="Georgia"/>
                <a:cs typeface="Georgia"/>
                <a:sym typeface="Georgia"/>
              </a:rPr>
              <a:t>(Nurit Bensusan) </a:t>
            </a:r>
          </a:p>
        </p:txBody>
      </p:sp>
      <p:pic>
        <p:nvPicPr>
          <p:cNvPr id="156" name="Shape 156"/>
          <p:cNvPicPr preferRelativeResize="0"/>
          <p:nvPr/>
        </p:nvPicPr>
        <p:blipFill>
          <a:blip r:embed="rId4">
            <a:alphaModFix/>
          </a:blip>
          <a:stretch>
            <a:fillRect/>
          </a:stretch>
        </p:blipFill>
        <p:spPr>
          <a:xfrm>
            <a:off x="4997400" y="2979264"/>
            <a:ext cx="3298575" cy="185543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11700" y="64250"/>
            <a:ext cx="8520600" cy="801000"/>
          </a:xfrm>
          <a:prstGeom prst="rect">
            <a:avLst/>
          </a:prstGeom>
        </p:spPr>
        <p:txBody>
          <a:bodyPr wrap="square" lIns="91425" tIns="91425" rIns="91425" bIns="91425" anchor="t" anchorCtr="0">
            <a:noAutofit/>
          </a:bodyPr>
          <a:lstStyle/>
          <a:p>
            <a:pPr lvl="0">
              <a:spcBef>
                <a:spcPts val="0"/>
              </a:spcBef>
              <a:buNone/>
            </a:pPr>
            <a:r>
              <a:rPr lang="en"/>
              <a:t>TILÁPIA</a:t>
            </a:r>
          </a:p>
        </p:txBody>
      </p:sp>
      <p:sp>
        <p:nvSpPr>
          <p:cNvPr id="162" name="Shape 162"/>
          <p:cNvSpPr txBox="1">
            <a:spLocks noGrp="1"/>
          </p:cNvSpPr>
          <p:nvPr>
            <p:ph type="body" idx="1"/>
          </p:nvPr>
        </p:nvSpPr>
        <p:spPr>
          <a:xfrm>
            <a:off x="311700" y="1228675"/>
            <a:ext cx="8520600" cy="3340200"/>
          </a:xfrm>
          <a:prstGeom prst="rect">
            <a:avLst/>
          </a:prstGeom>
        </p:spPr>
        <p:txBody>
          <a:bodyPr wrap="square" lIns="91425" tIns="91425" rIns="91425" bIns="91425" anchor="t" anchorCtr="0">
            <a:noAutofit/>
          </a:bodyPr>
          <a:lstStyle/>
          <a:p>
            <a:pPr lvl="0">
              <a:spcBef>
                <a:spcPts val="0"/>
              </a:spcBef>
              <a:buNone/>
            </a:pPr>
            <a:endParaRPr/>
          </a:p>
        </p:txBody>
      </p:sp>
      <p:pic>
        <p:nvPicPr>
          <p:cNvPr id="163" name="Shape 163"/>
          <p:cNvPicPr preferRelativeResize="0"/>
          <p:nvPr/>
        </p:nvPicPr>
        <p:blipFill rotWithShape="1">
          <a:blip r:embed="rId3">
            <a:alphaModFix/>
          </a:blip>
          <a:srcRect l="9605" t="7366" r="38221" b="5457"/>
          <a:stretch/>
        </p:blipFill>
        <p:spPr>
          <a:xfrm>
            <a:off x="0" y="1060938"/>
            <a:ext cx="4274952" cy="4104225"/>
          </a:xfrm>
          <a:prstGeom prst="rect">
            <a:avLst/>
          </a:prstGeom>
          <a:noFill/>
          <a:ln>
            <a:noFill/>
          </a:ln>
        </p:spPr>
      </p:pic>
      <p:pic>
        <p:nvPicPr>
          <p:cNvPr id="164" name="Shape 164"/>
          <p:cNvPicPr preferRelativeResize="0"/>
          <p:nvPr/>
        </p:nvPicPr>
        <p:blipFill rotWithShape="1">
          <a:blip r:embed="rId4">
            <a:alphaModFix/>
          </a:blip>
          <a:srcRect l="10239" t="11065" r="14363" b="7626"/>
          <a:stretch/>
        </p:blipFill>
        <p:spPr>
          <a:xfrm>
            <a:off x="4167100" y="1262600"/>
            <a:ext cx="4976901" cy="3272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body" idx="1"/>
          </p:nvPr>
        </p:nvSpPr>
        <p:spPr>
          <a:xfrm>
            <a:off x="311700" y="1228675"/>
            <a:ext cx="8520600" cy="3340200"/>
          </a:xfrm>
          <a:prstGeom prst="rect">
            <a:avLst/>
          </a:prstGeom>
        </p:spPr>
        <p:txBody>
          <a:bodyPr wrap="square" lIns="91425" tIns="91425" rIns="91425" bIns="91425" anchor="t" anchorCtr="0">
            <a:noAutofit/>
          </a:bodyPr>
          <a:lstStyle/>
          <a:p>
            <a:pPr lvl="0">
              <a:spcBef>
                <a:spcPts val="0"/>
              </a:spcBef>
              <a:buNone/>
            </a:pPr>
            <a:endParaRPr/>
          </a:p>
        </p:txBody>
      </p:sp>
      <p:pic>
        <p:nvPicPr>
          <p:cNvPr id="170" name="Shape 170"/>
          <p:cNvPicPr preferRelativeResize="0"/>
          <p:nvPr/>
        </p:nvPicPr>
        <p:blipFill rotWithShape="1">
          <a:blip r:embed="rId3">
            <a:alphaModFix/>
          </a:blip>
          <a:srcRect t="17791" b="5320"/>
          <a:stretch/>
        </p:blipFill>
        <p:spPr>
          <a:xfrm>
            <a:off x="0" y="534750"/>
            <a:ext cx="9144001" cy="3953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74"/>
        <p:cNvGrpSpPr/>
        <p:nvPr/>
      </p:nvGrpSpPr>
      <p:grpSpPr>
        <a:xfrm>
          <a:off x="0" y="0"/>
          <a:ext cx="0" cy="0"/>
          <a:chOff x="0" y="0"/>
          <a:chExt cx="0" cy="0"/>
        </a:xfrm>
      </p:grpSpPr>
      <p:sp>
        <p:nvSpPr>
          <p:cNvPr id="175" name="Shape 175"/>
          <p:cNvSpPr txBox="1">
            <a:spLocks noGrp="1"/>
          </p:cNvSpPr>
          <p:nvPr>
            <p:ph type="body" idx="1"/>
          </p:nvPr>
        </p:nvSpPr>
        <p:spPr>
          <a:xfrm>
            <a:off x="311700" y="847675"/>
            <a:ext cx="8520600" cy="3340200"/>
          </a:xfrm>
          <a:prstGeom prst="rect">
            <a:avLst/>
          </a:prstGeom>
        </p:spPr>
        <p:txBody>
          <a:bodyPr wrap="square" lIns="91425" tIns="91425" rIns="91425" bIns="91425" anchor="t" anchorCtr="0">
            <a:noAutofit/>
          </a:bodyPr>
          <a:lstStyle/>
          <a:p>
            <a:pPr lvl="0">
              <a:spcBef>
                <a:spcPts val="0"/>
              </a:spcBef>
              <a:buNone/>
            </a:pPr>
            <a:r>
              <a:rPr lang="en" sz="2000" b="1">
                <a:latin typeface="Georgia"/>
                <a:ea typeface="Georgia"/>
                <a:cs typeface="Georgia"/>
                <a:sym typeface="Georgia"/>
              </a:rPr>
              <a:t>ESTRATÉGIA NACIONAL SOBRE ESPÉCIES EXÓTICAS INVASORAS </a:t>
            </a:r>
          </a:p>
          <a:p>
            <a:pPr lvl="0">
              <a:spcBef>
                <a:spcPts val="0"/>
              </a:spcBef>
              <a:buNone/>
            </a:pPr>
            <a:r>
              <a:rPr lang="en" sz="2000" u="sng">
                <a:solidFill>
                  <a:schemeClr val="hlink"/>
                </a:solidFill>
                <a:latin typeface="Georgia"/>
                <a:ea typeface="Georgia"/>
                <a:cs typeface="Georgia"/>
                <a:sym typeface="Georgia"/>
                <a:hlinkClick r:id="rId3"/>
              </a:rPr>
              <a:t>http://www.mma.gov.br/estruturas/174/_arquivos/anexo_resoluoconabio05_estrategia_nacional__espcies__invasoras_anexo_resoluoconabio05_174.pdf</a:t>
            </a:r>
          </a:p>
          <a:p>
            <a:pPr lvl="0">
              <a:spcBef>
                <a:spcPts val="0"/>
              </a:spcBef>
              <a:buNone/>
            </a:pPr>
            <a:r>
              <a:rPr lang="en" sz="2000" b="1">
                <a:latin typeface="Georgia"/>
                <a:ea typeface="Georgia"/>
                <a:cs typeface="Georgia"/>
                <a:sym typeface="Georgia"/>
              </a:rPr>
              <a:t>Espécies Exóticas Invasoras</a:t>
            </a:r>
          </a:p>
          <a:p>
            <a:pPr lvl="0">
              <a:spcBef>
                <a:spcPts val="0"/>
              </a:spcBef>
              <a:buNone/>
            </a:pPr>
            <a:r>
              <a:rPr lang="en" sz="2000" u="sng">
                <a:solidFill>
                  <a:schemeClr val="hlink"/>
                </a:solidFill>
                <a:latin typeface="Georgia"/>
                <a:ea typeface="Georgia"/>
                <a:cs typeface="Georgia"/>
                <a:sym typeface="Georgia"/>
                <a:hlinkClick r:id="rId4"/>
              </a:rPr>
              <a:t>http://www.mma.gov.br/estruturas/chm/_arquivos/port_inva.pdf</a:t>
            </a:r>
          </a:p>
          <a:p>
            <a:pPr lvl="0">
              <a:spcBef>
                <a:spcPts val="0"/>
              </a:spcBef>
              <a:buNone/>
            </a:pPr>
            <a:endParaRPr sz="2000">
              <a:latin typeface="Nunito"/>
              <a:ea typeface="Nunito"/>
              <a:cs typeface="Nunito"/>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311700" y="292850"/>
            <a:ext cx="8520600" cy="801000"/>
          </a:xfrm>
          <a:prstGeom prst="rect">
            <a:avLst/>
          </a:prstGeom>
        </p:spPr>
        <p:txBody>
          <a:bodyPr wrap="square" lIns="91425" tIns="91425" rIns="91425" bIns="91425" anchor="t" anchorCtr="0">
            <a:noAutofit/>
          </a:bodyPr>
          <a:lstStyle/>
          <a:p>
            <a:pPr lvl="0">
              <a:spcBef>
                <a:spcPts val="0"/>
              </a:spcBef>
              <a:buNone/>
            </a:pPr>
            <a:r>
              <a:rPr lang="en"/>
              <a:t>Consequências</a:t>
            </a:r>
          </a:p>
        </p:txBody>
      </p:sp>
      <p:sp>
        <p:nvSpPr>
          <p:cNvPr id="181" name="Shape 181"/>
          <p:cNvSpPr txBox="1">
            <a:spLocks noGrp="1"/>
          </p:cNvSpPr>
          <p:nvPr>
            <p:ph type="body" idx="1"/>
          </p:nvPr>
        </p:nvSpPr>
        <p:spPr>
          <a:xfrm>
            <a:off x="311700" y="1228675"/>
            <a:ext cx="8520600" cy="3340200"/>
          </a:xfrm>
          <a:prstGeom prst="rect">
            <a:avLst/>
          </a:prstGeom>
        </p:spPr>
        <p:txBody>
          <a:bodyPr wrap="square" lIns="91425" tIns="91425" rIns="91425" bIns="91425" anchor="t" anchorCtr="0">
            <a:noAutofit/>
          </a:bodyPr>
          <a:lstStyle/>
          <a:p>
            <a:pPr lvl="0" rtl="0">
              <a:spcBef>
                <a:spcPts val="0"/>
              </a:spcBef>
              <a:buNone/>
            </a:pPr>
            <a:r>
              <a:rPr lang="en" b="1" dirty="0">
                <a:solidFill>
                  <a:schemeClr val="accent5"/>
                </a:solidFill>
                <a:highlight>
                  <a:srgbClr val="FFFFFF"/>
                </a:highlight>
                <a:latin typeface="Georgia"/>
                <a:ea typeface="Georgia"/>
                <a:cs typeface="Georgia"/>
                <a:sym typeface="Georgia"/>
              </a:rPr>
              <a:t>Ecológicas</a:t>
            </a:r>
            <a:r>
              <a:rPr lang="en" dirty="0">
                <a:solidFill>
                  <a:schemeClr val="accent5"/>
                </a:solidFill>
                <a:highlight>
                  <a:srgbClr val="FFFFFF"/>
                </a:highlight>
                <a:latin typeface="Georgia"/>
                <a:ea typeface="Georgia"/>
                <a:cs typeface="Georgia"/>
                <a:sym typeface="Georgia"/>
              </a:rPr>
              <a:t>:</a:t>
            </a:r>
          </a:p>
          <a:p>
            <a:pPr marL="457200" lvl="0" indent="-342900" rtl="0">
              <a:spcBef>
                <a:spcPts val="0"/>
              </a:spcBef>
              <a:spcAft>
                <a:spcPts val="0"/>
              </a:spcAft>
              <a:buClr>
                <a:srgbClr val="4C4C4C"/>
              </a:buClr>
              <a:buSzPts val="1800"/>
              <a:buFont typeface="Georgia"/>
              <a:buChar char="➔"/>
            </a:pPr>
            <a:r>
              <a:rPr lang="en" dirty="0">
                <a:solidFill>
                  <a:srgbClr val="4C4C4C"/>
                </a:solidFill>
                <a:highlight>
                  <a:srgbClr val="FFFFFF"/>
                </a:highlight>
                <a:latin typeface="Georgia"/>
                <a:ea typeface="Georgia"/>
                <a:cs typeface="Georgia"/>
                <a:sym typeface="Georgia"/>
              </a:rPr>
              <a:t>Empobrecimento e homogeneização dos ecossistemas;</a:t>
            </a:r>
          </a:p>
          <a:p>
            <a:pPr marL="457200" lvl="0" indent="-342900" rtl="0">
              <a:spcBef>
                <a:spcPts val="0"/>
              </a:spcBef>
              <a:spcAft>
                <a:spcPts val="0"/>
              </a:spcAft>
              <a:buClr>
                <a:srgbClr val="4C4C4C"/>
              </a:buClr>
              <a:buSzPts val="1800"/>
              <a:buFont typeface="Georgia"/>
              <a:buChar char="➔"/>
            </a:pPr>
            <a:r>
              <a:rPr lang="en" dirty="0">
                <a:solidFill>
                  <a:srgbClr val="4C4C4C"/>
                </a:solidFill>
                <a:highlight>
                  <a:srgbClr val="FFFFFF"/>
                </a:highlight>
                <a:latin typeface="Georgia"/>
                <a:ea typeface="Georgia"/>
                <a:cs typeface="Georgia"/>
                <a:sym typeface="Georgia"/>
              </a:rPr>
              <a:t>Perda de espécies nativas (segunda maior ameaça);</a:t>
            </a:r>
          </a:p>
          <a:p>
            <a:pPr marL="457200" lvl="0" indent="-342900" rtl="0">
              <a:spcBef>
                <a:spcPts val="0"/>
              </a:spcBef>
              <a:buClr>
                <a:srgbClr val="4C4C4C"/>
              </a:buClr>
              <a:buSzPts val="1800"/>
              <a:buFont typeface="Georgia"/>
              <a:buChar char="➔"/>
            </a:pPr>
            <a:r>
              <a:rPr lang="en" dirty="0">
                <a:solidFill>
                  <a:srgbClr val="4C4C4C"/>
                </a:solidFill>
                <a:highlight>
                  <a:srgbClr val="FFFFFF"/>
                </a:highlight>
                <a:latin typeface="Georgia"/>
                <a:ea typeface="Georgia"/>
                <a:cs typeface="Georgia"/>
                <a:sym typeface="Georgia"/>
              </a:rPr>
              <a:t>Declínios populacionais e extinções.</a:t>
            </a:r>
          </a:p>
          <a:p>
            <a:pPr lvl="0">
              <a:spcBef>
                <a:spcPts val="0"/>
              </a:spcBef>
              <a:buNone/>
            </a:pPr>
            <a:r>
              <a:rPr lang="en" b="1" dirty="0">
                <a:solidFill>
                  <a:schemeClr val="accent5"/>
                </a:solidFill>
                <a:highlight>
                  <a:srgbClr val="FFFFFF"/>
                </a:highlight>
                <a:latin typeface="Georgia"/>
                <a:ea typeface="Georgia"/>
                <a:cs typeface="Georgia"/>
                <a:sym typeface="Georgia"/>
              </a:rPr>
              <a:t>Socioeconômicas:</a:t>
            </a:r>
          </a:p>
          <a:p>
            <a:pPr marL="457200" lvl="0" indent="-342900" rtl="0">
              <a:spcBef>
                <a:spcPts val="0"/>
              </a:spcBef>
              <a:spcAft>
                <a:spcPts val="0"/>
              </a:spcAft>
              <a:buClr>
                <a:srgbClr val="4C4C4C"/>
              </a:buClr>
              <a:buSzPts val="1800"/>
              <a:buFont typeface="Georgia"/>
              <a:buChar char="➔"/>
            </a:pPr>
            <a:r>
              <a:rPr lang="en" dirty="0">
                <a:solidFill>
                  <a:srgbClr val="4C4C4C"/>
                </a:solidFill>
                <a:highlight>
                  <a:srgbClr val="FFFFFF"/>
                </a:highlight>
                <a:latin typeface="Georgia"/>
                <a:ea typeface="Georgia"/>
                <a:cs typeface="Georgia"/>
                <a:sym typeface="Georgia"/>
              </a:rPr>
              <a:t>Disseminação de doenças e pragas;</a:t>
            </a:r>
          </a:p>
          <a:p>
            <a:pPr marL="457200" lvl="0" indent="-342900" rtl="0">
              <a:spcBef>
                <a:spcPts val="0"/>
              </a:spcBef>
              <a:spcAft>
                <a:spcPts val="0"/>
              </a:spcAft>
              <a:buClr>
                <a:srgbClr val="4C4C4C"/>
              </a:buClr>
              <a:buSzPts val="1800"/>
              <a:buFont typeface="Georgia"/>
              <a:buChar char="➔"/>
            </a:pPr>
            <a:r>
              <a:rPr lang="en" dirty="0">
                <a:solidFill>
                  <a:srgbClr val="4C4C4C"/>
                </a:solidFill>
                <a:highlight>
                  <a:srgbClr val="FFFFFF"/>
                </a:highlight>
                <a:latin typeface="Georgia"/>
                <a:ea typeface="Georgia"/>
                <a:cs typeface="Georgia"/>
                <a:sym typeface="Georgia"/>
              </a:rPr>
              <a:t>Acarretam prejuízos para colheitas;</a:t>
            </a:r>
          </a:p>
          <a:p>
            <a:pPr marL="457200" lvl="0" indent="-342900" rtl="0">
              <a:spcBef>
                <a:spcPts val="0"/>
              </a:spcBef>
              <a:buClr>
                <a:srgbClr val="4C4C4C"/>
              </a:buClr>
              <a:buSzPts val="1800"/>
              <a:buFont typeface="Georgia"/>
              <a:buChar char="➔"/>
            </a:pPr>
            <a:r>
              <a:rPr lang="en" dirty="0">
                <a:solidFill>
                  <a:srgbClr val="4C4C4C"/>
                </a:solidFill>
                <a:highlight>
                  <a:srgbClr val="FFFFFF"/>
                </a:highlight>
                <a:latin typeface="Georgia"/>
                <a:ea typeface="Georgia"/>
                <a:cs typeface="Georgia"/>
                <a:sym typeface="Georgia"/>
              </a:rPr>
              <a:t>Degradam florestas, solos e pastagens.</a:t>
            </a:r>
          </a:p>
          <a:p>
            <a:pPr lvl="0" rtl="0">
              <a:spcBef>
                <a:spcPts val="0"/>
              </a:spcBef>
              <a:buNone/>
            </a:pPr>
            <a:endParaRPr sz="1350" dirty="0">
              <a:solidFill>
                <a:srgbClr val="4C4C4C"/>
              </a:solidFill>
              <a:highlight>
                <a:srgbClr val="FFFFFF"/>
              </a:highlight>
              <a:latin typeface="Nunito"/>
              <a:ea typeface="Nunito"/>
              <a:cs typeface="Nunito"/>
              <a:sym typeface="Nuni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Shape 186"/>
          <p:cNvPicPr preferRelativeResize="0"/>
          <p:nvPr/>
        </p:nvPicPr>
        <p:blipFill rotWithShape="1">
          <a:blip r:embed="rId3">
            <a:alphaModFix/>
          </a:blip>
          <a:srcRect l="12558" r="12558"/>
          <a:stretch/>
        </p:blipFill>
        <p:spPr>
          <a:xfrm>
            <a:off x="110650" y="1098963"/>
            <a:ext cx="2945471" cy="2945566"/>
          </a:xfrm>
          <a:prstGeom prst="rect">
            <a:avLst/>
          </a:prstGeom>
          <a:noFill/>
          <a:ln>
            <a:noFill/>
          </a:ln>
        </p:spPr>
      </p:pic>
      <p:pic>
        <p:nvPicPr>
          <p:cNvPr id="187" name="Shape 187"/>
          <p:cNvPicPr preferRelativeResize="0"/>
          <p:nvPr/>
        </p:nvPicPr>
        <p:blipFill rotWithShape="1">
          <a:blip r:embed="rId4">
            <a:alphaModFix/>
          </a:blip>
          <a:srcRect l="12501" r="12501"/>
          <a:stretch/>
        </p:blipFill>
        <p:spPr>
          <a:xfrm>
            <a:off x="3099264" y="1098963"/>
            <a:ext cx="2945471" cy="2945566"/>
          </a:xfrm>
          <a:prstGeom prst="rect">
            <a:avLst/>
          </a:prstGeom>
          <a:noFill/>
          <a:ln>
            <a:noFill/>
          </a:ln>
        </p:spPr>
      </p:pic>
      <p:pic>
        <p:nvPicPr>
          <p:cNvPr id="188" name="Shape 188"/>
          <p:cNvPicPr preferRelativeResize="0"/>
          <p:nvPr/>
        </p:nvPicPr>
        <p:blipFill rotWithShape="1">
          <a:blip r:embed="rId5">
            <a:alphaModFix/>
          </a:blip>
          <a:srcRect l="12501" r="12501"/>
          <a:stretch/>
        </p:blipFill>
        <p:spPr>
          <a:xfrm>
            <a:off x="6087883" y="1098963"/>
            <a:ext cx="2945471" cy="2945566"/>
          </a:xfrm>
          <a:prstGeom prst="rect">
            <a:avLst/>
          </a:prstGeom>
          <a:noFill/>
          <a:ln>
            <a:noFill/>
          </a:ln>
        </p:spPr>
      </p:pic>
      <p:sp>
        <p:nvSpPr>
          <p:cNvPr id="189" name="Shape 189"/>
          <p:cNvSpPr txBox="1"/>
          <p:nvPr/>
        </p:nvSpPr>
        <p:spPr>
          <a:xfrm>
            <a:off x="132064" y="4155926"/>
            <a:ext cx="8994300" cy="904800"/>
          </a:xfrm>
          <a:prstGeom prst="rect">
            <a:avLst/>
          </a:prstGeom>
          <a:noFill/>
          <a:ln>
            <a:noFill/>
          </a:ln>
        </p:spPr>
        <p:txBody>
          <a:bodyPr wrap="square" lIns="91425" tIns="91425" rIns="91425" bIns="91425" anchor="t" anchorCtr="0">
            <a:noAutofit/>
          </a:bodyPr>
          <a:lstStyle/>
          <a:p>
            <a:pPr lvl="0" algn="just">
              <a:spcBef>
                <a:spcPts val="0"/>
              </a:spcBef>
              <a:buNone/>
            </a:pPr>
            <a:r>
              <a:rPr lang="en" dirty="0">
                <a:latin typeface="Georgia"/>
                <a:ea typeface="Georgia"/>
                <a:cs typeface="Georgia"/>
                <a:sym typeface="Georgia"/>
              </a:rPr>
              <a:t>Pinus invasor na mata atlântica; Palmeiras de origem australiana na mata Atlântica; Pitera x Língua-de-Tucano no cerrado</a:t>
            </a:r>
          </a:p>
          <a:p>
            <a:pPr lvl="0">
              <a:spcBef>
                <a:spcPts val="0"/>
              </a:spcBef>
              <a:buNone/>
            </a:pPr>
            <a:endParaRPr dirty="0"/>
          </a:p>
        </p:txBody>
      </p:sp>
      <p:sp>
        <p:nvSpPr>
          <p:cNvPr id="191" name="Shape 191"/>
          <p:cNvSpPr txBox="1">
            <a:spLocks noGrp="1"/>
          </p:cNvSpPr>
          <p:nvPr>
            <p:ph type="title" idx="4294967295"/>
          </p:nvPr>
        </p:nvSpPr>
        <p:spPr>
          <a:xfrm>
            <a:off x="74850" y="154350"/>
            <a:ext cx="8520600" cy="801000"/>
          </a:xfrm>
          <a:prstGeom prst="rect">
            <a:avLst/>
          </a:prstGeom>
        </p:spPr>
        <p:txBody>
          <a:bodyPr wrap="square" lIns="91425" tIns="91425" rIns="91425" bIns="91425" anchor="t" anchorCtr="0">
            <a:noAutofit/>
          </a:bodyPr>
          <a:lstStyle/>
          <a:p>
            <a:pPr lvl="0" rtl="0">
              <a:spcBef>
                <a:spcPts val="0"/>
              </a:spcBef>
              <a:buNone/>
            </a:pPr>
            <a:r>
              <a:rPr lang="en"/>
              <a:t>Consequências</a:t>
            </a:r>
          </a:p>
        </p:txBody>
      </p:sp>
      <p:pic>
        <p:nvPicPr>
          <p:cNvPr id="192" name="Shape 192"/>
          <p:cNvPicPr preferRelativeResize="0"/>
          <p:nvPr/>
        </p:nvPicPr>
        <p:blipFill rotWithShape="1">
          <a:blip r:embed="rId6">
            <a:alphaModFix/>
          </a:blip>
          <a:srcRect r="21587"/>
          <a:stretch/>
        </p:blipFill>
        <p:spPr>
          <a:xfrm>
            <a:off x="6087875" y="1098975"/>
            <a:ext cx="2945475" cy="2945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1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p:nvPr/>
        </p:nvSpPr>
        <p:spPr>
          <a:xfrm>
            <a:off x="239225" y="134500"/>
            <a:ext cx="5741700" cy="669900"/>
          </a:xfrm>
          <a:prstGeom prst="rect">
            <a:avLst/>
          </a:prstGeom>
          <a:noFill/>
          <a:ln>
            <a:noFill/>
          </a:ln>
        </p:spPr>
        <p:txBody>
          <a:bodyPr wrap="square" lIns="91425" tIns="91425" rIns="91425" bIns="91425" anchor="t" anchorCtr="0">
            <a:noAutofit/>
          </a:bodyPr>
          <a:lstStyle/>
          <a:p>
            <a:pPr lvl="0" rtl="0">
              <a:spcBef>
                <a:spcPts val="0"/>
              </a:spcBef>
              <a:buNone/>
            </a:pPr>
            <a:r>
              <a:rPr lang="en" sz="4200" b="1">
                <a:solidFill>
                  <a:schemeClr val="accent1"/>
                </a:solidFill>
                <a:latin typeface="Amatic SC"/>
                <a:ea typeface="Amatic SC"/>
                <a:cs typeface="Amatic SC"/>
                <a:sym typeface="Amatic SC"/>
              </a:rPr>
              <a:t>Consequências</a:t>
            </a:r>
          </a:p>
        </p:txBody>
      </p:sp>
      <p:pic>
        <p:nvPicPr>
          <p:cNvPr id="198" name="Shape 198"/>
          <p:cNvPicPr preferRelativeResize="0"/>
          <p:nvPr/>
        </p:nvPicPr>
        <p:blipFill>
          <a:blip r:embed="rId3">
            <a:alphaModFix/>
          </a:blip>
          <a:stretch>
            <a:fillRect/>
          </a:stretch>
        </p:blipFill>
        <p:spPr>
          <a:xfrm>
            <a:off x="568175" y="956800"/>
            <a:ext cx="7874750" cy="40343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Shape 74"/>
          <p:cNvPicPr preferRelativeResize="0"/>
          <p:nvPr/>
        </p:nvPicPr>
        <p:blipFill rotWithShape="1">
          <a:blip r:embed="rId3">
            <a:alphaModFix/>
          </a:blip>
          <a:srcRect/>
          <a:stretch/>
        </p:blipFill>
        <p:spPr>
          <a:xfrm>
            <a:off x="5897300" y="321600"/>
            <a:ext cx="2949448" cy="2212020"/>
          </a:xfrm>
          <a:prstGeom prst="rect">
            <a:avLst/>
          </a:prstGeom>
          <a:noFill/>
          <a:ln>
            <a:noFill/>
          </a:ln>
        </p:spPr>
      </p:pic>
      <p:pic>
        <p:nvPicPr>
          <p:cNvPr id="75" name="Shape 75"/>
          <p:cNvPicPr preferRelativeResize="0"/>
          <p:nvPr/>
        </p:nvPicPr>
        <p:blipFill rotWithShape="1">
          <a:blip r:embed="rId4">
            <a:alphaModFix/>
          </a:blip>
          <a:srcRect l="18999" r="18992"/>
          <a:stretch/>
        </p:blipFill>
        <p:spPr>
          <a:xfrm>
            <a:off x="5897312" y="2609825"/>
            <a:ext cx="2949446" cy="2212074"/>
          </a:xfrm>
          <a:prstGeom prst="rect">
            <a:avLst/>
          </a:prstGeom>
          <a:noFill/>
          <a:ln>
            <a:noFill/>
          </a:ln>
        </p:spPr>
      </p:pic>
      <p:sp>
        <p:nvSpPr>
          <p:cNvPr id="76" name="Shape 76"/>
          <p:cNvSpPr txBox="1">
            <a:spLocks noGrp="1"/>
          </p:cNvSpPr>
          <p:nvPr>
            <p:ph type="title"/>
          </p:nvPr>
        </p:nvSpPr>
        <p:spPr>
          <a:xfrm>
            <a:off x="311700" y="307825"/>
            <a:ext cx="4779300" cy="746400"/>
          </a:xfrm>
          <a:prstGeom prst="rect">
            <a:avLst/>
          </a:prstGeom>
        </p:spPr>
        <p:txBody>
          <a:bodyPr wrap="square" lIns="91425" tIns="91425" rIns="91425" bIns="91425" anchor="b" anchorCtr="0">
            <a:noAutofit/>
          </a:bodyPr>
          <a:lstStyle/>
          <a:p>
            <a:pPr lvl="0" rtl="0">
              <a:spcBef>
                <a:spcPts val="0"/>
              </a:spcBef>
              <a:buNone/>
            </a:pPr>
            <a:r>
              <a:rPr lang="en" sz="4200">
                <a:solidFill>
                  <a:schemeClr val="accent1"/>
                </a:solidFill>
              </a:rPr>
              <a:t>Definições</a:t>
            </a:r>
          </a:p>
        </p:txBody>
      </p:sp>
      <p:sp>
        <p:nvSpPr>
          <p:cNvPr id="77" name="Shape 77"/>
          <p:cNvSpPr txBox="1">
            <a:spLocks noGrp="1"/>
          </p:cNvSpPr>
          <p:nvPr>
            <p:ph type="body" idx="1"/>
          </p:nvPr>
        </p:nvSpPr>
        <p:spPr>
          <a:xfrm>
            <a:off x="358200" y="1171125"/>
            <a:ext cx="4686300" cy="1637700"/>
          </a:xfrm>
          <a:prstGeom prst="rect">
            <a:avLst/>
          </a:prstGeom>
        </p:spPr>
        <p:txBody>
          <a:bodyPr wrap="square" lIns="91425" tIns="91425" rIns="91425" bIns="91425" anchor="t" anchorCtr="0">
            <a:noAutofit/>
          </a:bodyPr>
          <a:lstStyle/>
          <a:p>
            <a:pPr lvl="0" rtl="0">
              <a:spcBef>
                <a:spcPts val="0"/>
              </a:spcBef>
              <a:buNone/>
            </a:pPr>
            <a:r>
              <a:rPr lang="en" b="1">
                <a:latin typeface="Georgia"/>
                <a:ea typeface="Georgia"/>
                <a:cs typeface="Georgia"/>
                <a:sym typeface="Georgia"/>
              </a:rPr>
              <a:t>Espécie Exótica</a:t>
            </a:r>
          </a:p>
          <a:p>
            <a:pPr lvl="0" rtl="0">
              <a:spcBef>
                <a:spcPts val="0"/>
              </a:spcBef>
              <a:buNone/>
            </a:pPr>
            <a:r>
              <a:rPr lang="en">
                <a:latin typeface="Georgia"/>
                <a:ea typeface="Georgia"/>
                <a:cs typeface="Georgia"/>
                <a:sym typeface="Georgia"/>
              </a:rPr>
              <a:t>  Toda espécie que se encontra fora de sua área de distribuição natural, isto é, que não é originária de um determinado local.</a:t>
            </a:r>
          </a:p>
        </p:txBody>
      </p:sp>
      <p:sp>
        <p:nvSpPr>
          <p:cNvPr id="78" name="Shape 78"/>
          <p:cNvSpPr txBox="1">
            <a:spLocks noGrp="1"/>
          </p:cNvSpPr>
          <p:nvPr>
            <p:ph type="body" idx="2"/>
          </p:nvPr>
        </p:nvSpPr>
        <p:spPr>
          <a:xfrm>
            <a:off x="358198" y="2609825"/>
            <a:ext cx="4887000" cy="2433600"/>
          </a:xfrm>
          <a:prstGeom prst="rect">
            <a:avLst/>
          </a:prstGeom>
        </p:spPr>
        <p:txBody>
          <a:bodyPr wrap="square" lIns="91425" tIns="91425" rIns="91425" bIns="91425" anchor="t" anchorCtr="0">
            <a:noAutofit/>
          </a:bodyPr>
          <a:lstStyle/>
          <a:p>
            <a:pPr lvl="0" rtl="0">
              <a:spcBef>
                <a:spcPts val="0"/>
              </a:spcBef>
              <a:buNone/>
            </a:pPr>
            <a:r>
              <a:rPr lang="en" b="1">
                <a:latin typeface="Georgia"/>
                <a:ea typeface="Georgia"/>
                <a:cs typeface="Georgia"/>
                <a:sym typeface="Georgia"/>
              </a:rPr>
              <a:t>Espécie Invasora</a:t>
            </a:r>
          </a:p>
          <a:p>
            <a:pPr lvl="0" rtl="0">
              <a:spcBef>
                <a:spcPts val="0"/>
              </a:spcBef>
              <a:buNone/>
            </a:pPr>
            <a:r>
              <a:rPr lang="en">
                <a:latin typeface="Georgia"/>
                <a:ea typeface="Georgia"/>
                <a:cs typeface="Georgia"/>
                <a:sym typeface="Georgia"/>
              </a:rPr>
              <a:t> Uma espécie exótica que se prolifera sem controle e passa a representar ameaça para espécies nativas e para o equilíbrio dos ecossistemas que passa a ocupar e transformar a seu favor.</a:t>
            </a:r>
          </a:p>
          <a:p>
            <a:pPr lvl="0" rtl="0">
              <a:spcBef>
                <a:spcPts val="0"/>
              </a:spcBef>
              <a:buNone/>
            </a:pPr>
            <a:endParaRPr b="1">
              <a:latin typeface="Nunito"/>
              <a:ea typeface="Nunito"/>
              <a:cs typeface="Nunito"/>
              <a:sym typeface="Nunito"/>
            </a:endParaRPr>
          </a:p>
        </p:txBody>
      </p:sp>
      <p:sp>
        <p:nvSpPr>
          <p:cNvPr id="79" name="Shape 79"/>
          <p:cNvSpPr txBox="1"/>
          <p:nvPr/>
        </p:nvSpPr>
        <p:spPr>
          <a:xfrm>
            <a:off x="4766900" y="4387800"/>
            <a:ext cx="1130400" cy="565200"/>
          </a:xfrm>
          <a:prstGeom prst="rect">
            <a:avLst/>
          </a:prstGeom>
          <a:noFill/>
          <a:ln>
            <a:noFill/>
          </a:ln>
        </p:spPr>
        <p:txBody>
          <a:bodyPr wrap="square" lIns="91425" tIns="91425" rIns="91425" bIns="91425" anchor="ctr" anchorCtr="0">
            <a:noAutofit/>
          </a:bodyPr>
          <a:lstStyle/>
          <a:p>
            <a:pPr lvl="0" rtl="0">
              <a:spcBef>
                <a:spcPts val="0"/>
              </a:spcBef>
              <a:buNone/>
            </a:pPr>
            <a:r>
              <a:rPr lang="en">
                <a:solidFill>
                  <a:schemeClr val="dk2"/>
                </a:solidFill>
                <a:latin typeface="Georgia"/>
                <a:ea typeface="Georgia"/>
                <a:cs typeface="Georgia"/>
                <a:sym typeface="Georgia"/>
              </a:rPr>
              <a:t>Pinus spp.</a:t>
            </a:r>
          </a:p>
        </p:txBody>
      </p:sp>
      <p:sp>
        <p:nvSpPr>
          <p:cNvPr id="80" name="Shape 80"/>
          <p:cNvSpPr txBox="1"/>
          <p:nvPr/>
        </p:nvSpPr>
        <p:spPr>
          <a:xfrm>
            <a:off x="4322600" y="228600"/>
            <a:ext cx="1574700" cy="565200"/>
          </a:xfrm>
          <a:prstGeom prst="rect">
            <a:avLst/>
          </a:prstGeom>
          <a:noFill/>
          <a:ln>
            <a:noFill/>
          </a:ln>
        </p:spPr>
        <p:txBody>
          <a:bodyPr wrap="square" lIns="91425" tIns="91425" rIns="91425" bIns="91425" anchor="ctr" anchorCtr="0">
            <a:noAutofit/>
          </a:bodyPr>
          <a:lstStyle/>
          <a:p>
            <a:pPr lvl="0" rtl="0">
              <a:spcBef>
                <a:spcPts val="0"/>
              </a:spcBef>
              <a:buNone/>
            </a:pPr>
            <a:r>
              <a:rPr lang="en">
                <a:solidFill>
                  <a:schemeClr val="dk2"/>
                </a:solidFill>
                <a:latin typeface="Georgia"/>
                <a:ea typeface="Georgia"/>
                <a:cs typeface="Georgia"/>
                <a:sym typeface="Georgia"/>
              </a:rPr>
              <a:t>Eucalyptus spp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311700" y="292850"/>
            <a:ext cx="8520600" cy="801000"/>
          </a:xfrm>
          <a:prstGeom prst="rect">
            <a:avLst/>
          </a:prstGeom>
        </p:spPr>
        <p:txBody>
          <a:bodyPr wrap="square" lIns="91425" tIns="91425" rIns="91425" bIns="91425" anchor="t" anchorCtr="0">
            <a:noAutofit/>
          </a:bodyPr>
          <a:lstStyle/>
          <a:p>
            <a:pPr lvl="0">
              <a:spcBef>
                <a:spcPts val="0"/>
              </a:spcBef>
              <a:buNone/>
            </a:pPr>
            <a:r>
              <a:rPr lang="en"/>
              <a:t>combate</a:t>
            </a:r>
          </a:p>
        </p:txBody>
      </p:sp>
      <p:sp>
        <p:nvSpPr>
          <p:cNvPr id="204" name="Shape 204"/>
          <p:cNvSpPr txBox="1">
            <a:spLocks noGrp="1"/>
          </p:cNvSpPr>
          <p:nvPr>
            <p:ph type="body" idx="1"/>
          </p:nvPr>
        </p:nvSpPr>
        <p:spPr>
          <a:xfrm>
            <a:off x="311700" y="1011675"/>
            <a:ext cx="8520600" cy="2502000"/>
          </a:xfrm>
          <a:prstGeom prst="rect">
            <a:avLst/>
          </a:prstGeom>
        </p:spPr>
        <p:txBody>
          <a:bodyPr wrap="square" lIns="91425" tIns="91425" rIns="91425" bIns="91425" anchor="t" anchorCtr="0">
            <a:noAutofit/>
          </a:bodyPr>
          <a:lstStyle/>
          <a:p>
            <a:pPr marL="457200" lvl="0" indent="-317500" rtl="0">
              <a:spcBef>
                <a:spcPts val="0"/>
              </a:spcBef>
              <a:spcAft>
                <a:spcPts val="0"/>
              </a:spcAft>
              <a:buClr>
                <a:srgbClr val="4C4C4C"/>
              </a:buClr>
              <a:buSzPts val="1400"/>
              <a:buFont typeface="Georgia"/>
              <a:buChar char="➔"/>
            </a:pPr>
            <a:r>
              <a:rPr lang="en" sz="1400">
                <a:solidFill>
                  <a:srgbClr val="4C4C4C"/>
                </a:solidFill>
                <a:highlight>
                  <a:srgbClr val="FFFFFF"/>
                </a:highlight>
                <a:latin typeface="Georgia"/>
                <a:ea typeface="Georgia"/>
                <a:cs typeface="Georgia"/>
                <a:sym typeface="Georgia"/>
              </a:rPr>
              <a:t>Ao contrário de outros problemas ambientais que podem ser amenizados pelo</a:t>
            </a:r>
            <a:r>
              <a:rPr lang="en" sz="1400" b="1">
                <a:solidFill>
                  <a:srgbClr val="4C4C4C"/>
                </a:solidFill>
                <a:highlight>
                  <a:srgbClr val="FFFFFF"/>
                </a:highlight>
                <a:latin typeface="Georgia"/>
                <a:ea typeface="Georgia"/>
                <a:cs typeface="Georgia"/>
                <a:sym typeface="Georgia"/>
              </a:rPr>
              <a:t> tempo</a:t>
            </a:r>
            <a:r>
              <a:rPr lang="en" sz="1400">
                <a:solidFill>
                  <a:srgbClr val="4C4C4C"/>
                </a:solidFill>
                <a:highlight>
                  <a:srgbClr val="FFFFFF"/>
                </a:highlight>
                <a:latin typeface="Georgia"/>
                <a:ea typeface="Georgia"/>
                <a:cs typeface="Georgia"/>
                <a:sym typeface="Georgia"/>
              </a:rPr>
              <a:t>, as espécies invasoras se tornam mais dominantes e suas consequências negativas tendem a se agravar com o passar do tempo;</a:t>
            </a:r>
            <a:br>
              <a:rPr lang="en" sz="1400">
                <a:solidFill>
                  <a:srgbClr val="4C4C4C"/>
                </a:solidFill>
                <a:highlight>
                  <a:srgbClr val="FFFFFF"/>
                </a:highlight>
                <a:latin typeface="Georgia"/>
                <a:ea typeface="Georgia"/>
                <a:cs typeface="Georgia"/>
                <a:sym typeface="Georgia"/>
              </a:rPr>
            </a:br>
            <a:endParaRPr lang="en" sz="1400">
              <a:solidFill>
                <a:srgbClr val="4C4C4C"/>
              </a:solidFill>
              <a:highlight>
                <a:srgbClr val="FFFFFF"/>
              </a:highlight>
              <a:latin typeface="Georgia"/>
              <a:ea typeface="Georgia"/>
              <a:cs typeface="Georgia"/>
              <a:sym typeface="Georgia"/>
            </a:endParaRPr>
          </a:p>
          <a:p>
            <a:pPr marL="457200" lvl="0" indent="-317500" rtl="0">
              <a:spcBef>
                <a:spcPts val="0"/>
              </a:spcBef>
              <a:spcAft>
                <a:spcPts val="0"/>
              </a:spcAft>
              <a:buClr>
                <a:srgbClr val="4C4C4C"/>
              </a:buClr>
              <a:buSzPts val="1400"/>
              <a:buFont typeface="Georgia"/>
              <a:buChar char="➔"/>
            </a:pPr>
            <a:r>
              <a:rPr lang="en" sz="1400">
                <a:solidFill>
                  <a:srgbClr val="4C4C4C"/>
                </a:solidFill>
                <a:highlight>
                  <a:srgbClr val="FFFFFF"/>
                </a:highlight>
                <a:latin typeface="Georgia"/>
                <a:ea typeface="Georgia"/>
                <a:cs typeface="Georgia"/>
                <a:sym typeface="Georgia"/>
              </a:rPr>
              <a:t>É um procedimento complexo, custoso e sem resultados garantidos, fora o risco de efeitos adversos imprevistos;</a:t>
            </a:r>
            <a:br>
              <a:rPr lang="en" sz="1400">
                <a:solidFill>
                  <a:srgbClr val="4C4C4C"/>
                </a:solidFill>
                <a:highlight>
                  <a:srgbClr val="FFFFFF"/>
                </a:highlight>
                <a:latin typeface="Georgia"/>
                <a:ea typeface="Georgia"/>
                <a:cs typeface="Georgia"/>
                <a:sym typeface="Georgia"/>
              </a:rPr>
            </a:br>
            <a:endParaRPr lang="en" sz="1400">
              <a:solidFill>
                <a:srgbClr val="4C4C4C"/>
              </a:solidFill>
              <a:highlight>
                <a:srgbClr val="FFFFFF"/>
              </a:highlight>
              <a:latin typeface="Georgia"/>
              <a:ea typeface="Georgia"/>
              <a:cs typeface="Georgia"/>
              <a:sym typeface="Georgia"/>
            </a:endParaRPr>
          </a:p>
          <a:p>
            <a:pPr marL="457200" lvl="0" indent="-317500" rtl="0">
              <a:spcBef>
                <a:spcPts val="0"/>
              </a:spcBef>
              <a:buClr>
                <a:srgbClr val="4C4C4C"/>
              </a:buClr>
              <a:buSzPts val="1400"/>
              <a:buFont typeface="Georgia"/>
              <a:buChar char="➔"/>
            </a:pPr>
            <a:r>
              <a:rPr lang="en" sz="1400">
                <a:solidFill>
                  <a:srgbClr val="4C4C4C"/>
                </a:solidFill>
                <a:highlight>
                  <a:srgbClr val="FFFFFF"/>
                </a:highlight>
                <a:latin typeface="Georgia"/>
                <a:ea typeface="Georgia"/>
                <a:cs typeface="Georgia"/>
                <a:sym typeface="Georgia"/>
              </a:rPr>
              <a:t>A prevenção das invasões ainda é a melhor medida, mas se ela não é mais possível a erradicação é a melhor alternativa, antes que o problema saia de controle.</a:t>
            </a:r>
          </a:p>
        </p:txBody>
      </p:sp>
      <p:pic>
        <p:nvPicPr>
          <p:cNvPr id="205" name="Shape 205"/>
          <p:cNvPicPr preferRelativeResize="0"/>
          <p:nvPr/>
        </p:nvPicPr>
        <p:blipFill>
          <a:blip r:embed="rId3">
            <a:alphaModFix/>
          </a:blip>
          <a:stretch>
            <a:fillRect/>
          </a:stretch>
        </p:blipFill>
        <p:spPr>
          <a:xfrm>
            <a:off x="1429650" y="3304350"/>
            <a:ext cx="2895600" cy="1724475"/>
          </a:xfrm>
          <a:prstGeom prst="rect">
            <a:avLst/>
          </a:prstGeom>
          <a:noFill/>
          <a:ln>
            <a:noFill/>
          </a:ln>
        </p:spPr>
      </p:pic>
      <p:pic>
        <p:nvPicPr>
          <p:cNvPr id="206" name="Shape 206"/>
          <p:cNvPicPr preferRelativeResize="0"/>
          <p:nvPr/>
        </p:nvPicPr>
        <p:blipFill>
          <a:blip r:embed="rId4">
            <a:alphaModFix/>
          </a:blip>
          <a:stretch>
            <a:fillRect/>
          </a:stretch>
        </p:blipFill>
        <p:spPr>
          <a:xfrm>
            <a:off x="4674900" y="3304350"/>
            <a:ext cx="2924175" cy="17244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311700" y="292850"/>
            <a:ext cx="8520600" cy="801000"/>
          </a:xfrm>
          <a:prstGeom prst="rect">
            <a:avLst/>
          </a:prstGeom>
        </p:spPr>
        <p:txBody>
          <a:bodyPr wrap="square" lIns="91425" tIns="91425" rIns="91425" bIns="91425" anchor="t" anchorCtr="0">
            <a:noAutofit/>
          </a:bodyPr>
          <a:lstStyle/>
          <a:p>
            <a:pPr lvl="0">
              <a:spcBef>
                <a:spcPts val="0"/>
              </a:spcBef>
              <a:buNone/>
            </a:pPr>
            <a:r>
              <a:rPr lang="en"/>
              <a:t>Propostas de Ação</a:t>
            </a:r>
          </a:p>
        </p:txBody>
      </p:sp>
      <p:sp>
        <p:nvSpPr>
          <p:cNvPr id="212" name="Shape 212"/>
          <p:cNvSpPr txBox="1">
            <a:spLocks noGrp="1"/>
          </p:cNvSpPr>
          <p:nvPr>
            <p:ph type="body" idx="1"/>
          </p:nvPr>
        </p:nvSpPr>
        <p:spPr>
          <a:xfrm>
            <a:off x="311700" y="1039100"/>
            <a:ext cx="8520600" cy="3927300"/>
          </a:xfrm>
          <a:prstGeom prst="rect">
            <a:avLst/>
          </a:prstGeom>
          <a:ln w="9525" cap="flat" cmpd="sng">
            <a:solidFill>
              <a:schemeClr val="dk1"/>
            </a:solidFill>
            <a:prstDash val="solid"/>
            <a:round/>
            <a:headEnd type="none" w="med" len="med"/>
            <a:tailEnd type="none" w="med" len="med"/>
          </a:ln>
        </p:spPr>
        <p:txBody>
          <a:bodyPr wrap="square" lIns="91425" tIns="91425" rIns="91425" bIns="91425" anchor="t" anchorCtr="0">
            <a:noAutofit/>
          </a:bodyPr>
          <a:lstStyle/>
          <a:p>
            <a:pPr marL="457200" lvl="0" indent="-342900" rtl="0">
              <a:spcBef>
                <a:spcPts val="0"/>
              </a:spcBef>
              <a:buSzPts val="1800"/>
              <a:buFont typeface="Georgia"/>
              <a:buChar char="●"/>
            </a:pPr>
            <a:r>
              <a:rPr lang="en" dirty="0">
                <a:solidFill>
                  <a:schemeClr val="accent1"/>
                </a:solidFill>
                <a:latin typeface="Georgia"/>
                <a:ea typeface="Georgia"/>
                <a:cs typeface="Georgia"/>
                <a:sym typeface="Georgia"/>
              </a:rPr>
              <a:t>ANÁLISE DE RISCO :Previne a introdução,através de um protocolo de perguntas sobre à ecologia e à biologia da espécie e a seu histórico de invasão em outros lugares no mundo.</a:t>
            </a:r>
          </a:p>
          <a:p>
            <a:pPr lvl="0">
              <a:spcBef>
                <a:spcPts val="0"/>
              </a:spcBef>
              <a:buNone/>
            </a:pPr>
            <a:r>
              <a:rPr lang="en" dirty="0">
                <a:solidFill>
                  <a:schemeClr val="accent1"/>
                </a:solidFill>
                <a:latin typeface="Georgia"/>
                <a:ea typeface="Georgia"/>
                <a:cs typeface="Georgia"/>
                <a:sym typeface="Georgia"/>
              </a:rPr>
              <a:t>O melhor foi criado pelo Serviço de Inspeção Quarentenária da Austrália, (NWRAS Review Group, 2006a e 2006b)e adaptado em paises como EUA,Nova Zelandia, Havaí e Ilhas Galapágos,no Equador.</a:t>
            </a:r>
          </a:p>
          <a:p>
            <a:pPr lvl="0">
              <a:spcBef>
                <a:spcPts val="0"/>
              </a:spcBef>
              <a:buNone/>
            </a:pPr>
            <a:endParaRPr sz="1600" dirty="0"/>
          </a:p>
          <a:p>
            <a:pPr lvl="0" rtl="0">
              <a:spcBef>
                <a:spcPts val="0"/>
              </a:spcBef>
              <a:buNone/>
            </a:pPr>
            <a:endParaRPr dirty="0"/>
          </a:p>
          <a:p>
            <a:pPr lvl="0">
              <a:spcBef>
                <a:spcPts val="0"/>
              </a:spcBef>
              <a:buNone/>
            </a:pPr>
            <a:endParaRPr dirty="0"/>
          </a:p>
        </p:txBody>
      </p:sp>
      <p:sp>
        <p:nvSpPr>
          <p:cNvPr id="213" name="Shape 213"/>
          <p:cNvSpPr/>
          <p:nvPr/>
        </p:nvSpPr>
        <p:spPr>
          <a:xfrm>
            <a:off x="413900" y="3598175"/>
            <a:ext cx="8175600" cy="1106400"/>
          </a:xfrm>
          <a:prstGeom prst="rect">
            <a:avLst/>
          </a:prstGeom>
          <a:solidFill>
            <a:srgbClr val="D5A6BD"/>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rtl="0">
              <a:lnSpc>
                <a:spcPct val="115000"/>
              </a:lnSpc>
              <a:spcBef>
                <a:spcPts val="0"/>
              </a:spcBef>
              <a:spcAft>
                <a:spcPts val="1600"/>
              </a:spcAft>
              <a:buNone/>
            </a:pPr>
            <a:r>
              <a:rPr lang="en" sz="1600">
                <a:solidFill>
                  <a:schemeClr val="dk2"/>
                </a:solidFill>
                <a:latin typeface="Georgia"/>
                <a:ea typeface="Georgia"/>
                <a:cs typeface="Georgia"/>
                <a:sym typeface="Georgia"/>
              </a:rPr>
              <a:t>Avaliações mostram que até 85% das espécies que atualmente são invasoras teriam sido detectadas antes da introdução com o uso desse sistema.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311700" y="292850"/>
            <a:ext cx="8520600" cy="801000"/>
          </a:xfrm>
          <a:prstGeom prst="rect">
            <a:avLst/>
          </a:prstGeom>
        </p:spPr>
        <p:txBody>
          <a:bodyPr wrap="square" lIns="91425" tIns="91425" rIns="91425" bIns="91425" anchor="t" anchorCtr="0">
            <a:noAutofit/>
          </a:bodyPr>
          <a:lstStyle/>
          <a:p>
            <a:pPr lvl="0">
              <a:spcBef>
                <a:spcPts val="0"/>
              </a:spcBef>
              <a:buNone/>
            </a:pPr>
            <a:r>
              <a:rPr lang="en"/>
              <a:t>Propostas de Ação</a:t>
            </a:r>
          </a:p>
        </p:txBody>
      </p:sp>
      <p:sp>
        <p:nvSpPr>
          <p:cNvPr id="6" name="CaixaDeTexto 5"/>
          <p:cNvSpPr txBox="1"/>
          <p:nvPr/>
        </p:nvSpPr>
        <p:spPr>
          <a:xfrm>
            <a:off x="467544" y="1275606"/>
            <a:ext cx="8352928" cy="923330"/>
          </a:xfrm>
          <a:prstGeom prst="rect">
            <a:avLst/>
          </a:prstGeom>
          <a:noFill/>
        </p:spPr>
        <p:txBody>
          <a:bodyPr wrap="square" rtlCol="0">
            <a:spAutoFit/>
          </a:bodyPr>
          <a:lstStyle/>
          <a:p>
            <a:pPr algn="just"/>
            <a:r>
              <a:rPr lang="pt-BR" sz="1800" dirty="0" smtClean="0">
                <a:latin typeface="Georgia" panose="02040502050405020303" pitchFamily="18" charset="0"/>
              </a:rPr>
              <a:t>A complexidade materializa-se pela dificuldade em prever os efeitos de uma intervenção, assim como de estabelecer o limite entre quando iniciar a erradicação é uma medida precoce ou quando adiar torna o controle impossível</a:t>
            </a:r>
            <a:endParaRPr lang="pt-BR" sz="1800" dirty="0">
              <a:latin typeface="Georgia" panose="02040502050405020303" pitchFamily="18" charset="0"/>
            </a:endParaRP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9" y="2362820"/>
            <a:ext cx="2520279" cy="2366453"/>
          </a:xfrm>
          <a:prstGeom prst="rect">
            <a:avLst/>
          </a:prstGeom>
        </p:spPr>
      </p:pic>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2" y="2313868"/>
            <a:ext cx="3115396" cy="2448272"/>
          </a:xfrm>
          <a:prstGeom prst="rect">
            <a:avLst/>
          </a:prstGeom>
        </p:spPr>
      </p:pic>
      <p:pic>
        <p:nvPicPr>
          <p:cNvPr id="11" name="Image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5124" y="2355726"/>
            <a:ext cx="2808312" cy="2088232"/>
          </a:xfrm>
          <a:prstGeom prst="rect">
            <a:avLst/>
          </a:prstGeom>
        </p:spPr>
      </p:pic>
      <p:sp>
        <p:nvSpPr>
          <p:cNvPr id="15" name="CaixaDeTexto 14"/>
          <p:cNvSpPr txBox="1"/>
          <p:nvPr/>
        </p:nvSpPr>
        <p:spPr>
          <a:xfrm>
            <a:off x="2975124" y="4443958"/>
            <a:ext cx="1915909" cy="230832"/>
          </a:xfrm>
          <a:prstGeom prst="rect">
            <a:avLst/>
          </a:prstGeom>
          <a:noFill/>
        </p:spPr>
        <p:txBody>
          <a:bodyPr wrap="none" rtlCol="0">
            <a:spAutoFit/>
          </a:bodyPr>
          <a:lstStyle/>
          <a:p>
            <a:r>
              <a:rPr lang="pt-BR" sz="900" dirty="0" smtClean="0">
                <a:solidFill>
                  <a:schemeClr val="accent2">
                    <a:lumMod val="60000"/>
                    <a:lumOff val="40000"/>
                  </a:schemeClr>
                </a:solidFill>
              </a:rPr>
              <a:t>            Espécie invasora de pinus</a:t>
            </a:r>
            <a:endParaRPr lang="pt-BR" sz="900" dirty="0">
              <a:solidFill>
                <a:schemeClr val="accent2">
                  <a:lumMod val="60000"/>
                  <a:lumOff val="40000"/>
                </a:schemeClr>
              </a:solidFill>
            </a:endParaRPr>
          </a:p>
        </p:txBody>
      </p:sp>
    </p:spTree>
    <p:extLst>
      <p:ext uri="{BB962C8B-B14F-4D97-AF65-F5344CB8AC3E}">
        <p14:creationId xmlns:p14="http://schemas.microsoft.com/office/powerpoint/2010/main" val="3982594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311700" y="292850"/>
            <a:ext cx="8520600" cy="801000"/>
          </a:xfrm>
          <a:prstGeom prst="rect">
            <a:avLst/>
          </a:prstGeom>
        </p:spPr>
        <p:txBody>
          <a:bodyPr wrap="square" lIns="91425" tIns="91425" rIns="91425" bIns="91425" anchor="t" anchorCtr="0">
            <a:noAutofit/>
          </a:bodyPr>
          <a:lstStyle/>
          <a:p>
            <a:pPr lvl="0">
              <a:spcBef>
                <a:spcPts val="0"/>
              </a:spcBef>
              <a:buNone/>
            </a:pPr>
            <a:r>
              <a:rPr lang="en"/>
              <a:t>Conclusão</a:t>
            </a:r>
          </a:p>
        </p:txBody>
      </p:sp>
      <p:sp>
        <p:nvSpPr>
          <p:cNvPr id="219" name="Shape 219"/>
          <p:cNvSpPr txBox="1">
            <a:spLocks noGrp="1"/>
          </p:cNvSpPr>
          <p:nvPr>
            <p:ph type="body" idx="1"/>
          </p:nvPr>
        </p:nvSpPr>
        <p:spPr>
          <a:xfrm>
            <a:off x="251520" y="1228674"/>
            <a:ext cx="8580780" cy="2783235"/>
          </a:xfrm>
          <a:prstGeom prst="rect">
            <a:avLst/>
          </a:prstGeom>
          <a:ln w="76200" cap="flat" cmpd="sng">
            <a:solidFill>
              <a:srgbClr val="FF00FF"/>
            </a:solidFill>
            <a:prstDash val="solid"/>
            <a:round/>
            <a:headEnd type="none" w="med" len="med"/>
            <a:tailEnd type="none" w="med" len="med"/>
          </a:ln>
        </p:spPr>
        <p:txBody>
          <a:bodyPr wrap="square" lIns="91425" tIns="91425" rIns="91425" bIns="91425" anchor="t" anchorCtr="0">
            <a:noAutofit/>
          </a:bodyPr>
          <a:lstStyle/>
          <a:p>
            <a:pPr>
              <a:buNone/>
            </a:pPr>
            <a:r>
              <a:rPr lang="en" dirty="0"/>
              <a:t> </a:t>
            </a:r>
            <a:r>
              <a:rPr lang="pt-BR" dirty="0">
                <a:solidFill>
                  <a:schemeClr val="accent1"/>
                </a:solidFill>
                <a:latin typeface="Georgia" panose="02040502050405020303" pitchFamily="18" charset="0"/>
              </a:rPr>
              <a:t>A </a:t>
            </a:r>
            <a:r>
              <a:rPr lang="pt-BR" dirty="0" smtClean="0">
                <a:solidFill>
                  <a:schemeClr val="accent1"/>
                </a:solidFill>
                <a:latin typeface="Georgia" panose="02040502050405020303" pitchFamily="18" charset="0"/>
              </a:rPr>
              <a:t>chave da </a:t>
            </a:r>
            <a:r>
              <a:rPr lang="pt-BR" dirty="0">
                <a:solidFill>
                  <a:schemeClr val="accent1"/>
                </a:solidFill>
                <a:latin typeface="Georgia" panose="02040502050405020303" pitchFamily="18" charset="0"/>
              </a:rPr>
              <a:t>questão está em organizar a estratégia de manejo </a:t>
            </a:r>
            <a:r>
              <a:rPr lang="pt-BR" dirty="0" smtClean="0">
                <a:solidFill>
                  <a:schemeClr val="accent1"/>
                </a:solidFill>
                <a:latin typeface="Georgia" panose="02040502050405020303" pitchFamily="18" charset="0"/>
              </a:rPr>
              <a:t>de forma </a:t>
            </a:r>
            <a:r>
              <a:rPr lang="pt-BR" dirty="0">
                <a:solidFill>
                  <a:schemeClr val="accent1"/>
                </a:solidFill>
                <a:latin typeface="Georgia" panose="02040502050405020303" pitchFamily="18" charset="0"/>
              </a:rPr>
              <a:t>a enfrentar o problema e simultaneamente </a:t>
            </a:r>
            <a:r>
              <a:rPr lang="pt-BR" dirty="0" smtClean="0">
                <a:solidFill>
                  <a:schemeClr val="accent1"/>
                </a:solidFill>
                <a:latin typeface="Georgia" panose="02040502050405020303" pitchFamily="18" charset="0"/>
              </a:rPr>
              <a:t>aumentar o </a:t>
            </a:r>
            <a:r>
              <a:rPr lang="pt-BR" dirty="0">
                <a:solidFill>
                  <a:schemeClr val="accent1"/>
                </a:solidFill>
                <a:latin typeface="Georgia" panose="02040502050405020303" pitchFamily="18" charset="0"/>
              </a:rPr>
              <a:t>conhecimento científico sobre o </a:t>
            </a:r>
            <a:r>
              <a:rPr lang="pt-BR" dirty="0" smtClean="0">
                <a:solidFill>
                  <a:schemeClr val="accent1"/>
                </a:solidFill>
                <a:latin typeface="Georgia" panose="02040502050405020303" pitchFamily="18" charset="0"/>
              </a:rPr>
              <a:t>tema</a:t>
            </a:r>
            <a:endParaRPr lang="en" dirty="0">
              <a:solidFill>
                <a:schemeClr val="accent1"/>
              </a:solidFill>
              <a:latin typeface="Georgia" panose="02040502050405020303" pitchFamily="18" charset="0"/>
            </a:endParaRPr>
          </a:p>
          <a:p>
            <a:pPr>
              <a:buNone/>
            </a:pPr>
            <a:r>
              <a:rPr lang="en" dirty="0" smtClean="0">
                <a:solidFill>
                  <a:schemeClr val="accent1"/>
                </a:solidFill>
                <a:latin typeface="Georgia"/>
                <a:ea typeface="Georgia"/>
                <a:cs typeface="Georgia"/>
                <a:sym typeface="Georgia"/>
              </a:rPr>
              <a:t>Portanto, as </a:t>
            </a:r>
            <a:r>
              <a:rPr lang="en" dirty="0">
                <a:solidFill>
                  <a:schemeClr val="accent1"/>
                </a:solidFill>
                <a:latin typeface="Georgia"/>
                <a:ea typeface="Georgia"/>
                <a:cs typeface="Georgia"/>
                <a:sym typeface="Georgia"/>
              </a:rPr>
              <a:t>pesquisas sobre as espécies invasoras são instrumentos fundamentais para direcionar as estratégias de combate às </a:t>
            </a:r>
            <a:r>
              <a:rPr lang="en" dirty="0" smtClean="0">
                <a:solidFill>
                  <a:schemeClr val="accent1"/>
                </a:solidFill>
                <a:latin typeface="Georgia"/>
                <a:ea typeface="Georgia"/>
                <a:cs typeface="Georgia"/>
                <a:sym typeface="Georgia"/>
              </a:rPr>
              <a:t>espécies </a:t>
            </a:r>
            <a:r>
              <a:rPr lang="en" dirty="0">
                <a:solidFill>
                  <a:schemeClr val="accent1"/>
                </a:solidFill>
                <a:latin typeface="Georgia"/>
                <a:ea typeface="Georgia"/>
                <a:cs typeface="Georgia"/>
                <a:sym typeface="Georgia"/>
              </a:rPr>
              <a:t>e</a:t>
            </a:r>
            <a:r>
              <a:rPr lang="en" dirty="0" smtClean="0">
                <a:solidFill>
                  <a:schemeClr val="accent1"/>
                </a:solidFill>
                <a:latin typeface="Georgia"/>
                <a:ea typeface="Georgia"/>
                <a:cs typeface="Georgia"/>
                <a:sym typeface="Georgia"/>
              </a:rPr>
              <a:t>xóticas </a:t>
            </a:r>
            <a:r>
              <a:rPr lang="en" dirty="0">
                <a:solidFill>
                  <a:schemeClr val="accent1"/>
                </a:solidFill>
                <a:latin typeface="Georgia"/>
                <a:ea typeface="Georgia"/>
                <a:cs typeface="Georgia"/>
                <a:sym typeface="Georgia"/>
              </a:rPr>
              <a:t>e </a:t>
            </a:r>
            <a:r>
              <a:rPr lang="en" dirty="0" smtClean="0">
                <a:solidFill>
                  <a:schemeClr val="accent1"/>
                </a:solidFill>
                <a:latin typeface="Georgia"/>
                <a:ea typeface="Georgia"/>
                <a:cs typeface="Georgia"/>
                <a:sym typeface="Georgia"/>
              </a:rPr>
              <a:t>invasoras.</a:t>
            </a:r>
          </a:p>
          <a:p>
            <a:pPr>
              <a:buNone/>
            </a:pPr>
            <a:r>
              <a:rPr lang="en" dirty="0" smtClean="0">
                <a:solidFill>
                  <a:schemeClr val="accent1"/>
                </a:solidFill>
                <a:latin typeface="Georgia"/>
                <a:ea typeface="Georgia"/>
                <a:cs typeface="Georgia"/>
                <a:sym typeface="Georgia"/>
              </a:rPr>
              <a:t> </a:t>
            </a:r>
            <a:r>
              <a:rPr lang="en" dirty="0">
                <a:solidFill>
                  <a:schemeClr val="accent1"/>
                </a:solidFill>
                <a:latin typeface="Georgia"/>
                <a:ea typeface="Georgia"/>
                <a:cs typeface="Georgia"/>
                <a:sym typeface="Georgia"/>
              </a:rPr>
              <a:t>No entanto, a sensibilização da comunidade e do governo quanto ao problema e a participação em ações locais também são essenciais para a conservação das espécies nativas.</a:t>
            </a:r>
          </a:p>
          <a:p>
            <a:pPr lvl="0">
              <a:spcBef>
                <a:spcPts val="0"/>
              </a:spcBef>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4384050" y="292850"/>
            <a:ext cx="4038900" cy="1559700"/>
          </a:xfrm>
          <a:prstGeom prst="rect">
            <a:avLst/>
          </a:prstGeom>
        </p:spPr>
        <p:txBody>
          <a:bodyPr wrap="square" lIns="91425" tIns="91425" rIns="91425" bIns="91425" anchor="t" anchorCtr="0">
            <a:noAutofit/>
          </a:bodyPr>
          <a:lstStyle/>
          <a:p>
            <a:pPr lvl="0">
              <a:spcBef>
                <a:spcPts val="0"/>
              </a:spcBef>
              <a:buNone/>
            </a:pPr>
            <a:r>
              <a:rPr lang="en" sz="5000"/>
              <a:t>     OBRIGADA !</a:t>
            </a:r>
          </a:p>
        </p:txBody>
      </p:sp>
      <p:sp>
        <p:nvSpPr>
          <p:cNvPr id="225" name="Shape 225"/>
          <p:cNvSpPr txBox="1"/>
          <p:nvPr/>
        </p:nvSpPr>
        <p:spPr>
          <a:xfrm>
            <a:off x="1587950" y="3475025"/>
            <a:ext cx="3141300" cy="1449900"/>
          </a:xfrm>
          <a:prstGeom prst="rect">
            <a:avLst/>
          </a:prstGeom>
          <a:noFill/>
          <a:ln>
            <a:noFill/>
          </a:ln>
        </p:spPr>
        <p:txBody>
          <a:bodyPr wrap="square" lIns="91425" tIns="91425" rIns="91425" bIns="91425" anchor="t" anchorCtr="0">
            <a:noAutofit/>
          </a:bodyPr>
          <a:lstStyle/>
          <a:p>
            <a:pPr lvl="0" rtl="0">
              <a:spcBef>
                <a:spcPts val="0"/>
              </a:spcBef>
              <a:buNone/>
            </a:pPr>
            <a:r>
              <a:rPr lang="en" sz="5000" b="1">
                <a:solidFill>
                  <a:schemeClr val="accent1"/>
                </a:solidFill>
                <a:latin typeface="Amatic SC"/>
                <a:ea typeface="Amatic SC"/>
                <a:cs typeface="Amatic SC"/>
                <a:sym typeface="Amatic SC"/>
              </a:rPr>
              <a:t>DúVIDAS ??</a:t>
            </a:r>
          </a:p>
        </p:txBody>
      </p:sp>
      <p:pic>
        <p:nvPicPr>
          <p:cNvPr id="226" name="Shape 226"/>
          <p:cNvPicPr preferRelativeResize="0"/>
          <p:nvPr/>
        </p:nvPicPr>
        <p:blipFill>
          <a:blip r:embed="rId3">
            <a:alphaModFix/>
          </a:blip>
          <a:stretch>
            <a:fillRect/>
          </a:stretch>
        </p:blipFill>
        <p:spPr>
          <a:xfrm>
            <a:off x="262575" y="154800"/>
            <a:ext cx="4121475" cy="2744902"/>
          </a:xfrm>
          <a:prstGeom prst="rect">
            <a:avLst/>
          </a:prstGeom>
          <a:noFill/>
          <a:ln>
            <a:noFill/>
          </a:ln>
        </p:spPr>
      </p:pic>
      <p:pic>
        <p:nvPicPr>
          <p:cNvPr id="227" name="Shape 227"/>
          <p:cNvPicPr preferRelativeResize="0"/>
          <p:nvPr/>
        </p:nvPicPr>
        <p:blipFill>
          <a:blip r:embed="rId4">
            <a:alphaModFix/>
          </a:blip>
          <a:stretch>
            <a:fillRect/>
          </a:stretch>
        </p:blipFill>
        <p:spPr>
          <a:xfrm>
            <a:off x="4729250" y="2074000"/>
            <a:ext cx="2986151" cy="2986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311700" y="292850"/>
            <a:ext cx="8520600" cy="801000"/>
          </a:xfrm>
          <a:prstGeom prst="rect">
            <a:avLst/>
          </a:prstGeom>
        </p:spPr>
        <p:txBody>
          <a:bodyPr wrap="square" lIns="91425" tIns="91425" rIns="91425" bIns="91425" anchor="t" anchorCtr="0">
            <a:noAutofit/>
          </a:bodyPr>
          <a:lstStyle/>
          <a:p>
            <a:pPr lvl="0" rtl="0">
              <a:spcBef>
                <a:spcPts val="0"/>
              </a:spcBef>
              <a:buNone/>
            </a:pPr>
            <a:r>
              <a:rPr lang="en"/>
              <a:t>Referências</a:t>
            </a:r>
          </a:p>
        </p:txBody>
      </p:sp>
      <p:sp>
        <p:nvSpPr>
          <p:cNvPr id="233" name="Shape 233"/>
          <p:cNvSpPr txBox="1">
            <a:spLocks noGrp="1"/>
          </p:cNvSpPr>
          <p:nvPr>
            <p:ph type="body" idx="1"/>
          </p:nvPr>
        </p:nvSpPr>
        <p:spPr>
          <a:xfrm>
            <a:off x="107504" y="411510"/>
            <a:ext cx="8724796" cy="4608512"/>
          </a:xfrm>
          <a:prstGeom prst="rect">
            <a:avLst/>
          </a:prstGeom>
        </p:spPr>
        <p:txBody>
          <a:bodyPr wrap="square" lIns="91425" tIns="91425" rIns="91425" bIns="91425" anchor="t" anchorCtr="0">
            <a:noAutofit/>
          </a:bodyPr>
          <a:lstStyle/>
          <a:p>
            <a:pPr marR="0" lvl="0" algn="l" rtl="0">
              <a:lnSpc>
                <a:spcPct val="115000"/>
              </a:lnSpc>
              <a:spcBef>
                <a:spcPts val="0"/>
              </a:spcBef>
              <a:spcAft>
                <a:spcPts val="1600"/>
              </a:spcAft>
              <a:buNone/>
            </a:pPr>
            <a:endParaRPr sz="1200" dirty="0">
              <a:solidFill>
                <a:srgbClr val="000000"/>
              </a:solidFill>
              <a:highlight>
                <a:srgbClr val="FFFFFF"/>
              </a:highlight>
              <a:latin typeface="Georgia"/>
              <a:ea typeface="Georgia"/>
              <a:cs typeface="Georgia"/>
              <a:sym typeface="Georgia"/>
            </a:endParaRPr>
          </a:p>
          <a:p>
            <a:pPr lvl="0" algn="just" rtl="0">
              <a:lnSpc>
                <a:spcPct val="100000"/>
              </a:lnSpc>
              <a:spcBef>
                <a:spcPts val="1400"/>
              </a:spcBef>
              <a:spcAft>
                <a:spcPts val="1400"/>
              </a:spcAft>
              <a:buNone/>
            </a:pPr>
            <a:r>
              <a:rPr lang="en" sz="1200" dirty="0">
                <a:solidFill>
                  <a:srgbClr val="000000"/>
                </a:solidFill>
                <a:highlight>
                  <a:srgbClr val="FFFFFF"/>
                </a:highlight>
                <a:latin typeface="Georgia"/>
                <a:ea typeface="Georgia"/>
                <a:cs typeface="Georgia"/>
                <a:sym typeface="Georgia"/>
              </a:rPr>
              <a:t>Informe Nacional sobre Espécies Exóticas Invasoras.  Ministério do Meio Ambiente. 2005. Disponível em</a:t>
            </a:r>
            <a:r>
              <a:rPr lang="en" sz="1200" dirty="0" smtClean="0">
                <a:solidFill>
                  <a:srgbClr val="000000"/>
                </a:solidFill>
                <a:highlight>
                  <a:srgbClr val="FFFFFF"/>
                </a:highlight>
                <a:latin typeface="Georgia"/>
                <a:ea typeface="Georgia"/>
                <a:cs typeface="Georgia"/>
                <a:sym typeface="Georgia"/>
              </a:rPr>
              <a:t>: &lt;</a:t>
            </a:r>
            <a:r>
              <a:rPr lang="en" sz="1200" dirty="0">
                <a:solidFill>
                  <a:srgbClr val="000000"/>
                </a:solidFill>
                <a:highlight>
                  <a:srgbClr val="FFFFFF"/>
                </a:highlight>
                <a:latin typeface="Georgia"/>
                <a:ea typeface="Georgia"/>
                <a:cs typeface="Georgia"/>
                <a:sym typeface="Georgia"/>
              </a:rPr>
              <a:t>http://www.mma.gov.br/biodiversidade/biosseguranca/especies-exoticas-invasoras/informe-nacional&gt;. Acesso em </a:t>
            </a:r>
            <a:r>
              <a:rPr lang="en" sz="1200" dirty="0" smtClean="0">
                <a:solidFill>
                  <a:srgbClr val="000000"/>
                </a:solidFill>
                <a:highlight>
                  <a:srgbClr val="FFFFFF"/>
                </a:highlight>
                <a:latin typeface="Georgia"/>
                <a:ea typeface="Georgia"/>
                <a:cs typeface="Georgia"/>
                <a:sym typeface="Georgia"/>
              </a:rPr>
              <a:t>30/11/2017</a:t>
            </a:r>
          </a:p>
          <a:p>
            <a:pPr lvl="0" algn="just" rtl="0">
              <a:lnSpc>
                <a:spcPct val="100000"/>
              </a:lnSpc>
              <a:spcBef>
                <a:spcPts val="1400"/>
              </a:spcBef>
              <a:spcAft>
                <a:spcPts val="1400"/>
              </a:spcAft>
              <a:buNone/>
            </a:pPr>
            <a:r>
              <a:rPr lang="en" sz="1200" dirty="0" smtClean="0">
                <a:solidFill>
                  <a:srgbClr val="000000"/>
                </a:solidFill>
                <a:highlight>
                  <a:srgbClr val="FFFFFF"/>
                </a:highlight>
                <a:latin typeface="Georgia"/>
                <a:ea typeface="Georgia"/>
                <a:cs typeface="Georgia"/>
                <a:sym typeface="Georgia"/>
              </a:rPr>
              <a:t>Lista </a:t>
            </a:r>
            <a:r>
              <a:rPr lang="en" sz="1200" dirty="0">
                <a:solidFill>
                  <a:srgbClr val="000000"/>
                </a:solidFill>
                <a:highlight>
                  <a:srgbClr val="FFFFFF"/>
                </a:highlight>
                <a:latin typeface="Georgia"/>
                <a:ea typeface="Georgia"/>
                <a:cs typeface="Georgia"/>
                <a:sym typeface="Georgia"/>
              </a:rPr>
              <a:t>de planta invasoras. Árvores de São Paulo. Disponível em: &lt;https://arvoresdesaopaulo.wordpress.com/plantas-invasoras-lista/&gt;. Acesso em 30/11/2017.</a:t>
            </a:r>
          </a:p>
          <a:p>
            <a:pPr lvl="0" algn="just" rtl="0">
              <a:lnSpc>
                <a:spcPct val="100000"/>
              </a:lnSpc>
              <a:spcBef>
                <a:spcPts val="0"/>
              </a:spcBef>
              <a:buNone/>
            </a:pPr>
            <a:r>
              <a:rPr lang="en" sz="1200" dirty="0">
                <a:solidFill>
                  <a:srgbClr val="000000"/>
                </a:solidFill>
                <a:highlight>
                  <a:srgbClr val="FFFFFF"/>
                </a:highlight>
                <a:latin typeface="Georgia"/>
                <a:ea typeface="Georgia"/>
                <a:cs typeface="Georgia"/>
                <a:sym typeface="Georgia"/>
              </a:rPr>
              <a:t>O que é uma Espécie Invasora. Dicionário Ambiental ((o))eco.  2014. Disponível em: &lt;http://www.oeco.org.br/dicionario-ambiental/28434-o-que-e-uma-especie-exotica-e-uma-exotica-invas</a:t>
            </a:r>
            <a:r>
              <a:rPr lang="en" sz="1200" dirty="0">
                <a:solidFill>
                  <a:srgbClr val="000000"/>
                </a:solidFill>
                <a:latin typeface="Georgia"/>
                <a:ea typeface="Georgia"/>
                <a:cs typeface="Georgia"/>
                <a:sym typeface="Georgia"/>
              </a:rPr>
              <a:t>ora&gt;. Acesso em: 30/11/2017</a:t>
            </a:r>
          </a:p>
          <a:p>
            <a:pPr lvl="0" algn="just" rtl="0">
              <a:lnSpc>
                <a:spcPct val="100000"/>
              </a:lnSpc>
              <a:spcBef>
                <a:spcPts val="500"/>
              </a:spcBef>
              <a:spcAft>
                <a:spcPts val="800"/>
              </a:spcAft>
              <a:buNone/>
            </a:pPr>
            <a:r>
              <a:rPr lang="en" sz="1200" dirty="0">
                <a:solidFill>
                  <a:srgbClr val="000000"/>
                </a:solidFill>
                <a:highlight>
                  <a:srgbClr val="FFFFFF"/>
                </a:highlight>
                <a:latin typeface="Georgia"/>
                <a:ea typeface="Georgia"/>
                <a:cs typeface="Georgia"/>
                <a:sym typeface="Georgia"/>
              </a:rPr>
              <a:t>Plantas Exóticas e Nativas – Invasão Biológica. eFlora Web. 2017. Disponível em: &lt;http://www.efloraweb.com.br/plantas-exoticas-e-nativas/&gt;. Acesso em 30/11/2017.</a:t>
            </a:r>
          </a:p>
          <a:p>
            <a:pPr lvl="0" algn="just" rtl="0">
              <a:lnSpc>
                <a:spcPct val="100000"/>
              </a:lnSpc>
              <a:spcBef>
                <a:spcPts val="0"/>
              </a:spcBef>
              <a:buNone/>
            </a:pPr>
            <a:r>
              <a:rPr lang="en" sz="1200" dirty="0">
                <a:solidFill>
                  <a:srgbClr val="000000"/>
                </a:solidFill>
                <a:latin typeface="Georgia"/>
                <a:ea typeface="Georgia"/>
                <a:cs typeface="Georgia"/>
                <a:sym typeface="Georgia"/>
              </a:rPr>
              <a:t>ZALBA, S. M.; ZILLER, S. R. Propostas de ação para prevenção e controle de espécies exóticas invasoras. Natureza &amp; Conservação5, p. 8-15, 2007.</a:t>
            </a:r>
          </a:p>
          <a:p>
            <a:pPr algn="just">
              <a:buNone/>
            </a:pPr>
            <a:r>
              <a:rPr lang="pt-BR" sz="1200" dirty="0">
                <a:solidFill>
                  <a:schemeClr val="accent1"/>
                </a:solidFill>
                <a:latin typeface="Georgia" panose="02040502050405020303" pitchFamily="18" charset="0"/>
              </a:rPr>
              <a:t>PEREIRA, Anderson Eduardo Silva Oliveira Daniel Gomes. Erradicação de espécies exóticas invasoras: múltiplas visões da realidade brasileira. Desenvolvimento e meio ambiente</a:t>
            </a:r>
            <a:r>
              <a:rPr lang="pt-BR" sz="1200" b="1" dirty="0">
                <a:solidFill>
                  <a:schemeClr val="accent1"/>
                </a:solidFill>
                <a:latin typeface="Georgia" panose="02040502050405020303" pitchFamily="18" charset="0"/>
              </a:rPr>
              <a:t>,</a:t>
            </a:r>
            <a:r>
              <a:rPr lang="pt-BR" sz="1200" dirty="0">
                <a:solidFill>
                  <a:schemeClr val="accent1"/>
                </a:solidFill>
                <a:latin typeface="Georgia" panose="02040502050405020303" pitchFamily="18" charset="0"/>
              </a:rPr>
              <a:t> </a:t>
            </a:r>
            <a:r>
              <a:rPr lang="pt-BR" sz="1200" dirty="0" err="1">
                <a:solidFill>
                  <a:schemeClr val="accent1"/>
                </a:solidFill>
                <a:latin typeface="Georgia" panose="02040502050405020303" pitchFamily="18" charset="0"/>
              </a:rPr>
              <a:t>Ufpr</a:t>
            </a:r>
            <a:r>
              <a:rPr lang="pt-BR" sz="1200" dirty="0">
                <a:solidFill>
                  <a:schemeClr val="accent1"/>
                </a:solidFill>
                <a:latin typeface="Georgia" panose="02040502050405020303" pitchFamily="18" charset="0"/>
              </a:rPr>
              <a:t>, n. 21,p. 173-181,jan./nov. 2010.</a:t>
            </a:r>
          </a:p>
          <a:p>
            <a:pPr algn="just">
              <a:buNone/>
            </a:pPr>
            <a:r>
              <a:rPr lang="pt-BR" sz="1200" dirty="0" smtClean="0">
                <a:solidFill>
                  <a:schemeClr val="accent1"/>
                </a:solidFill>
                <a:latin typeface="Georgia" panose="02040502050405020303" pitchFamily="18" charset="0"/>
              </a:rPr>
              <a:t>ONDE </a:t>
            </a:r>
            <a:r>
              <a:rPr lang="pt-BR" sz="1200" dirty="0">
                <a:solidFill>
                  <a:schemeClr val="accent1"/>
                </a:solidFill>
                <a:latin typeface="Georgia" panose="02040502050405020303" pitchFamily="18" charset="0"/>
              </a:rPr>
              <a:t>ESTA O AEDES. Onde esta o </a:t>
            </a:r>
            <a:r>
              <a:rPr lang="pt-BR" sz="1200" dirty="0" err="1">
                <a:solidFill>
                  <a:schemeClr val="accent1"/>
                </a:solidFill>
                <a:latin typeface="Georgia" panose="02040502050405020303" pitchFamily="18" charset="0"/>
              </a:rPr>
              <a:t>aedes</a:t>
            </a:r>
            <a:r>
              <a:rPr lang="pt-BR" sz="1200" dirty="0">
                <a:solidFill>
                  <a:schemeClr val="accent1"/>
                </a:solidFill>
                <a:latin typeface="Georgia" panose="02040502050405020303" pitchFamily="18" charset="0"/>
              </a:rPr>
              <a:t> . Disponível em: &lt; http://ondeestaoaedes.com.br/ &gt;. Acesso em: 29 nov. 2017.</a:t>
            </a:r>
          </a:p>
          <a:p>
            <a:endParaRPr lang="pt-BR" sz="1200" dirty="0"/>
          </a:p>
          <a:p>
            <a:endParaRPr lang="pt-BR" sz="1200" dirty="0"/>
          </a:p>
          <a:p>
            <a:pPr lvl="0" rtl="0">
              <a:lnSpc>
                <a:spcPct val="130000"/>
              </a:lnSpc>
              <a:spcBef>
                <a:spcPts val="500"/>
              </a:spcBef>
              <a:spcAft>
                <a:spcPts val="800"/>
              </a:spcAft>
              <a:buNone/>
            </a:pPr>
            <a:endParaRPr sz="1200" dirty="0">
              <a:solidFill>
                <a:srgbClr val="000000"/>
              </a:solidFill>
              <a:highlight>
                <a:srgbClr val="FFFFFF"/>
              </a:highlight>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311700" y="76275"/>
            <a:ext cx="8520600" cy="4929300"/>
          </a:xfrm>
          <a:prstGeom prst="rect">
            <a:avLst/>
          </a:prstGeom>
        </p:spPr>
        <p:txBody>
          <a:bodyPr wrap="square" lIns="91425" tIns="91425" rIns="91425" bIns="91425" anchor="t" anchorCtr="0">
            <a:noAutofit/>
          </a:bodyPr>
          <a:lstStyle/>
          <a:p>
            <a:pPr lvl="0" rtl="0">
              <a:lnSpc>
                <a:spcPct val="100000"/>
              </a:lnSpc>
              <a:spcBef>
                <a:spcPts val="0"/>
              </a:spcBef>
              <a:buNone/>
            </a:pPr>
            <a:r>
              <a:rPr lang="en" sz="1200" dirty="0">
                <a:solidFill>
                  <a:srgbClr val="000000"/>
                </a:solidFill>
                <a:latin typeface="Georgia"/>
                <a:ea typeface="Georgia"/>
                <a:cs typeface="Georgia"/>
                <a:sym typeface="Georgia"/>
              </a:rPr>
              <a:t>FOLHA PE. Espécies invasoras retiradas do jardim botânico do recife . Disponível em:  &lt;http://www.folhape.com.br/noticias/noticias/cotidiano/2017/02/07/nws,16975,70,449,noticias,2190-especies-invasoras-retiradas-jardim-botanico-recife. aspx &gt;. Acesso em: 22 nov. 2017.</a:t>
            </a:r>
          </a:p>
          <a:p>
            <a:pPr lvl="0" rtl="0">
              <a:lnSpc>
                <a:spcPct val="100000"/>
              </a:lnSpc>
              <a:spcBef>
                <a:spcPts val="0"/>
              </a:spcBef>
              <a:buNone/>
            </a:pPr>
            <a:r>
              <a:rPr lang="en" sz="1200" dirty="0">
                <a:solidFill>
                  <a:srgbClr val="333333"/>
                </a:solidFill>
                <a:latin typeface="Georgia"/>
                <a:ea typeface="Georgia"/>
                <a:cs typeface="Georgia"/>
                <a:sym typeface="Georgia"/>
              </a:rPr>
              <a:t>FOLHA. Especies invasoras podem nao ser tao ruínas para o ambiente diz autor de livro . Disponível em: &lt;http://www1.folha.uol.com.br/ambiente/2016/02/1736451-especies-invasoras-podem-nao-ser-tao-ruins-para-ambiente-diz-autor-de- livro.shtml &gt;. Acesso em: 28 nov. 2017.INSTITUTO</a:t>
            </a:r>
          </a:p>
          <a:p>
            <a:pPr lvl="0" rtl="0">
              <a:lnSpc>
                <a:spcPct val="100000"/>
              </a:lnSpc>
              <a:spcBef>
                <a:spcPts val="0"/>
              </a:spcBef>
              <a:buNone/>
            </a:pPr>
            <a:r>
              <a:rPr lang="en" sz="1200" dirty="0">
                <a:solidFill>
                  <a:srgbClr val="333333"/>
                </a:solidFill>
                <a:latin typeface="Georgia"/>
                <a:ea typeface="Georgia"/>
                <a:cs typeface="Georgia"/>
                <a:sym typeface="Georgia"/>
              </a:rPr>
              <a:t>HORUS. Métodos de controle de espécies exóticas invasoras . Disponível em: &lt; http://www.institutohorus.org.br/pr_metodos_controle.htm &gt;. Acesso em: 28 nov. 2017.</a:t>
            </a:r>
          </a:p>
          <a:p>
            <a:pPr lvl="0">
              <a:lnSpc>
                <a:spcPct val="100000"/>
              </a:lnSpc>
              <a:spcBef>
                <a:spcPts val="0"/>
              </a:spcBef>
              <a:buNone/>
            </a:pPr>
            <a:r>
              <a:rPr lang="en" sz="1200" dirty="0">
                <a:solidFill>
                  <a:srgbClr val="333333"/>
                </a:solidFill>
                <a:highlight>
                  <a:srgbClr val="FFFFFF"/>
                </a:highlight>
                <a:latin typeface="Georgia"/>
                <a:ea typeface="Georgia"/>
                <a:cs typeface="Georgia"/>
                <a:sym typeface="Georgia"/>
              </a:rPr>
              <a:t>O QUE VOCE FEZ PELO PLANETA HOJE. Nativa, exótica ou invasora?</a:t>
            </a:r>
            <a:r>
              <a:rPr lang="en" sz="1200" b="1" dirty="0">
                <a:solidFill>
                  <a:srgbClr val="333333"/>
                </a:solidFill>
                <a:highlight>
                  <a:srgbClr val="FFFFFF"/>
                </a:highlight>
                <a:latin typeface="Georgia"/>
                <a:ea typeface="Georgia"/>
                <a:cs typeface="Georgia"/>
                <a:sym typeface="Georgia"/>
              </a:rPr>
              <a:t> </a:t>
            </a:r>
            <a:r>
              <a:rPr lang="en" sz="1200" dirty="0">
                <a:solidFill>
                  <a:srgbClr val="333333"/>
                </a:solidFill>
                <a:highlight>
                  <a:srgbClr val="FFFFFF"/>
                </a:highlight>
                <a:latin typeface="Georgia"/>
                <a:ea typeface="Georgia"/>
                <a:cs typeface="Georgia"/>
                <a:sym typeface="Georgia"/>
              </a:rPr>
              <a:t>. Disponível em: &lt; http://www.oquevocefezpeloplanetahoje.com.br/nativa-exotica-ou-invasora/ &gt;. Acesso em: 29 nov. 2017.</a:t>
            </a:r>
          </a:p>
          <a:p>
            <a:pPr lvl="0">
              <a:lnSpc>
                <a:spcPct val="100000"/>
              </a:lnSpc>
              <a:spcBef>
                <a:spcPts val="0"/>
              </a:spcBef>
              <a:buNone/>
            </a:pPr>
            <a:r>
              <a:rPr lang="en" sz="1200" dirty="0">
                <a:solidFill>
                  <a:srgbClr val="333333"/>
                </a:solidFill>
                <a:highlight>
                  <a:srgbClr val="FFFFFF"/>
                </a:highlight>
                <a:latin typeface="Georgia"/>
                <a:ea typeface="Georgia"/>
                <a:cs typeface="Georgia"/>
                <a:sym typeface="Georgia"/>
              </a:rPr>
              <a:t>IBAMA. Especies exoticas invasoras mexilhão dourado . Disponível em: &lt; http://www.ibama.gov.br/especies-exoticas-invasoras/mexilhao-dourado &gt;. Acesso em: 28 nov. 2017.</a:t>
            </a:r>
          </a:p>
          <a:p>
            <a:pPr lvl="0">
              <a:lnSpc>
                <a:spcPct val="100000"/>
              </a:lnSpc>
              <a:spcBef>
                <a:spcPts val="0"/>
              </a:spcBef>
              <a:buNone/>
            </a:pPr>
            <a:r>
              <a:rPr lang="en" sz="1200" dirty="0">
                <a:solidFill>
                  <a:srgbClr val="333333"/>
                </a:solidFill>
                <a:highlight>
                  <a:srgbClr val="FFFFFF"/>
                </a:highlight>
                <a:latin typeface="Georgia"/>
                <a:ea typeface="Georgia"/>
                <a:cs typeface="Georgia"/>
                <a:sym typeface="Georgia"/>
              </a:rPr>
              <a:t/>
            </a:r>
            <a:br>
              <a:rPr lang="en" sz="1200" dirty="0">
                <a:solidFill>
                  <a:srgbClr val="333333"/>
                </a:solidFill>
                <a:highlight>
                  <a:srgbClr val="FFFFFF"/>
                </a:highlight>
                <a:latin typeface="Georgia"/>
                <a:ea typeface="Georgia"/>
                <a:cs typeface="Georgia"/>
                <a:sym typeface="Georgia"/>
              </a:rPr>
            </a:br>
            <a:r>
              <a:rPr lang="en" sz="1200" dirty="0">
                <a:solidFill>
                  <a:srgbClr val="333333"/>
                </a:solidFill>
                <a:highlight>
                  <a:srgbClr val="FFFFFF"/>
                </a:highlight>
                <a:latin typeface="Georgia"/>
                <a:ea typeface="Georgia"/>
                <a:cs typeface="Georgia"/>
                <a:sym typeface="Georgia"/>
              </a:rPr>
              <a:t>AGENCIA BRASIL. Lei que permite o cultivo de espécies exoticas na amazonia gera polemica . Disponível em: &lt; http://agenciabrasil.ebc.com.br/geral/noticia/2016-06/lei-que-permite-cultivo-de-especies-exoticas-no-amazonas-gera-polemica &gt;. Acesso em: 28 nov. 2017.</a:t>
            </a:r>
          </a:p>
          <a:p>
            <a:pPr lvl="0">
              <a:lnSpc>
                <a:spcPct val="100000"/>
              </a:lnSpc>
              <a:spcBef>
                <a:spcPts val="0"/>
              </a:spcBef>
              <a:buNone/>
            </a:pPr>
            <a:r>
              <a:rPr lang="en" sz="1200" dirty="0">
                <a:solidFill>
                  <a:srgbClr val="333333"/>
                </a:solidFill>
                <a:highlight>
                  <a:srgbClr val="FFFFFF"/>
                </a:highlight>
                <a:latin typeface="Georgia"/>
                <a:ea typeface="Georgia"/>
                <a:cs typeface="Georgia"/>
                <a:sym typeface="Georgia"/>
              </a:rPr>
              <a:t>IBAMA. Especies exoticas invasoras javali.Disponivél em:&lt; http://www.ibama.gov.br/especies-exoticas-invasoras/javali&gt;. Acesso em: 28 nov. 2017.</a:t>
            </a:r>
          </a:p>
          <a:p>
            <a:pPr lvl="0">
              <a:spcBef>
                <a:spcPts val="0"/>
              </a:spcBef>
              <a:buNone/>
            </a:pPr>
            <a:endParaRPr sz="1200" dirty="0">
              <a:solidFill>
                <a:srgbClr val="333333"/>
              </a:solidFill>
              <a:highlight>
                <a:srgbClr val="FFFFFF"/>
              </a:highlight>
              <a:latin typeface="Georgia"/>
              <a:ea typeface="Georgia"/>
              <a:cs typeface="Georgia"/>
              <a:sym typeface="Georgia"/>
            </a:endParaRPr>
          </a:p>
          <a:p>
            <a:pPr lvl="0" rtl="0">
              <a:spcBef>
                <a:spcPts val="0"/>
              </a:spcBef>
              <a:buNone/>
            </a:pPr>
            <a:endParaRPr sz="1200" dirty="0">
              <a:solidFill>
                <a:srgbClr val="333333"/>
              </a:solidFill>
              <a:highlight>
                <a:srgbClr val="FFFFFF"/>
              </a:highlight>
              <a:latin typeface="Georgia"/>
              <a:ea typeface="Georgia"/>
              <a:cs typeface="Georgia"/>
              <a:sym typeface="Georgia"/>
            </a:endParaRPr>
          </a:p>
          <a:p>
            <a:pPr lvl="0" rtl="0">
              <a:spcBef>
                <a:spcPts val="0"/>
              </a:spcBef>
              <a:buNone/>
            </a:pPr>
            <a:endParaRPr sz="1000" dirty="0">
              <a:solidFill>
                <a:srgbClr val="222222"/>
              </a:solidFill>
              <a:highlight>
                <a:srgbClr val="FFFFFF"/>
              </a:highlight>
              <a:latin typeface="Arial"/>
              <a:ea typeface="Arial"/>
              <a:cs typeface="Arial"/>
              <a:sym typeface="Arial"/>
            </a:endParaRPr>
          </a:p>
          <a:p>
            <a:pPr lvl="0" rtl="0">
              <a:spcBef>
                <a:spcPts val="0"/>
              </a:spcBef>
              <a:buNone/>
            </a:pPr>
            <a:endParaRPr sz="1000" dirty="0">
              <a:solidFill>
                <a:srgbClr val="222222"/>
              </a:solidFill>
              <a:highlight>
                <a:srgbClr val="FFFFFF"/>
              </a:highligh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311700" y="292850"/>
            <a:ext cx="8520600" cy="801000"/>
          </a:xfrm>
          <a:prstGeom prst="rect">
            <a:avLst/>
          </a:prstGeom>
        </p:spPr>
        <p:txBody>
          <a:bodyPr wrap="square" lIns="91425" tIns="91425" rIns="91425" bIns="91425" anchor="t" anchorCtr="0">
            <a:noAutofit/>
          </a:bodyPr>
          <a:lstStyle/>
          <a:p>
            <a:pPr lvl="0">
              <a:spcBef>
                <a:spcPts val="0"/>
              </a:spcBef>
              <a:buNone/>
            </a:pPr>
            <a:r>
              <a:rPr lang="en"/>
              <a:t>Processo de invasão</a:t>
            </a:r>
          </a:p>
        </p:txBody>
      </p:sp>
      <p:sp>
        <p:nvSpPr>
          <p:cNvPr id="86" name="Shape 86"/>
          <p:cNvSpPr txBox="1">
            <a:spLocks noGrp="1"/>
          </p:cNvSpPr>
          <p:nvPr>
            <p:ph type="body" idx="1"/>
          </p:nvPr>
        </p:nvSpPr>
        <p:spPr>
          <a:xfrm>
            <a:off x="311700" y="1228675"/>
            <a:ext cx="8520600" cy="3760200"/>
          </a:xfrm>
          <a:prstGeom prst="rect">
            <a:avLst/>
          </a:prstGeom>
        </p:spPr>
        <p:txBody>
          <a:bodyPr wrap="square" lIns="91425" tIns="91425" rIns="91425" bIns="91425" anchor="t" anchorCtr="0">
            <a:noAutofit/>
          </a:bodyPr>
          <a:lstStyle/>
          <a:p>
            <a:pPr lvl="0">
              <a:spcBef>
                <a:spcPts val="0"/>
              </a:spcBef>
              <a:buNone/>
            </a:pPr>
            <a:r>
              <a:rPr lang="en" sz="1400" b="1" dirty="0">
                <a:latin typeface="Georgia"/>
                <a:ea typeface="Georgia"/>
                <a:cs typeface="Georgia"/>
                <a:sym typeface="Georgia"/>
              </a:rPr>
              <a:t>1º: Introdução</a:t>
            </a:r>
          </a:p>
          <a:p>
            <a:pPr marL="457200" lvl="0" indent="-317500" rtl="0">
              <a:spcBef>
                <a:spcPts val="0"/>
              </a:spcBef>
              <a:spcAft>
                <a:spcPts val="0"/>
              </a:spcAft>
              <a:buSzPts val="1400"/>
              <a:buFont typeface="Georgia"/>
              <a:buChar char="➔"/>
            </a:pPr>
            <a:r>
              <a:rPr lang="en" sz="1400" dirty="0">
                <a:latin typeface="Georgia"/>
                <a:ea typeface="Georgia"/>
                <a:cs typeface="Georgia"/>
                <a:sym typeface="Georgia"/>
              </a:rPr>
              <a:t>Natural (mudanças climáticas podem incentivar ou forçar a migração de espécies);</a:t>
            </a:r>
          </a:p>
          <a:p>
            <a:pPr marL="457200" lvl="0" indent="-317500" rtl="0">
              <a:spcBef>
                <a:spcPts val="0"/>
              </a:spcBef>
              <a:buSzPts val="1400"/>
              <a:buFont typeface="Georgia"/>
              <a:buChar char="➔"/>
            </a:pPr>
            <a:r>
              <a:rPr lang="en" sz="1400" dirty="0">
                <a:latin typeface="Georgia"/>
                <a:ea typeface="Georgia"/>
                <a:cs typeface="Georgia"/>
                <a:sym typeface="Georgia"/>
              </a:rPr>
              <a:t>Por ação humana (migração, colonização de novas terras, aumento de população e o intenso comércio internacional de animais de estimação e plantas ornamentais);</a:t>
            </a:r>
          </a:p>
          <a:p>
            <a:pPr lvl="0">
              <a:spcBef>
                <a:spcPts val="0"/>
              </a:spcBef>
              <a:buNone/>
            </a:pPr>
            <a:r>
              <a:rPr lang="en" sz="1400" b="1" dirty="0">
                <a:latin typeface="Georgia"/>
                <a:ea typeface="Georgia"/>
                <a:cs typeface="Georgia"/>
                <a:sym typeface="Georgia"/>
              </a:rPr>
              <a:t>2º: Estabelecimento</a:t>
            </a:r>
          </a:p>
          <a:p>
            <a:pPr marL="457200" lvl="0" indent="-317500" rtl="0">
              <a:spcBef>
                <a:spcPts val="0"/>
              </a:spcBef>
              <a:buSzPts val="1400"/>
              <a:buFont typeface="Georgia"/>
              <a:buChar char="➔"/>
            </a:pPr>
            <a:r>
              <a:rPr lang="en" sz="1400" dirty="0">
                <a:latin typeface="Georgia"/>
                <a:ea typeface="Georgia"/>
                <a:cs typeface="Georgia"/>
                <a:sym typeface="Georgia"/>
              </a:rPr>
              <a:t> vantagens competitivas naturais, são favorecidas pela ausência de inimigos naturais;</a:t>
            </a:r>
          </a:p>
          <a:p>
            <a:pPr lvl="0" rtl="0">
              <a:spcBef>
                <a:spcPts val="0"/>
              </a:spcBef>
              <a:buNone/>
            </a:pPr>
            <a:r>
              <a:rPr lang="en" sz="1400" b="1" dirty="0">
                <a:latin typeface="Georgia"/>
                <a:ea typeface="Georgia"/>
                <a:cs typeface="Georgia"/>
                <a:sym typeface="Georgia"/>
              </a:rPr>
              <a:t>3º: Invasão</a:t>
            </a:r>
          </a:p>
          <a:p>
            <a:pPr marL="457200" lvl="0" indent="-317500" rtl="0">
              <a:spcBef>
                <a:spcPts val="0"/>
              </a:spcBef>
              <a:buSzPts val="1400"/>
              <a:buFont typeface="Georgia"/>
              <a:buChar char="➔"/>
            </a:pPr>
            <a:r>
              <a:rPr lang="en" sz="1400" dirty="0">
                <a:solidFill>
                  <a:srgbClr val="4C4C4C"/>
                </a:solidFill>
                <a:latin typeface="Georgia"/>
                <a:ea typeface="Georgia"/>
                <a:cs typeface="Georgia"/>
                <a:sym typeface="Georgia"/>
              </a:rPr>
              <a:t>Competição com as espécies nativas por recursos (território, água e alimento)</a:t>
            </a:r>
          </a:p>
          <a:p>
            <a:pPr marL="457200" lvl="0" indent="-317500" rtl="0">
              <a:spcBef>
                <a:spcPts val="0"/>
              </a:spcBef>
              <a:buSzPts val="1400"/>
              <a:buFont typeface="Georgia"/>
              <a:buChar char="➔"/>
            </a:pPr>
            <a:r>
              <a:rPr lang="en" sz="1400" dirty="0">
                <a:solidFill>
                  <a:srgbClr val="4C4C4C"/>
                </a:solidFill>
                <a:latin typeface="Georgia"/>
                <a:ea typeface="Georgia"/>
                <a:cs typeface="Georgia"/>
                <a:sym typeface="Georgia"/>
              </a:rPr>
              <a:t> Em alguns casos, se alimentam das espécies nativas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311700" y="292850"/>
            <a:ext cx="8520600" cy="801000"/>
          </a:xfrm>
          <a:prstGeom prst="rect">
            <a:avLst/>
          </a:prstGeom>
        </p:spPr>
        <p:txBody>
          <a:bodyPr wrap="square" lIns="91425" tIns="91425" rIns="91425" bIns="91425" anchor="t" anchorCtr="0">
            <a:noAutofit/>
          </a:bodyPr>
          <a:lstStyle/>
          <a:p>
            <a:pPr lvl="0" rtl="0">
              <a:spcBef>
                <a:spcPts val="0"/>
              </a:spcBef>
              <a:buNone/>
            </a:pPr>
            <a:r>
              <a:rPr lang="en"/>
              <a:t>Processo de invasão</a:t>
            </a:r>
          </a:p>
        </p:txBody>
      </p:sp>
      <p:pic>
        <p:nvPicPr>
          <p:cNvPr id="92" name="Shape 92"/>
          <p:cNvPicPr preferRelativeResize="0"/>
          <p:nvPr/>
        </p:nvPicPr>
        <p:blipFill>
          <a:blip r:embed="rId3">
            <a:alphaModFix/>
          </a:blip>
          <a:stretch>
            <a:fillRect/>
          </a:stretch>
        </p:blipFill>
        <p:spPr>
          <a:xfrm>
            <a:off x="44600" y="1212200"/>
            <a:ext cx="9054799" cy="3534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361550" y="0"/>
            <a:ext cx="8520600" cy="801000"/>
          </a:xfrm>
          <a:prstGeom prst="rect">
            <a:avLst/>
          </a:prstGeom>
        </p:spPr>
        <p:txBody>
          <a:bodyPr wrap="square" lIns="91425" tIns="91425" rIns="91425" bIns="91425" anchor="t" anchorCtr="0">
            <a:noAutofit/>
          </a:bodyPr>
          <a:lstStyle/>
          <a:p>
            <a:pPr lvl="0">
              <a:spcBef>
                <a:spcPts val="0"/>
              </a:spcBef>
              <a:buNone/>
            </a:pPr>
            <a:r>
              <a:rPr lang="en"/>
              <a:t>Introdução por Ação Humana</a:t>
            </a:r>
          </a:p>
        </p:txBody>
      </p:sp>
      <p:sp>
        <p:nvSpPr>
          <p:cNvPr id="98" name="Shape 98"/>
          <p:cNvSpPr txBox="1">
            <a:spLocks noGrp="1"/>
          </p:cNvSpPr>
          <p:nvPr>
            <p:ph type="body" idx="1"/>
          </p:nvPr>
        </p:nvSpPr>
        <p:spPr>
          <a:xfrm>
            <a:off x="69775" y="672775"/>
            <a:ext cx="5940900" cy="4414200"/>
          </a:xfrm>
          <a:prstGeom prst="rect">
            <a:avLst/>
          </a:prstGeom>
        </p:spPr>
        <p:txBody>
          <a:bodyPr wrap="square" lIns="91425" tIns="91425" rIns="91425" bIns="91425" anchor="t" anchorCtr="0">
            <a:noAutofit/>
          </a:bodyPr>
          <a:lstStyle/>
          <a:p>
            <a:pPr lvl="0">
              <a:spcBef>
                <a:spcPts val="0"/>
              </a:spcBef>
              <a:buNone/>
            </a:pPr>
            <a:r>
              <a:rPr lang="en" sz="1400" dirty="0">
                <a:solidFill>
                  <a:srgbClr val="000000"/>
                </a:solidFill>
                <a:highlight>
                  <a:srgbClr val="FFFFFF"/>
                </a:highlight>
                <a:latin typeface="Georgia"/>
                <a:ea typeface="Georgia"/>
                <a:cs typeface="Georgia"/>
                <a:sym typeface="Georgia"/>
              </a:rPr>
              <a:t>1)</a:t>
            </a:r>
            <a:r>
              <a:rPr lang="en" sz="1400" b="1" dirty="0">
                <a:solidFill>
                  <a:srgbClr val="000000"/>
                </a:solidFill>
                <a:highlight>
                  <a:srgbClr val="FFFFFF"/>
                </a:highlight>
                <a:latin typeface="Georgia"/>
                <a:ea typeface="Georgia"/>
                <a:cs typeface="Georgia"/>
                <a:sym typeface="Georgia"/>
              </a:rPr>
              <a:t> Intencionalmente introduzidas</a:t>
            </a:r>
            <a:r>
              <a:rPr lang="en" sz="1400" dirty="0">
                <a:solidFill>
                  <a:srgbClr val="000000"/>
                </a:solidFill>
                <a:highlight>
                  <a:srgbClr val="FFFFFF"/>
                </a:highlight>
                <a:latin typeface="Georgia"/>
                <a:ea typeface="Georgia"/>
                <a:cs typeface="Georgia"/>
                <a:sym typeface="Georgia"/>
              </a:rPr>
              <a:t>: necessário um amplo estudo de manejo da espécie antes de sua introdução, a fim de se evitar um futuro descontrole.</a:t>
            </a:r>
            <a:br>
              <a:rPr lang="en" sz="1400" dirty="0">
                <a:solidFill>
                  <a:srgbClr val="000000"/>
                </a:solidFill>
                <a:highlight>
                  <a:srgbClr val="FFFFFF"/>
                </a:highlight>
                <a:latin typeface="Georgia"/>
                <a:ea typeface="Georgia"/>
                <a:cs typeface="Georgia"/>
                <a:sym typeface="Georgia"/>
              </a:rPr>
            </a:br>
            <a:r>
              <a:rPr lang="en" sz="1400" dirty="0">
                <a:solidFill>
                  <a:srgbClr val="000000"/>
                </a:solidFill>
                <a:highlight>
                  <a:srgbClr val="FFFFFF"/>
                </a:highlight>
                <a:latin typeface="Georgia"/>
                <a:ea typeface="Georgia"/>
                <a:cs typeface="Georgia"/>
                <a:sym typeface="Georgia"/>
              </a:rPr>
              <a:t>Exemplos: plantas para agricultura e pastagem; plantas ornamentais: introdução de organismos para controle biológico;</a:t>
            </a:r>
          </a:p>
          <a:p>
            <a:pPr lvl="0">
              <a:spcBef>
                <a:spcPts val="0"/>
              </a:spcBef>
              <a:buNone/>
            </a:pPr>
            <a:r>
              <a:rPr lang="en" sz="1400" dirty="0">
                <a:solidFill>
                  <a:srgbClr val="000000"/>
                </a:solidFill>
                <a:highlight>
                  <a:srgbClr val="FFFFFF"/>
                </a:highlight>
                <a:latin typeface="Georgia"/>
                <a:ea typeface="Georgia"/>
                <a:cs typeface="Georgia"/>
                <a:sym typeface="Georgia"/>
              </a:rPr>
              <a:t>2)</a:t>
            </a:r>
            <a:r>
              <a:rPr lang="en" sz="1400" b="1" dirty="0">
                <a:solidFill>
                  <a:srgbClr val="000000"/>
                </a:solidFill>
                <a:highlight>
                  <a:srgbClr val="FFFFFF"/>
                </a:highlight>
                <a:latin typeface="Georgia"/>
                <a:ea typeface="Georgia"/>
                <a:cs typeface="Georgia"/>
                <a:sym typeface="Georgia"/>
              </a:rPr>
              <a:t> Intencionalmente introduzidas no cativeiro</a:t>
            </a:r>
            <a:r>
              <a:rPr lang="en" sz="1400" dirty="0">
                <a:solidFill>
                  <a:srgbClr val="000000"/>
                </a:solidFill>
                <a:highlight>
                  <a:srgbClr val="FFFFFF"/>
                </a:highlight>
                <a:latin typeface="Georgia"/>
                <a:ea typeface="Georgia"/>
                <a:cs typeface="Georgia"/>
                <a:sym typeface="Georgia"/>
              </a:rPr>
              <a:t>:  porém fogem para o meio ambiente.</a:t>
            </a:r>
            <a:br>
              <a:rPr lang="en" sz="1400" dirty="0">
                <a:solidFill>
                  <a:srgbClr val="000000"/>
                </a:solidFill>
                <a:highlight>
                  <a:srgbClr val="FFFFFF"/>
                </a:highlight>
                <a:latin typeface="Georgia"/>
                <a:ea typeface="Georgia"/>
                <a:cs typeface="Georgia"/>
                <a:sym typeface="Georgia"/>
              </a:rPr>
            </a:br>
            <a:r>
              <a:rPr lang="en" sz="1400" dirty="0">
                <a:solidFill>
                  <a:srgbClr val="000000"/>
                </a:solidFill>
                <a:highlight>
                  <a:srgbClr val="FFFFFF"/>
                </a:highlight>
                <a:latin typeface="Georgia"/>
                <a:ea typeface="Georgia"/>
                <a:cs typeface="Georgia"/>
                <a:sym typeface="Georgia"/>
              </a:rPr>
              <a:t>Exemplos: animais que fogem de zoológicos; plantas que se dispersam para fora de jardins botânicos; animais que vivem em cativeiro nas fazendas;</a:t>
            </a:r>
          </a:p>
          <a:p>
            <a:pPr lvl="0">
              <a:spcBef>
                <a:spcPts val="0"/>
              </a:spcBef>
              <a:buNone/>
            </a:pPr>
            <a:r>
              <a:rPr lang="en" sz="1400" dirty="0">
                <a:solidFill>
                  <a:srgbClr val="000000"/>
                </a:solidFill>
                <a:highlight>
                  <a:srgbClr val="FFFFFF"/>
                </a:highlight>
                <a:latin typeface="Georgia"/>
                <a:ea typeface="Georgia"/>
                <a:cs typeface="Georgia"/>
                <a:sym typeface="Georgia"/>
              </a:rPr>
              <a:t>3) </a:t>
            </a:r>
            <a:r>
              <a:rPr lang="en" sz="1400" b="1" dirty="0">
                <a:solidFill>
                  <a:srgbClr val="000000"/>
                </a:solidFill>
                <a:highlight>
                  <a:srgbClr val="FFFFFF"/>
                </a:highlight>
                <a:latin typeface="Georgia"/>
                <a:ea typeface="Georgia"/>
                <a:cs typeface="Georgia"/>
                <a:sym typeface="Georgia"/>
              </a:rPr>
              <a:t>Introduções acidentais</a:t>
            </a:r>
            <a:r>
              <a:rPr lang="en" sz="1400" dirty="0">
                <a:solidFill>
                  <a:srgbClr val="000000"/>
                </a:solidFill>
                <a:highlight>
                  <a:srgbClr val="FFFFFF"/>
                </a:highlight>
                <a:latin typeface="Georgia"/>
                <a:ea typeface="Georgia"/>
                <a:cs typeface="Georgia"/>
                <a:sym typeface="Georgia"/>
              </a:rPr>
              <a:t>: nesse caso não existe controle na introdução da espécie; a melhor maneira de solucionar o problema é a detecção rápida da dispersão da espécie. </a:t>
            </a:r>
            <a:br>
              <a:rPr lang="en" sz="1400" dirty="0">
                <a:solidFill>
                  <a:srgbClr val="000000"/>
                </a:solidFill>
                <a:highlight>
                  <a:srgbClr val="FFFFFF"/>
                </a:highlight>
                <a:latin typeface="Georgia"/>
                <a:ea typeface="Georgia"/>
                <a:cs typeface="Georgia"/>
                <a:sym typeface="Georgia"/>
              </a:rPr>
            </a:br>
            <a:r>
              <a:rPr lang="en" sz="1400" dirty="0">
                <a:solidFill>
                  <a:srgbClr val="000000"/>
                </a:solidFill>
                <a:highlight>
                  <a:srgbClr val="FFFFFF"/>
                </a:highlight>
                <a:latin typeface="Georgia"/>
                <a:ea typeface="Georgia"/>
                <a:cs typeface="Georgia"/>
                <a:sym typeface="Georgia"/>
              </a:rPr>
              <a:t>Exemplos: sementes de plantas se dispersam; animais (especialmente insetos) que “viajam escondidos” em veículos automotores, navios, aviões; etc.</a:t>
            </a:r>
          </a:p>
        </p:txBody>
      </p:sp>
      <p:pic>
        <p:nvPicPr>
          <p:cNvPr id="99" name="Shape 99"/>
          <p:cNvPicPr preferRelativeResize="0"/>
          <p:nvPr/>
        </p:nvPicPr>
        <p:blipFill>
          <a:blip r:embed="rId3">
            <a:alphaModFix/>
          </a:blip>
          <a:stretch>
            <a:fillRect/>
          </a:stretch>
        </p:blipFill>
        <p:spPr>
          <a:xfrm>
            <a:off x="6054913" y="86700"/>
            <a:ext cx="2936700" cy="1365699"/>
          </a:xfrm>
          <a:prstGeom prst="rect">
            <a:avLst/>
          </a:prstGeom>
          <a:noFill/>
          <a:ln>
            <a:noFill/>
          </a:ln>
        </p:spPr>
      </p:pic>
      <p:pic>
        <p:nvPicPr>
          <p:cNvPr id="100" name="Shape 100"/>
          <p:cNvPicPr preferRelativeResize="0"/>
          <p:nvPr/>
        </p:nvPicPr>
        <p:blipFill>
          <a:blip r:embed="rId4">
            <a:alphaModFix/>
          </a:blip>
          <a:stretch>
            <a:fillRect/>
          </a:stretch>
        </p:blipFill>
        <p:spPr>
          <a:xfrm>
            <a:off x="6054926" y="3343900"/>
            <a:ext cx="2936700" cy="1743075"/>
          </a:xfrm>
          <a:prstGeom prst="rect">
            <a:avLst/>
          </a:prstGeom>
          <a:noFill/>
          <a:ln>
            <a:noFill/>
          </a:ln>
        </p:spPr>
      </p:pic>
      <p:pic>
        <p:nvPicPr>
          <p:cNvPr id="101" name="Shape 101"/>
          <p:cNvPicPr preferRelativeResize="0"/>
          <p:nvPr/>
        </p:nvPicPr>
        <p:blipFill>
          <a:blip r:embed="rId5">
            <a:alphaModFix/>
          </a:blip>
          <a:stretch>
            <a:fillRect/>
          </a:stretch>
        </p:blipFill>
        <p:spPr>
          <a:xfrm>
            <a:off x="6054925" y="1598050"/>
            <a:ext cx="2936700" cy="1600200"/>
          </a:xfrm>
          <a:prstGeom prst="rect">
            <a:avLst/>
          </a:prstGeom>
          <a:noFill/>
          <a:ln>
            <a:noFill/>
          </a:ln>
        </p:spPr>
      </p:pic>
      <p:pic>
        <p:nvPicPr>
          <p:cNvPr id="102" name="Shape 102"/>
          <p:cNvPicPr preferRelativeResize="0"/>
          <p:nvPr/>
        </p:nvPicPr>
        <p:blipFill>
          <a:blip r:embed="rId6">
            <a:alphaModFix/>
          </a:blip>
          <a:stretch>
            <a:fillRect/>
          </a:stretch>
        </p:blipFill>
        <p:spPr>
          <a:xfrm>
            <a:off x="6054925" y="86700"/>
            <a:ext cx="2936700" cy="1365700"/>
          </a:xfrm>
          <a:prstGeom prst="rect">
            <a:avLst/>
          </a:prstGeom>
          <a:noFill/>
          <a:ln>
            <a:noFill/>
          </a:ln>
        </p:spPr>
      </p:pic>
      <p:pic>
        <p:nvPicPr>
          <p:cNvPr id="103" name="Shape 103"/>
          <p:cNvPicPr preferRelativeResize="0"/>
          <p:nvPr/>
        </p:nvPicPr>
        <p:blipFill rotWithShape="1">
          <a:blip r:embed="rId7">
            <a:alphaModFix/>
          </a:blip>
          <a:srcRect t="10831" b="8698"/>
          <a:stretch/>
        </p:blipFill>
        <p:spPr>
          <a:xfrm>
            <a:off x="6054925" y="1586975"/>
            <a:ext cx="2936700" cy="1600200"/>
          </a:xfrm>
          <a:prstGeom prst="rect">
            <a:avLst/>
          </a:prstGeom>
          <a:noFill/>
          <a:ln>
            <a:noFill/>
          </a:ln>
        </p:spPr>
      </p:pic>
      <p:pic>
        <p:nvPicPr>
          <p:cNvPr id="104" name="Shape 104"/>
          <p:cNvPicPr preferRelativeResize="0"/>
          <p:nvPr/>
        </p:nvPicPr>
        <p:blipFill>
          <a:blip r:embed="rId8">
            <a:alphaModFix/>
          </a:blip>
          <a:stretch>
            <a:fillRect/>
          </a:stretch>
        </p:blipFill>
        <p:spPr>
          <a:xfrm>
            <a:off x="6054925" y="3321750"/>
            <a:ext cx="2936700" cy="1765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10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fade">
                                      <p:cBhvr>
                                        <p:cTn id="22" dur="1000"/>
                                        <p:tgtEl>
                                          <p:spTgt spid="1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
                                        </p:tgtEl>
                                        <p:attrNameLst>
                                          <p:attrName>style.visibility</p:attrName>
                                        </p:attrNameLst>
                                      </p:cBhvr>
                                      <p:to>
                                        <p:strVal val="visible"/>
                                      </p:to>
                                    </p:set>
                                    <p:animEffect transition="in" filter="fade">
                                      <p:cBhvr>
                                        <p:cTn id="27" dur="1000"/>
                                        <p:tgtEl>
                                          <p:spTgt spid="10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fade">
                                      <p:cBhvr>
                                        <p:cTn id="32"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311700" y="216650"/>
            <a:ext cx="8520600" cy="801000"/>
          </a:xfrm>
          <a:prstGeom prst="rect">
            <a:avLst/>
          </a:prstGeom>
        </p:spPr>
        <p:txBody>
          <a:bodyPr wrap="square" lIns="91425" tIns="91425" rIns="91425" bIns="91425" anchor="t" anchorCtr="0">
            <a:noAutofit/>
          </a:bodyPr>
          <a:lstStyle/>
          <a:p>
            <a:pPr lvl="0">
              <a:spcBef>
                <a:spcPts val="0"/>
              </a:spcBef>
              <a:buNone/>
            </a:pPr>
            <a:r>
              <a:rPr lang="en"/>
              <a:t>PINUS</a:t>
            </a:r>
          </a:p>
        </p:txBody>
      </p:sp>
      <p:sp>
        <p:nvSpPr>
          <p:cNvPr id="110" name="Shape 110"/>
          <p:cNvSpPr txBox="1">
            <a:spLocks noGrp="1"/>
          </p:cNvSpPr>
          <p:nvPr>
            <p:ph type="body" idx="1"/>
          </p:nvPr>
        </p:nvSpPr>
        <p:spPr>
          <a:xfrm>
            <a:off x="149275" y="1153550"/>
            <a:ext cx="3216300" cy="3567600"/>
          </a:xfrm>
          <a:prstGeom prst="rect">
            <a:avLst/>
          </a:prstGeom>
        </p:spPr>
        <p:txBody>
          <a:bodyPr wrap="square" lIns="91425" tIns="91425" rIns="91425" bIns="91425" anchor="t" anchorCtr="0">
            <a:noAutofit/>
          </a:bodyPr>
          <a:lstStyle/>
          <a:p>
            <a:pPr marL="457200" lvl="0" indent="-317500" rtl="0">
              <a:spcBef>
                <a:spcPts val="0"/>
              </a:spcBef>
              <a:spcAft>
                <a:spcPts val="0"/>
              </a:spcAft>
              <a:buClr>
                <a:srgbClr val="555555"/>
              </a:buClr>
              <a:buSzPts val="1400"/>
              <a:buFont typeface="Georgia"/>
              <a:buChar char="-"/>
            </a:pPr>
            <a:r>
              <a:rPr lang="en" sz="1400">
                <a:solidFill>
                  <a:srgbClr val="555555"/>
                </a:solidFill>
                <a:highlight>
                  <a:srgbClr val="FFFFFF"/>
                </a:highlight>
                <a:latin typeface="Georgia"/>
                <a:ea typeface="Georgia"/>
                <a:cs typeface="Georgia"/>
                <a:sym typeface="Georgia"/>
              </a:rPr>
              <a:t>Originário da América do Norte, plantados no Sul do BR;</a:t>
            </a:r>
          </a:p>
          <a:p>
            <a:pPr marL="457200" lvl="0" indent="-317500" rtl="0">
              <a:spcBef>
                <a:spcPts val="0"/>
              </a:spcBef>
              <a:buClr>
                <a:srgbClr val="555555"/>
              </a:buClr>
              <a:buSzPts val="1400"/>
              <a:buFont typeface="Georgia"/>
              <a:buChar char="-"/>
            </a:pPr>
            <a:r>
              <a:rPr lang="en" sz="1400">
                <a:solidFill>
                  <a:srgbClr val="555555"/>
                </a:solidFill>
                <a:highlight>
                  <a:srgbClr val="FFFFFF"/>
                </a:highlight>
                <a:latin typeface="Georgia"/>
                <a:ea typeface="Georgia"/>
                <a:cs typeface="Georgia"/>
                <a:sym typeface="Georgia"/>
              </a:rPr>
              <a:t>Copa em campos abertos: sombreamento.</a:t>
            </a:r>
          </a:p>
          <a:p>
            <a:pPr lvl="0" rtl="0">
              <a:spcBef>
                <a:spcPts val="0"/>
              </a:spcBef>
              <a:buNone/>
            </a:pPr>
            <a:endParaRPr sz="1400">
              <a:solidFill>
                <a:srgbClr val="555555"/>
              </a:solidFill>
              <a:highlight>
                <a:srgbClr val="FFFFFF"/>
              </a:highlight>
              <a:latin typeface="Georgia"/>
              <a:ea typeface="Georgia"/>
              <a:cs typeface="Georgia"/>
              <a:sym typeface="Georgia"/>
            </a:endParaRPr>
          </a:p>
          <a:p>
            <a:pPr lvl="0">
              <a:spcBef>
                <a:spcPts val="0"/>
              </a:spcBef>
              <a:buNone/>
            </a:pPr>
            <a:r>
              <a:rPr lang="en" sz="1400">
                <a:solidFill>
                  <a:srgbClr val="555555"/>
                </a:solidFill>
                <a:highlight>
                  <a:srgbClr val="FFFFFF"/>
                </a:highlight>
                <a:latin typeface="Georgia"/>
                <a:ea typeface="Georgia"/>
                <a:cs typeface="Georgia"/>
                <a:sym typeface="Georgia"/>
              </a:rPr>
              <a:t>“</a:t>
            </a:r>
            <a:r>
              <a:rPr lang="en" sz="1400" i="1">
                <a:solidFill>
                  <a:srgbClr val="555555"/>
                </a:solidFill>
                <a:highlight>
                  <a:srgbClr val="FFFFFF"/>
                </a:highlight>
                <a:latin typeface="Georgia"/>
                <a:ea typeface="Georgia"/>
                <a:cs typeface="Georgia"/>
                <a:sym typeface="Georgia"/>
              </a:rPr>
              <a:t>O pinus é propagado pelo vento. Suas sementes são espalhadas em diversos lugares, e elas conseguem germinar até mesmo em calçadas! Ou seja, essas plantas têm grande resistência</a:t>
            </a:r>
            <a:r>
              <a:rPr lang="en" sz="1400">
                <a:solidFill>
                  <a:srgbClr val="555555"/>
                </a:solidFill>
                <a:highlight>
                  <a:srgbClr val="FFFFFF"/>
                </a:highlight>
                <a:latin typeface="Georgia"/>
                <a:ea typeface="Georgia"/>
                <a:cs typeface="Georgia"/>
                <a:sym typeface="Georgia"/>
              </a:rPr>
              <a:t>” - Leila Maranho, Doutora em ciências florestais. </a:t>
            </a:r>
          </a:p>
        </p:txBody>
      </p:sp>
      <p:pic>
        <p:nvPicPr>
          <p:cNvPr id="111" name="Shape 111"/>
          <p:cNvPicPr preferRelativeResize="0"/>
          <p:nvPr/>
        </p:nvPicPr>
        <p:blipFill>
          <a:blip r:embed="rId3">
            <a:alphaModFix/>
          </a:blip>
          <a:stretch>
            <a:fillRect/>
          </a:stretch>
        </p:blipFill>
        <p:spPr>
          <a:xfrm>
            <a:off x="3525910" y="842937"/>
            <a:ext cx="5553043" cy="3914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11700" y="292850"/>
            <a:ext cx="8520600" cy="801000"/>
          </a:xfrm>
          <a:prstGeom prst="rect">
            <a:avLst/>
          </a:prstGeom>
        </p:spPr>
        <p:txBody>
          <a:bodyPr wrap="square" lIns="91425" tIns="91425" rIns="91425" bIns="91425" anchor="t" anchorCtr="0">
            <a:noAutofit/>
          </a:bodyPr>
          <a:lstStyle/>
          <a:p>
            <a:pPr lvl="0">
              <a:spcBef>
                <a:spcPts val="0"/>
              </a:spcBef>
              <a:buNone/>
            </a:pPr>
            <a:r>
              <a:rPr lang="en"/>
              <a:t>EUCALIPTO</a:t>
            </a:r>
          </a:p>
        </p:txBody>
      </p:sp>
      <p:sp>
        <p:nvSpPr>
          <p:cNvPr id="117" name="Shape 117"/>
          <p:cNvSpPr txBox="1">
            <a:spLocks noGrp="1"/>
          </p:cNvSpPr>
          <p:nvPr>
            <p:ph type="body" idx="1"/>
          </p:nvPr>
        </p:nvSpPr>
        <p:spPr>
          <a:xfrm>
            <a:off x="159300" y="1221400"/>
            <a:ext cx="3718800" cy="3347400"/>
          </a:xfrm>
          <a:prstGeom prst="rect">
            <a:avLst/>
          </a:prstGeom>
        </p:spPr>
        <p:txBody>
          <a:bodyPr wrap="square" lIns="91425" tIns="91425" rIns="91425" bIns="91425" anchor="t" anchorCtr="0">
            <a:noAutofit/>
          </a:bodyPr>
          <a:lstStyle/>
          <a:p>
            <a:pPr marL="457200" lvl="0" indent="-317500" rtl="0">
              <a:spcBef>
                <a:spcPts val="0"/>
              </a:spcBef>
              <a:buClr>
                <a:srgbClr val="555555"/>
              </a:buClr>
              <a:buSzPts val="1400"/>
              <a:buFont typeface="Georgia"/>
              <a:buChar char="-"/>
            </a:pPr>
            <a:r>
              <a:rPr lang="en" sz="1400">
                <a:solidFill>
                  <a:srgbClr val="555555"/>
                </a:solidFill>
                <a:highlight>
                  <a:srgbClr val="FFFFFF"/>
                </a:highlight>
                <a:latin typeface="Georgia"/>
                <a:ea typeface="Georgia"/>
                <a:cs typeface="Georgia"/>
                <a:sym typeface="Georgia"/>
              </a:rPr>
              <a:t> Raiz muito profunda, absorve muita água do solo e causa um déficit hídrico para outras plantas ao seu redor, que acabam morrendo. </a:t>
            </a:r>
          </a:p>
          <a:p>
            <a:pPr lvl="0" rtl="0">
              <a:spcBef>
                <a:spcPts val="0"/>
              </a:spcBef>
              <a:buNone/>
            </a:pPr>
            <a:endParaRPr sz="1400">
              <a:solidFill>
                <a:srgbClr val="555555"/>
              </a:solidFill>
              <a:highlight>
                <a:srgbClr val="FFFFFF"/>
              </a:highlight>
              <a:latin typeface="Georgia"/>
              <a:ea typeface="Georgia"/>
              <a:cs typeface="Georgia"/>
              <a:sym typeface="Georgia"/>
            </a:endParaRPr>
          </a:p>
          <a:p>
            <a:pPr marL="457200" lvl="0" indent="-317500" rtl="0">
              <a:spcBef>
                <a:spcPts val="0"/>
              </a:spcBef>
              <a:buClr>
                <a:srgbClr val="555555"/>
              </a:buClr>
              <a:buSzPts val="1400"/>
              <a:buFont typeface="Georgia"/>
              <a:buChar char="-"/>
            </a:pPr>
            <a:r>
              <a:rPr lang="en" sz="1400">
                <a:solidFill>
                  <a:srgbClr val="555555"/>
                </a:solidFill>
                <a:highlight>
                  <a:srgbClr val="FFFFFF"/>
                </a:highlight>
                <a:latin typeface="Georgia"/>
                <a:ea typeface="Georgia"/>
                <a:cs typeface="Georgia"/>
                <a:sym typeface="Georgia"/>
              </a:rPr>
              <a:t> “</a:t>
            </a:r>
            <a:r>
              <a:rPr lang="en" sz="1400" i="1">
                <a:solidFill>
                  <a:srgbClr val="555555"/>
                </a:solidFill>
                <a:highlight>
                  <a:srgbClr val="FFFFFF"/>
                </a:highlight>
                <a:latin typeface="Georgia"/>
                <a:ea typeface="Georgia"/>
                <a:cs typeface="Georgia"/>
                <a:sym typeface="Georgia"/>
              </a:rPr>
              <a:t>Não adianta simplesmente cortar o eucalipto. Se você voltar daqui a dois anos, terá naquele mesmo lugar uma árvore de mais de três metros de altura, porque ele rebrota muito rapidamente”</a:t>
            </a:r>
            <a:r>
              <a:rPr lang="en" sz="1400">
                <a:solidFill>
                  <a:srgbClr val="555555"/>
                </a:solidFill>
                <a:highlight>
                  <a:srgbClr val="FFFFFF"/>
                </a:highlight>
                <a:latin typeface="Georgia"/>
                <a:ea typeface="Georgia"/>
                <a:cs typeface="Georgia"/>
                <a:sym typeface="Georgia"/>
              </a:rPr>
              <a:t> Leila Maranho</a:t>
            </a:r>
          </a:p>
        </p:txBody>
      </p:sp>
      <p:pic>
        <p:nvPicPr>
          <p:cNvPr id="118" name="Shape 118"/>
          <p:cNvPicPr preferRelativeResize="0"/>
          <p:nvPr/>
        </p:nvPicPr>
        <p:blipFill>
          <a:blip r:embed="rId3">
            <a:alphaModFix/>
          </a:blip>
          <a:stretch>
            <a:fillRect/>
          </a:stretch>
        </p:blipFill>
        <p:spPr>
          <a:xfrm>
            <a:off x="3996326" y="1051625"/>
            <a:ext cx="5014824" cy="3347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11700" y="292850"/>
            <a:ext cx="8520600" cy="801000"/>
          </a:xfrm>
          <a:prstGeom prst="rect">
            <a:avLst/>
          </a:prstGeom>
        </p:spPr>
        <p:txBody>
          <a:bodyPr wrap="square" lIns="91425" tIns="91425" rIns="91425" bIns="91425" anchor="t" anchorCtr="0">
            <a:noAutofit/>
          </a:bodyPr>
          <a:lstStyle/>
          <a:p>
            <a:pPr lvl="0">
              <a:spcBef>
                <a:spcPts val="0"/>
              </a:spcBef>
              <a:buNone/>
            </a:pPr>
            <a:r>
              <a:rPr lang="en"/>
              <a:t>Mexilhão-dourado</a:t>
            </a:r>
          </a:p>
        </p:txBody>
      </p:sp>
      <p:sp>
        <p:nvSpPr>
          <p:cNvPr id="124" name="Shape 124"/>
          <p:cNvSpPr txBox="1">
            <a:spLocks noGrp="1"/>
          </p:cNvSpPr>
          <p:nvPr>
            <p:ph type="body" idx="1"/>
          </p:nvPr>
        </p:nvSpPr>
        <p:spPr>
          <a:xfrm>
            <a:off x="159300" y="1083600"/>
            <a:ext cx="5049000" cy="4288500"/>
          </a:xfrm>
          <a:prstGeom prst="rect">
            <a:avLst/>
          </a:prstGeom>
        </p:spPr>
        <p:txBody>
          <a:bodyPr wrap="square" lIns="91425" tIns="91425" rIns="91425" bIns="91425" anchor="t" anchorCtr="0">
            <a:noAutofit/>
          </a:bodyPr>
          <a:lstStyle/>
          <a:p>
            <a:pPr marL="457200" lvl="0" indent="-317500" rtl="0">
              <a:spcBef>
                <a:spcPts val="0"/>
              </a:spcBef>
              <a:spcAft>
                <a:spcPts val="0"/>
              </a:spcAft>
              <a:buClr>
                <a:srgbClr val="000000"/>
              </a:buClr>
              <a:buSzPts val="1400"/>
              <a:buFont typeface="Georgia"/>
              <a:buChar char="-"/>
            </a:pPr>
            <a:r>
              <a:rPr lang="en" sz="1400">
                <a:solidFill>
                  <a:srgbClr val="000000"/>
                </a:solidFill>
                <a:highlight>
                  <a:srgbClr val="FFFFFF"/>
                </a:highlight>
                <a:latin typeface="Georgia"/>
                <a:ea typeface="Georgia"/>
                <a:cs typeface="Georgia"/>
                <a:sym typeface="Georgia"/>
              </a:rPr>
              <a:t>Molusco bivalve originário da Ásia que chegou por navios</a:t>
            </a:r>
          </a:p>
          <a:p>
            <a:pPr marL="457200" lvl="0" indent="-317500" rtl="0">
              <a:spcBef>
                <a:spcPts val="0"/>
              </a:spcBef>
              <a:spcAft>
                <a:spcPts val="0"/>
              </a:spcAft>
              <a:buClr>
                <a:srgbClr val="000000"/>
              </a:buClr>
              <a:buSzPts val="1400"/>
              <a:buFont typeface="Georgia"/>
              <a:buChar char="-"/>
            </a:pPr>
            <a:r>
              <a:rPr lang="en" sz="1400">
                <a:solidFill>
                  <a:srgbClr val="000000"/>
                </a:solidFill>
                <a:highlight>
                  <a:srgbClr val="FFFFFF"/>
                </a:highlight>
                <a:latin typeface="Georgia"/>
                <a:ea typeface="Georgia"/>
                <a:cs typeface="Georgia"/>
                <a:sym typeface="Georgia"/>
              </a:rPr>
              <a:t>Encontrada principalmente no Sul</a:t>
            </a:r>
          </a:p>
          <a:p>
            <a:pPr marL="457200" lvl="0" indent="-317500" rtl="0">
              <a:spcBef>
                <a:spcPts val="0"/>
              </a:spcBef>
              <a:spcAft>
                <a:spcPts val="0"/>
              </a:spcAft>
              <a:buClr>
                <a:srgbClr val="000000"/>
              </a:buClr>
              <a:buSzPts val="1400"/>
              <a:buFont typeface="Georgia"/>
              <a:buChar char="-"/>
            </a:pPr>
            <a:r>
              <a:rPr lang="en" sz="1400">
                <a:solidFill>
                  <a:srgbClr val="000000"/>
                </a:solidFill>
                <a:highlight>
                  <a:srgbClr val="FFFFFF"/>
                </a:highlight>
                <a:latin typeface="Georgia"/>
                <a:ea typeface="Georgia"/>
                <a:cs typeface="Georgia"/>
                <a:sym typeface="Georgia"/>
              </a:rPr>
              <a:t>Larva: levado livremente pela água ou vetores</a:t>
            </a:r>
          </a:p>
          <a:p>
            <a:pPr marL="457200" lvl="0" indent="-317500" rtl="0">
              <a:spcBef>
                <a:spcPts val="0"/>
              </a:spcBef>
              <a:spcAft>
                <a:spcPts val="0"/>
              </a:spcAft>
              <a:buClr>
                <a:srgbClr val="000000"/>
              </a:buClr>
              <a:buSzPts val="1400"/>
              <a:buFont typeface="Georgia"/>
              <a:buChar char="-"/>
            </a:pPr>
            <a:r>
              <a:rPr lang="en" sz="1400">
                <a:solidFill>
                  <a:srgbClr val="000000"/>
                </a:solidFill>
                <a:highlight>
                  <a:srgbClr val="FFFFFF"/>
                </a:highlight>
                <a:latin typeface="Georgia"/>
                <a:ea typeface="Georgia"/>
                <a:cs typeface="Georgia"/>
                <a:sym typeface="Georgia"/>
              </a:rPr>
              <a:t>Fixa-se em superfícies sólidas → colônias</a:t>
            </a:r>
          </a:p>
          <a:p>
            <a:pPr marL="457200" lvl="0" indent="-317500" rtl="0">
              <a:spcBef>
                <a:spcPts val="0"/>
              </a:spcBef>
              <a:buClr>
                <a:srgbClr val="000000"/>
              </a:buClr>
              <a:buSzPts val="1400"/>
              <a:buFont typeface="Georgia"/>
              <a:buChar char="-"/>
            </a:pPr>
            <a:r>
              <a:rPr lang="en" sz="1400">
                <a:solidFill>
                  <a:srgbClr val="000000"/>
                </a:solidFill>
                <a:highlight>
                  <a:srgbClr val="FFFFFF"/>
                </a:highlight>
                <a:latin typeface="Georgia"/>
                <a:ea typeface="Georgia"/>
                <a:cs typeface="Georgia"/>
                <a:sym typeface="Georgia"/>
              </a:rPr>
              <a:t>Fácil dispersão, reprodução e ausência de predadores</a:t>
            </a:r>
          </a:p>
          <a:p>
            <a:pPr lvl="0" rtl="0">
              <a:spcBef>
                <a:spcPts val="0"/>
              </a:spcBef>
              <a:buNone/>
            </a:pPr>
            <a:r>
              <a:rPr lang="en" sz="1400">
                <a:solidFill>
                  <a:srgbClr val="000000"/>
                </a:solidFill>
                <a:highlight>
                  <a:srgbClr val="FFFFFF"/>
                </a:highlight>
                <a:latin typeface="Georgia"/>
                <a:ea typeface="Georgia"/>
                <a:cs typeface="Georgia"/>
                <a:sym typeface="Georgia"/>
              </a:rPr>
              <a:t>PREJUÍZOS:</a:t>
            </a:r>
          </a:p>
          <a:p>
            <a:pPr marL="457200" lvl="0" indent="-317500" rtl="0">
              <a:spcBef>
                <a:spcPts val="0"/>
              </a:spcBef>
              <a:spcAft>
                <a:spcPts val="0"/>
              </a:spcAft>
              <a:buClr>
                <a:srgbClr val="000000"/>
              </a:buClr>
              <a:buSzPts val="1400"/>
              <a:buFont typeface="Georgia"/>
              <a:buChar char="-"/>
            </a:pPr>
            <a:r>
              <a:rPr lang="en" sz="1400">
                <a:solidFill>
                  <a:srgbClr val="000000"/>
                </a:solidFill>
                <a:highlight>
                  <a:srgbClr val="FFFFFF"/>
                </a:highlight>
                <a:latin typeface="Georgia"/>
                <a:ea typeface="Georgia"/>
                <a:cs typeface="Georgia"/>
                <a:sym typeface="Georgia"/>
              </a:rPr>
              <a:t>Destruição da vegetação aquática;</a:t>
            </a:r>
          </a:p>
          <a:p>
            <a:pPr marL="457200" lvl="0" indent="-317500" rtl="0">
              <a:spcBef>
                <a:spcPts val="0"/>
              </a:spcBef>
              <a:spcAft>
                <a:spcPts val="0"/>
              </a:spcAft>
              <a:buClr>
                <a:srgbClr val="000000"/>
              </a:buClr>
              <a:buSzPts val="1400"/>
              <a:buFont typeface="Georgia"/>
              <a:buChar char="-"/>
            </a:pPr>
            <a:r>
              <a:rPr lang="en" sz="1400">
                <a:solidFill>
                  <a:srgbClr val="000000"/>
                </a:solidFill>
                <a:highlight>
                  <a:srgbClr val="FFFFFF"/>
                </a:highlight>
                <a:latin typeface="Georgia"/>
                <a:ea typeface="Georgia"/>
                <a:cs typeface="Georgia"/>
                <a:sym typeface="Georgia"/>
              </a:rPr>
              <a:t>Ocupação do espaço e disputa com moluscos nativos;</a:t>
            </a:r>
          </a:p>
          <a:p>
            <a:pPr marL="457200" lvl="0" indent="-317500" rtl="0">
              <a:spcBef>
                <a:spcPts val="0"/>
              </a:spcBef>
              <a:spcAft>
                <a:spcPts val="0"/>
              </a:spcAft>
              <a:buClr>
                <a:srgbClr val="000000"/>
              </a:buClr>
              <a:buSzPts val="1400"/>
              <a:buFont typeface="Georgia"/>
              <a:buChar char="-"/>
            </a:pPr>
            <a:r>
              <a:rPr lang="en" sz="1400">
                <a:solidFill>
                  <a:srgbClr val="000000"/>
                </a:solidFill>
                <a:highlight>
                  <a:srgbClr val="FFFFFF"/>
                </a:highlight>
                <a:latin typeface="Georgia"/>
                <a:ea typeface="Georgia"/>
                <a:cs typeface="Georgia"/>
                <a:sym typeface="Georgia"/>
              </a:rPr>
              <a:t>Prejuízos à pesca;</a:t>
            </a:r>
          </a:p>
          <a:p>
            <a:pPr marL="457200" lvl="0" indent="-317500" rtl="0">
              <a:spcBef>
                <a:spcPts val="0"/>
              </a:spcBef>
              <a:spcAft>
                <a:spcPts val="0"/>
              </a:spcAft>
              <a:buClr>
                <a:srgbClr val="000000"/>
              </a:buClr>
              <a:buSzPts val="1400"/>
              <a:buFont typeface="Georgia"/>
              <a:buChar char="-"/>
            </a:pPr>
            <a:r>
              <a:rPr lang="en" sz="1400">
                <a:solidFill>
                  <a:srgbClr val="000000"/>
                </a:solidFill>
                <a:highlight>
                  <a:srgbClr val="FFFFFF"/>
                </a:highlight>
                <a:latin typeface="Georgia"/>
                <a:ea typeface="Georgia"/>
                <a:cs typeface="Georgia"/>
                <a:sym typeface="Georgia"/>
              </a:rPr>
              <a:t>Entupimento de canos e dutos de água, esgoto, irrigação, “energia elétrica”;</a:t>
            </a:r>
          </a:p>
          <a:p>
            <a:pPr marL="457200" lvl="0" indent="-317500" rtl="0">
              <a:spcBef>
                <a:spcPts val="0"/>
              </a:spcBef>
              <a:buClr>
                <a:srgbClr val="000000"/>
              </a:buClr>
              <a:buSzPts val="1400"/>
              <a:buFont typeface="Georgia"/>
              <a:buChar char="-"/>
            </a:pPr>
            <a:r>
              <a:rPr lang="en" sz="1400">
                <a:solidFill>
                  <a:srgbClr val="000000"/>
                </a:solidFill>
                <a:highlight>
                  <a:srgbClr val="FFFFFF"/>
                </a:highlight>
                <a:latin typeface="Georgia"/>
                <a:ea typeface="Georgia"/>
                <a:cs typeface="Georgia"/>
                <a:sym typeface="Georgia"/>
              </a:rPr>
              <a:t>Prejuízos à navegação.</a:t>
            </a:r>
          </a:p>
        </p:txBody>
      </p:sp>
      <p:pic>
        <p:nvPicPr>
          <p:cNvPr id="125" name="Shape 125"/>
          <p:cNvPicPr preferRelativeResize="0"/>
          <p:nvPr/>
        </p:nvPicPr>
        <p:blipFill>
          <a:blip r:embed="rId3">
            <a:alphaModFix/>
          </a:blip>
          <a:stretch>
            <a:fillRect/>
          </a:stretch>
        </p:blipFill>
        <p:spPr>
          <a:xfrm>
            <a:off x="4955975" y="1516474"/>
            <a:ext cx="4188026" cy="2364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311700" y="292850"/>
            <a:ext cx="8520600" cy="801000"/>
          </a:xfrm>
          <a:prstGeom prst="rect">
            <a:avLst/>
          </a:prstGeom>
        </p:spPr>
        <p:txBody>
          <a:bodyPr wrap="square" lIns="91425" tIns="91425" rIns="91425" bIns="91425" anchor="t" anchorCtr="0">
            <a:noAutofit/>
          </a:bodyPr>
          <a:lstStyle/>
          <a:p>
            <a:pPr lvl="0">
              <a:spcBef>
                <a:spcPts val="0"/>
              </a:spcBef>
              <a:buNone/>
            </a:pPr>
            <a:r>
              <a:rPr lang="en"/>
              <a:t>MOSQUITO DA DENGUE</a:t>
            </a:r>
          </a:p>
        </p:txBody>
      </p:sp>
      <p:sp>
        <p:nvSpPr>
          <p:cNvPr id="131" name="Shape 131"/>
          <p:cNvSpPr txBox="1">
            <a:spLocks noGrp="1"/>
          </p:cNvSpPr>
          <p:nvPr>
            <p:ph type="body" idx="1"/>
          </p:nvPr>
        </p:nvSpPr>
        <p:spPr>
          <a:xfrm>
            <a:off x="159300" y="1000075"/>
            <a:ext cx="4482000" cy="3340200"/>
          </a:xfrm>
          <a:prstGeom prst="rect">
            <a:avLst/>
          </a:prstGeom>
        </p:spPr>
        <p:txBody>
          <a:bodyPr wrap="square" lIns="91425" tIns="91425" rIns="91425" bIns="91425" anchor="t" anchorCtr="0">
            <a:noAutofit/>
          </a:bodyPr>
          <a:lstStyle/>
          <a:p>
            <a:pPr marL="457200" lvl="0" indent="-317500" rtl="0">
              <a:spcBef>
                <a:spcPts val="0"/>
              </a:spcBef>
              <a:buSzPts val="1400"/>
              <a:buFont typeface="Georgia"/>
              <a:buChar char="-"/>
            </a:pPr>
            <a:r>
              <a:rPr lang="en" sz="1400" dirty="0">
                <a:latin typeface="Georgia"/>
                <a:ea typeface="Georgia"/>
                <a:cs typeface="Georgia"/>
                <a:sym typeface="Georgia"/>
              </a:rPr>
              <a:t>Originário da África (</a:t>
            </a:r>
            <a:r>
              <a:rPr lang="en" sz="1400" i="1" dirty="0">
                <a:latin typeface="Georgia"/>
                <a:ea typeface="Georgia"/>
                <a:cs typeface="Georgia"/>
                <a:sym typeface="Georgia"/>
              </a:rPr>
              <a:t>Aedes aegypti</a:t>
            </a:r>
            <a:r>
              <a:rPr lang="en" sz="1400" dirty="0">
                <a:latin typeface="Georgia"/>
                <a:ea typeface="Georgia"/>
                <a:cs typeface="Georgia"/>
                <a:sym typeface="Georgia"/>
              </a:rPr>
              <a:t>)</a:t>
            </a:r>
          </a:p>
          <a:p>
            <a:pPr lvl="0" rtl="0">
              <a:spcBef>
                <a:spcPts val="0"/>
              </a:spcBef>
              <a:buNone/>
            </a:pPr>
            <a:endParaRPr sz="1400" dirty="0">
              <a:latin typeface="Georgia"/>
              <a:ea typeface="Georgia"/>
              <a:cs typeface="Georgia"/>
              <a:sym typeface="Georgia"/>
            </a:endParaRPr>
          </a:p>
          <a:p>
            <a:pPr marL="457200" lvl="0" indent="-317500" rtl="0">
              <a:spcBef>
                <a:spcPts val="0"/>
              </a:spcBef>
              <a:buSzPts val="1400"/>
              <a:buFont typeface="Georgia"/>
              <a:buChar char="-"/>
            </a:pPr>
            <a:r>
              <a:rPr lang="en" sz="1400" dirty="0">
                <a:latin typeface="Georgia"/>
                <a:ea typeface="Georgia"/>
                <a:cs typeface="Georgia"/>
                <a:sym typeface="Georgia"/>
              </a:rPr>
              <a:t>Febre Amarela, Dengue, Chikungunya, Zika</a:t>
            </a:r>
          </a:p>
          <a:p>
            <a:pPr lvl="0" rtl="0">
              <a:spcBef>
                <a:spcPts val="0"/>
              </a:spcBef>
              <a:buNone/>
            </a:pPr>
            <a:endParaRPr sz="1400" dirty="0">
              <a:latin typeface="Georgia"/>
              <a:ea typeface="Georgia"/>
              <a:cs typeface="Georgia"/>
              <a:sym typeface="Georgia"/>
            </a:endParaRPr>
          </a:p>
          <a:p>
            <a:pPr marL="457200" lvl="0" indent="-317500" rtl="0">
              <a:spcBef>
                <a:spcPts val="0"/>
              </a:spcBef>
              <a:buSzPts val="1400"/>
              <a:buFont typeface="Georgia"/>
              <a:buChar char="-"/>
            </a:pPr>
            <a:r>
              <a:rPr lang="en" sz="1400" dirty="0">
                <a:latin typeface="Georgia"/>
                <a:ea typeface="Georgia"/>
                <a:cs typeface="Georgia"/>
                <a:sym typeface="Georgia"/>
              </a:rPr>
              <a:t>Aprox. 50 milhões de casos de dengue /ano</a:t>
            </a:r>
          </a:p>
          <a:p>
            <a:pPr lvl="0" rtl="0">
              <a:spcBef>
                <a:spcPts val="0"/>
              </a:spcBef>
              <a:buNone/>
            </a:pPr>
            <a:endParaRPr sz="1400" dirty="0">
              <a:latin typeface="Georgia"/>
              <a:ea typeface="Georgia"/>
              <a:cs typeface="Georgia"/>
              <a:sym typeface="Georgia"/>
            </a:endParaRPr>
          </a:p>
          <a:p>
            <a:pPr marL="457200" lvl="0" indent="-317500">
              <a:spcBef>
                <a:spcPts val="0"/>
              </a:spcBef>
              <a:buSzPts val="1400"/>
              <a:buFont typeface="Georgia"/>
              <a:buChar char="-"/>
            </a:pPr>
            <a:r>
              <a:rPr lang="en" sz="1400" dirty="0">
                <a:latin typeface="Georgia"/>
                <a:ea typeface="Georgia"/>
                <a:cs typeface="Georgia"/>
                <a:sym typeface="Georgia"/>
              </a:rPr>
              <a:t>Zika em 2013 no BR: 2,7 bilhões</a:t>
            </a:r>
          </a:p>
        </p:txBody>
      </p:sp>
      <p:pic>
        <p:nvPicPr>
          <p:cNvPr id="132" name="Shape 132"/>
          <p:cNvPicPr preferRelativeResize="0"/>
          <p:nvPr/>
        </p:nvPicPr>
        <p:blipFill>
          <a:blip r:embed="rId3">
            <a:alphaModFix/>
          </a:blip>
          <a:stretch>
            <a:fillRect/>
          </a:stretch>
        </p:blipFill>
        <p:spPr>
          <a:xfrm>
            <a:off x="4726075" y="1386025"/>
            <a:ext cx="4220625" cy="2371450"/>
          </a:xfrm>
          <a:prstGeom prst="rect">
            <a:avLst/>
          </a:prstGeom>
          <a:noFill/>
          <a:ln>
            <a:noFill/>
          </a:ln>
        </p:spPr>
      </p:pic>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3571</Words>
  <Application>Microsoft Office PowerPoint</Application>
  <PresentationFormat>Apresentação na tela (16:9)</PresentationFormat>
  <Paragraphs>178</Paragraphs>
  <Slides>26</Slides>
  <Notes>26</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26</vt:i4>
      </vt:variant>
    </vt:vector>
  </HeadingPairs>
  <TitlesOfParts>
    <vt:vector size="33" baseType="lpstr">
      <vt:lpstr>Arial</vt:lpstr>
      <vt:lpstr>Amatic SC</vt:lpstr>
      <vt:lpstr>Merriweather</vt:lpstr>
      <vt:lpstr>Nunito</vt:lpstr>
      <vt:lpstr>Georgia</vt:lpstr>
      <vt:lpstr>Source Code Pro</vt:lpstr>
      <vt:lpstr>Beach Day</vt:lpstr>
      <vt:lpstr>Espécies Exóticas</vt:lpstr>
      <vt:lpstr>Definições</vt:lpstr>
      <vt:lpstr>Processo de invasão</vt:lpstr>
      <vt:lpstr>Processo de invasão</vt:lpstr>
      <vt:lpstr>Introdução por Ação Humana</vt:lpstr>
      <vt:lpstr>PINUS</vt:lpstr>
      <vt:lpstr>EUCALIPTO</vt:lpstr>
      <vt:lpstr>Mexilhão-dourado</vt:lpstr>
      <vt:lpstr>MOSQUITO DA DENGUE</vt:lpstr>
      <vt:lpstr>Apresentação do PowerPoint</vt:lpstr>
      <vt:lpstr>Javali</vt:lpstr>
      <vt:lpstr>Apresentação do PowerPoint</vt:lpstr>
      <vt:lpstr>Apresentação do PowerPoint</vt:lpstr>
      <vt:lpstr>TILÁPIA</vt:lpstr>
      <vt:lpstr>Apresentação do PowerPoint</vt:lpstr>
      <vt:lpstr>Apresentação do PowerPoint</vt:lpstr>
      <vt:lpstr>Consequências</vt:lpstr>
      <vt:lpstr>Consequências</vt:lpstr>
      <vt:lpstr>Apresentação do PowerPoint</vt:lpstr>
      <vt:lpstr>combate</vt:lpstr>
      <vt:lpstr>Propostas de Ação</vt:lpstr>
      <vt:lpstr>Propostas de Ação</vt:lpstr>
      <vt:lpstr>Conclusão</vt:lpstr>
      <vt:lpstr>     OBRIGADA !</vt:lpstr>
      <vt:lpstr>Referências</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Espécies Exóticas</dc:title>
  <cp:lastModifiedBy>USER</cp:lastModifiedBy>
  <cp:revision>6</cp:revision>
  <dcterms:modified xsi:type="dcterms:W3CDTF">2017-11-30T22:24:14Z</dcterms:modified>
</cp:coreProperties>
</file>