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ACEE-E701-425B-802F-E02665456EA6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7B71-1698-4B39-9DFD-94A6D40478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ACEE-E701-425B-802F-E02665456EA6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7B71-1698-4B39-9DFD-94A6D40478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ACEE-E701-425B-802F-E02665456EA6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7B71-1698-4B39-9DFD-94A6D40478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ACEE-E701-425B-802F-E02665456EA6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7B71-1698-4B39-9DFD-94A6D40478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ACEE-E701-425B-802F-E02665456EA6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7B71-1698-4B39-9DFD-94A6D40478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ACEE-E701-425B-802F-E02665456EA6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7B71-1698-4B39-9DFD-94A6D404782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ACEE-E701-425B-802F-E02665456EA6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7B71-1698-4B39-9DFD-94A6D40478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ACEE-E701-425B-802F-E02665456EA6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7B71-1698-4B39-9DFD-94A6D40478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ACEE-E701-425B-802F-E02665456EA6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7B71-1698-4B39-9DFD-94A6D40478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ACEE-E701-425B-802F-E02665456EA6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297B71-1698-4B39-9DFD-94A6D40478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1ACEE-E701-425B-802F-E02665456EA6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7B71-1698-4B39-9DFD-94A6D40478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411ACEE-E701-425B-802F-E02665456EA6}" type="datetimeFigureOut">
              <a:rPr lang="pt-BR" smtClean="0"/>
              <a:t>30/11/2017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3297B71-1698-4B39-9DFD-94A6D404782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Impacto de exóticas invasoras em áreas de restauração florestal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no campus </a:t>
            </a:r>
            <a:r>
              <a:rPr lang="pt-BR" dirty="0" err="1" smtClean="0"/>
              <a:t>esalq-usp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72200" y="609329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Guilherme </a:t>
            </a:r>
            <a:r>
              <a:rPr lang="pt-BR" dirty="0" err="1" smtClean="0"/>
              <a:t>Fazano</a:t>
            </a:r>
            <a:r>
              <a:rPr lang="pt-BR" dirty="0" smtClean="0"/>
              <a:t> Burgi</a:t>
            </a:r>
            <a:br>
              <a:rPr lang="pt-BR" dirty="0" smtClean="0"/>
            </a:br>
            <a:r>
              <a:rPr lang="pt-BR" dirty="0" err="1" smtClean="0"/>
              <a:t>n°USP</a:t>
            </a:r>
            <a:r>
              <a:rPr lang="pt-BR" dirty="0" smtClean="0"/>
              <a:t>: 8564647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2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“Arena”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</a:p>
          <a:p>
            <a:endParaRPr lang="pt-BR" dirty="0"/>
          </a:p>
        </p:txBody>
      </p:sp>
      <p:pic>
        <p:nvPicPr>
          <p:cNvPr id="8194" name="Picture 2" descr="C:\Users\Paulo\Downloads\Arena 25-11-201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5074"/>
            <a:ext cx="7272808" cy="40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19672" y="55172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Mudas (sinalizadas por estacas) sufocadas por braquiária.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1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</a:p>
          <a:p>
            <a:r>
              <a:rPr lang="pt-BR" dirty="0"/>
              <a:t> </a:t>
            </a:r>
          </a:p>
        </p:txBody>
      </p:sp>
      <p:pic>
        <p:nvPicPr>
          <p:cNvPr id="9218" name="Picture 2" descr="C:\Users\Paulo\Downloads\Arena 25-11-2016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4412" cy="46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15616" y="544522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Mudas tomadas por Braquiárias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Arena Após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42" name="Picture 2" descr="C:\Users\Paulo\Downloads\Arena 13-07-2017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93688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Arena uma semana após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57612" cy="421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Métodos de controle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Braquiária: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0" dirty="0" smtClean="0"/>
              <a:t>Manual, através da enxada;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0" dirty="0" err="1" smtClean="0"/>
              <a:t>Semi-Mecanizado</a:t>
            </a:r>
            <a:r>
              <a:rPr lang="pt-BR" b="0" dirty="0" smtClean="0"/>
              <a:t>, através de moto-roçadeiras;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0" dirty="0" smtClean="0"/>
              <a:t>Químico, com uso de herbicida.</a:t>
            </a:r>
          </a:p>
          <a:p>
            <a:pPr>
              <a:buFont typeface="Arial" panose="020B0604020202020204" pitchFamily="34" charset="0"/>
              <a:buChar char="•"/>
            </a:pPr>
            <a:endParaRPr lang="pt-BR" b="0" dirty="0"/>
          </a:p>
          <a:p>
            <a:pPr marL="0" indent="0"/>
            <a:r>
              <a:rPr lang="pt-BR" dirty="0" err="1" smtClean="0"/>
              <a:t>Leucena</a:t>
            </a:r>
            <a:r>
              <a:rPr lang="pt-B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 smtClean="0"/>
              <a:t>Manual, com machados ou ate enxadas dependendo do tamanho;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 err="1" smtClean="0"/>
              <a:t>Semi-Mecanizado</a:t>
            </a:r>
            <a:r>
              <a:rPr lang="pt-BR" b="0" dirty="0" smtClean="0"/>
              <a:t>, através do uso de motosserras;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 smtClean="0"/>
              <a:t>Mecanizado, com auxilio de tratores;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 smtClean="0"/>
              <a:t>Químico, com uso de herbicida</a:t>
            </a:r>
          </a:p>
        </p:txBody>
      </p:sp>
    </p:spTree>
    <p:extLst>
      <p:ext uri="{BB962C8B-B14F-4D97-AF65-F5344CB8AC3E}">
        <p14:creationId xmlns:p14="http://schemas.microsoft.com/office/powerpoint/2010/main" val="12826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Onde queremos chegar?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b="0" dirty="0" smtClean="0"/>
              <a:t>Com o controle correto de exóticas invasoras, teremos o desenvolvimento de arbustos nativos, regenerações de árvores nativas, espécies de recobrimento e diversidade bem desenvolvidas, presença de um bosque e um sub-bosque, presença de serapilheira e consequentemente um retorno da fauna pra determinada área.</a:t>
            </a:r>
            <a:endParaRPr lang="pt-BR" b="0" dirty="0"/>
          </a:p>
        </p:txBody>
      </p:sp>
      <p:pic>
        <p:nvPicPr>
          <p:cNvPr id="12290" name="Picture 2" descr="C:\Users\Paulo\Downloads\geneticavelha_parcela 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30729"/>
            <a:ext cx="5724128" cy="42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520940" cy="548640"/>
          </a:xfrm>
        </p:spPr>
        <p:txBody>
          <a:bodyPr/>
          <a:lstStyle/>
          <a:p>
            <a:pPr algn="ctr"/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91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ao tema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Grupo De Adequação Ambiental (GADE), criado em 2003 junto ao programa de adequação do campus;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Implantar, manter e monitorar todas as </a:t>
            </a:r>
            <a:r>
              <a:rPr lang="pt-BR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APP’s</a:t>
            </a:r>
            <a:r>
              <a:rPr 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RL’s</a:t>
            </a:r>
            <a:r>
              <a:rPr 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 do Campus;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atividade do grupo é fazer a manutenção (manter);</a:t>
            </a:r>
          </a:p>
          <a:p>
            <a:pPr marL="0" indent="0" algn="just"/>
            <a:r>
              <a:rPr lang="pt-BR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   </a:t>
            </a:r>
            <a:r>
              <a:rPr 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Presença excessiva de GRAMÍNEAS exóticas invasoras e LEUCENAS.</a:t>
            </a: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Paulo\Downloads\Logo GADE Transparente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08" y="4221088"/>
            <a:ext cx="248647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Exótica 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 smtClean="0">
                <a:solidFill>
                  <a:srgbClr val="00B050"/>
                </a:solidFill>
              </a:rPr>
              <a:t>x  </a:t>
            </a:r>
            <a:r>
              <a:rPr lang="pt-BR" dirty="0" smtClean="0"/>
              <a:t>Exótica invasora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b="0" dirty="0" smtClean="0"/>
              <a:t>Exótica é toda espécie que esta inserida fora de sua área de distribuição natural;</a:t>
            </a:r>
          </a:p>
          <a:p>
            <a:pPr>
              <a:buFont typeface="Arial" panose="020B0604020202020204" pitchFamily="34" charset="0"/>
              <a:buChar char="•"/>
            </a:pPr>
            <a:endParaRPr lang="pt-BR" b="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b="0" dirty="0" smtClean="0"/>
              <a:t>Exótica invasora  é uma espécie exótica que se  multiplica sem controle e causa danos a espécies nativas e consequentemente o equilíbrio da área;</a:t>
            </a:r>
            <a:endParaRPr lang="pt-BR" b="0" dirty="0"/>
          </a:p>
        </p:txBody>
      </p:sp>
      <p:pic>
        <p:nvPicPr>
          <p:cNvPr id="2050" name="Picture 2" descr="Resultado de imagem para eucalipto caf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9" y="2924944"/>
            <a:ext cx="42100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leuce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76" y="3171254"/>
            <a:ext cx="3691970" cy="266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62373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Consórcio Café x Eucalipto - Exótica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148064" y="6237312"/>
            <a:ext cx="355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Leucena</a:t>
            </a:r>
            <a:r>
              <a:rPr lang="pt-BR" dirty="0" smtClean="0"/>
              <a:t> x Braquiária - Invasora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5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txBody>
          <a:bodyPr/>
          <a:lstStyle/>
          <a:p>
            <a:pPr algn="ctr"/>
            <a:r>
              <a:rPr lang="pt-BR" dirty="0" smtClean="0"/>
              <a:t>LEUCENAS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b="0" i="1" dirty="0" smtClean="0"/>
              <a:t>(</a:t>
            </a:r>
            <a:r>
              <a:rPr lang="pt-BR" b="0" i="1" dirty="0" err="1" smtClean="0"/>
              <a:t>Leucaena</a:t>
            </a:r>
            <a:r>
              <a:rPr lang="pt-BR" b="0" i="1" dirty="0" smtClean="0"/>
              <a:t> </a:t>
            </a:r>
            <a:r>
              <a:rPr lang="pt-BR" b="0" i="1" dirty="0" err="1" smtClean="0"/>
              <a:t>leucocephala</a:t>
            </a:r>
            <a:r>
              <a:rPr lang="pt-BR" b="0" i="1" dirty="0" smtClean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dirty="0" smtClean="0"/>
              <a:t>Originárias da América-Central;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dirty="0" smtClean="0"/>
              <a:t>Leguminosa palatável;</a:t>
            </a:r>
          </a:p>
          <a:p>
            <a:pPr marL="0" indent="0" algn="just"/>
            <a:r>
              <a:rPr lang="pt-BR" b="0" dirty="0">
                <a:sym typeface="Wingdings" panose="05000000000000000000" pitchFamily="2" charset="2"/>
              </a:rPr>
              <a:t> </a:t>
            </a:r>
            <a:r>
              <a:rPr lang="pt-BR" b="0" dirty="0" smtClean="0">
                <a:sym typeface="Wingdings" panose="05000000000000000000" pitchFamily="2" charset="2"/>
              </a:rPr>
              <a:t>  Fixa Nitrogênio no solo</a:t>
            </a:r>
          </a:p>
          <a:p>
            <a:pPr marL="0" indent="0" algn="just"/>
            <a:endParaRPr lang="pt-BR" b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b="0" dirty="0" smtClean="0"/>
              <a:t>Rápido crescimento e enorme banco de sementes, consequentemente,</a:t>
            </a:r>
          </a:p>
          <a:p>
            <a:pPr marL="0" indent="0" algn="just"/>
            <a:r>
              <a:rPr lang="pt-BR" b="0" dirty="0" smtClean="0"/>
              <a:t> rápida proliferação;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19967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pt-BR" dirty="0" err="1" smtClean="0"/>
              <a:t>Leucenas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b="0" i="1" dirty="0" smtClean="0"/>
              <a:t>(</a:t>
            </a:r>
            <a:r>
              <a:rPr lang="pt-BR" b="0" i="1" dirty="0" err="1" smtClean="0"/>
              <a:t>Leucaena</a:t>
            </a:r>
            <a:r>
              <a:rPr lang="pt-BR" b="0" i="1" dirty="0" smtClean="0"/>
              <a:t> </a:t>
            </a:r>
            <a:r>
              <a:rPr lang="pt-BR" b="0" i="1" dirty="0" err="1" smtClean="0"/>
              <a:t>leucocephala</a:t>
            </a:r>
            <a:r>
              <a:rPr lang="pt-BR" b="0" i="1" dirty="0" smtClean="0"/>
              <a:t>)</a:t>
            </a:r>
            <a:endParaRPr lang="pt-BR" dirty="0"/>
          </a:p>
        </p:txBody>
      </p:sp>
      <p:pic>
        <p:nvPicPr>
          <p:cNvPr id="3074" name="Picture 2" descr="C:\Users\Paulo\Downloads\Parcela 3 - Aterro (portal) (3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1988840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875584" cy="19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m para leucena banco de sem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sultado de imagem para leucena banco de semen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2" name="Picture 10" descr="Resultado de imagem para leucena banco de seme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59785"/>
            <a:ext cx="2458244" cy="171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60375" y="5949280"/>
            <a:ext cx="4183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Arquivo GADE – 10/2017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750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dirty="0" err="1" smtClean="0"/>
              <a:t>Brachiaria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b="0" dirty="0" smtClean="0"/>
              <a:t>Nativa da África, foi introduzida no Brasil como forrageira para pastagens;</a:t>
            </a:r>
          </a:p>
          <a:p>
            <a:pPr>
              <a:buFont typeface="Arial" panose="020B0604020202020204" pitchFamily="34" charset="0"/>
              <a:buChar char="•"/>
            </a:pPr>
            <a:endParaRPr lang="pt-BR" b="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b="0" dirty="0" smtClean="0"/>
              <a:t>Rapidamente foi considerada invasora de ecossistemas, devido a sua rápida proliferação e resiliência;</a:t>
            </a:r>
          </a:p>
          <a:p>
            <a:pPr>
              <a:buFont typeface="Arial" panose="020B0604020202020204" pitchFamily="34" charset="0"/>
              <a:buChar char="•"/>
            </a:pPr>
            <a:endParaRPr lang="pt-BR" b="0" dirty="0"/>
          </a:p>
          <a:p>
            <a:pPr>
              <a:buFont typeface="Arial" panose="020B0604020202020204" pitchFamily="34" charset="0"/>
              <a:buChar char="•"/>
            </a:pPr>
            <a:endParaRPr lang="pt-BR" b="0" dirty="0"/>
          </a:p>
        </p:txBody>
      </p:sp>
      <p:pic>
        <p:nvPicPr>
          <p:cNvPr id="4098" name="Picture 2" descr="C:\Users\Paulo\Downloads\Arena 25-11-201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14539"/>
            <a:ext cx="6012160" cy="33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95736" y="6093296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Arquivo GADE – 06/2017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529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Riscos para a restauração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pt-BR" b="0" dirty="0" smtClean="0"/>
              <a:t>As Braquiárias: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 smtClean="0"/>
              <a:t>  Possuem rápida dispersão;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0" dirty="0"/>
              <a:t>C</a:t>
            </a:r>
            <a:r>
              <a:rPr lang="pt-BR" b="0" dirty="0" smtClean="0"/>
              <a:t>ompetem e causam o sufocamento de mudas recém plantadas;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0" dirty="0" smtClean="0"/>
              <a:t>Competem e impedem o crescimento de  gramíneas nativas;</a:t>
            </a:r>
            <a:endParaRPr lang="pt-BR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b="0" dirty="0" smtClean="0"/>
              <a:t>   Competem e impedem o crescimento de regenerações.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b="0" dirty="0"/>
          </a:p>
          <a:p>
            <a:pPr marL="0" indent="0"/>
            <a:r>
              <a:rPr lang="pt-BR" b="0" dirty="0" smtClean="0"/>
              <a:t>As </a:t>
            </a:r>
            <a:r>
              <a:rPr lang="pt-BR" b="0" dirty="0" err="1" smtClean="0"/>
              <a:t>Leucenas</a:t>
            </a:r>
            <a:r>
              <a:rPr lang="pt-BR" b="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 smtClean="0"/>
              <a:t>Possuem rápida dispersão;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 smtClean="0"/>
              <a:t>Competem com a vegetação nativa por luz e espaço;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 smtClean="0"/>
              <a:t>Possuem um grande banco de sementes;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0" dirty="0" smtClean="0"/>
              <a:t>Impedem crescimento de regeneração.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12408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Exemplos  -  “aterro”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6146" name="Picture 2" descr="C:\Users\Paulo\Downloads\Parcela 3 - Aterro (portal)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13" y="980728"/>
            <a:ext cx="649221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36714" y="5986679"/>
            <a:ext cx="67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Horizonte de </a:t>
            </a:r>
            <a:r>
              <a:rPr lang="pt-BR" dirty="0" err="1" smtClean="0"/>
              <a:t>Leucena</a:t>
            </a:r>
            <a:r>
              <a:rPr lang="pt-BR" dirty="0" smtClean="0"/>
              <a:t> ao fundo e ao centro mar de Braquiária.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68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7170" name="Picture 2" descr="C:\Users\Paulo\Downloads\Parcela 1 - Aterro (garagem) 31-10-2017 (1)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404664"/>
            <a:ext cx="435394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63788" y="6348001"/>
            <a:ext cx="435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Braquiárias com </a:t>
            </a:r>
            <a:r>
              <a:rPr lang="pt-BR" dirty="0" err="1" smtClean="0"/>
              <a:t>Leucenal</a:t>
            </a:r>
            <a:r>
              <a:rPr lang="pt-BR" dirty="0" smtClean="0"/>
              <a:t> ao fundo.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3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Personalizada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3D4C25"/>
      </a:accent1>
      <a:accent2>
        <a:srgbClr val="5C7237"/>
      </a:accent2>
      <a:accent3>
        <a:srgbClr val="7C984A"/>
      </a:accent3>
      <a:accent4>
        <a:srgbClr val="3D4C25"/>
      </a:accent4>
      <a:accent5>
        <a:srgbClr val="5C7237"/>
      </a:accent5>
      <a:accent6>
        <a:srgbClr val="7C984A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150</TotalTime>
  <Words>437</Words>
  <Application>Microsoft Office PowerPoint</Application>
  <PresentationFormat>Apresentação na tela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Ângulos</vt:lpstr>
      <vt:lpstr>Impacto de exóticas invasoras em áreas de restauração florestal</vt:lpstr>
      <vt:lpstr>introdução ao tema</vt:lpstr>
      <vt:lpstr>Exótica  x  Exótica invasora</vt:lpstr>
      <vt:lpstr>LEUCENAS</vt:lpstr>
      <vt:lpstr>Leucenas</vt:lpstr>
      <vt:lpstr>Brachiaria</vt:lpstr>
      <vt:lpstr>Riscos para a restauração</vt:lpstr>
      <vt:lpstr>Exemplos  -  “aterro”</vt:lpstr>
      <vt:lpstr> </vt:lpstr>
      <vt:lpstr>“Arena”</vt:lpstr>
      <vt:lpstr> </vt:lpstr>
      <vt:lpstr>Arena Após intervenção</vt:lpstr>
      <vt:lpstr>Arena uma semana após intervenção</vt:lpstr>
      <vt:lpstr>Métodos de controle</vt:lpstr>
      <vt:lpstr>Onde queremos chegar?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de exóticas invasoras em áreas de restauração florestal</dc:title>
  <dc:creator>Paulo</dc:creator>
  <cp:lastModifiedBy>Burgi</cp:lastModifiedBy>
  <cp:revision>14</cp:revision>
  <dcterms:created xsi:type="dcterms:W3CDTF">2017-11-30T13:29:49Z</dcterms:created>
  <dcterms:modified xsi:type="dcterms:W3CDTF">2017-11-30T19:22:55Z</dcterms:modified>
</cp:coreProperties>
</file>