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pt.wikipedia.org/wiki/Pardal" TargetMode="External"/><Relationship Id="rId10" Type="http://schemas.openxmlformats.org/officeDocument/2006/relationships/hyperlink" Target="https://pt.wikipedia.org/wiki/Passer_domesticus" TargetMode="External"/><Relationship Id="rId13" Type="http://schemas.openxmlformats.org/officeDocument/2006/relationships/image" Target="../media/image18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t.wikipedia.org/wiki/Artocarpus_heterophyllus" TargetMode="External"/><Relationship Id="rId4" Type="http://schemas.openxmlformats.org/officeDocument/2006/relationships/hyperlink" Target="https://pt.wikipedia.org/wiki/Goiabeira" TargetMode="External"/><Relationship Id="rId9" Type="http://schemas.openxmlformats.org/officeDocument/2006/relationships/hyperlink" Target="https://pt.wikipedia.org/w/index.php?title=Oreochromis_macrochir&amp;action=edit&amp;redlink=1" TargetMode="External"/><Relationship Id="rId15" Type="http://schemas.openxmlformats.org/officeDocument/2006/relationships/image" Target="../media/image14.png"/><Relationship Id="rId14" Type="http://schemas.openxmlformats.org/officeDocument/2006/relationships/image" Target="../media/image12.png"/><Relationship Id="rId17" Type="http://schemas.openxmlformats.org/officeDocument/2006/relationships/image" Target="../media/image15.png"/><Relationship Id="rId16" Type="http://schemas.openxmlformats.org/officeDocument/2006/relationships/image" Target="../media/image19.png"/><Relationship Id="rId5" Type="http://schemas.openxmlformats.org/officeDocument/2006/relationships/hyperlink" Target="https://pt.wikipedia.org/wiki/Bambu" TargetMode="External"/><Relationship Id="rId6" Type="http://schemas.openxmlformats.org/officeDocument/2006/relationships/hyperlink" Target="https://pt.wikipedia.org/wiki/Aedes_aegypti" TargetMode="External"/><Relationship Id="rId7" Type="http://schemas.openxmlformats.org/officeDocument/2006/relationships/hyperlink" Target="https://pt.wikipedia.org/wiki/Achatina_fulica" TargetMode="External"/><Relationship Id="rId8" Type="http://schemas.openxmlformats.org/officeDocument/2006/relationships/hyperlink" Target="https://pt.wikipedia.org/w/index.php?title=Cichla_monoculus&amp;action=edit&amp;redlink=1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mma.gov.br/biodiversidade/biosseguranca/especies-exoticas-invasoras" TargetMode="External"/><Relationship Id="rId4" Type="http://schemas.openxmlformats.org/officeDocument/2006/relationships/hyperlink" Target="http://www.oeco.org.br/dicionario-ambiental/28434-o-que-e-uma-especie-exotica-e-uma-exotica-invasora/" TargetMode="External"/><Relationship Id="rId5" Type="http://schemas.openxmlformats.org/officeDocument/2006/relationships/hyperlink" Target="http://www.estadao.com.br/noticias/geral,levantamento-lista-plantas-e-animais-invasores-no-pais-imp-,844127" TargetMode="External"/><Relationship Id="rId6" Type="http://schemas.openxmlformats.org/officeDocument/2006/relationships/hyperlink" Target="http://www.institutohorus.org.br/pr_basedados.htm" TargetMode="External"/><Relationship Id="rId7" Type="http://schemas.openxmlformats.org/officeDocument/2006/relationships/hyperlink" Target="http://www.mrcl.com.br/xivcobreap/tt28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3650" y="2101989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Espécies Exóticas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8877" y="3124400"/>
            <a:ext cx="1136150" cy="11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350" y="1974049"/>
            <a:ext cx="1022400" cy="10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8075" y="1181246"/>
            <a:ext cx="1136150" cy="11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236425" y="136000"/>
            <a:ext cx="57492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pt-BR"/>
              <a:t>UNIVERSIDADE DE SÃO PAULO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pt-BR"/>
              <a:t>ESCOLA SUPERIOR DE AGRICULTURA “LUIZ DE QUEIROZ”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792825" y="4411825"/>
            <a:ext cx="5094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pt-BR" sz="1800"/>
              <a:t>Anna Laura Figueredo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pt-BR" sz="1800"/>
              <a:t>Gabriele Vignola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81250"/>
            <a:ext cx="1624976" cy="162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775" y="856237"/>
            <a:ext cx="1624976" cy="162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6250" y="1974050"/>
            <a:ext cx="1624976" cy="16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Espécies Exóticas Invasoras no Brasil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pt-BR" sz="2400">
                <a:solidFill>
                  <a:schemeClr val="accent2"/>
                </a:solidFill>
              </a:rPr>
              <a:t>Plantas</a:t>
            </a:r>
            <a:r>
              <a:rPr b="1" lang="pt-BR">
                <a:solidFill>
                  <a:schemeClr val="accent2"/>
                </a:solidFill>
              </a:rPr>
              <a:t>: </a:t>
            </a:r>
          </a:p>
          <a:p>
            <a:pPr indent="-295275" lvl="0" marL="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Artocarpus heterophyllus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Lam. - Jaqueira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Psidium guajava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L. - Goiabeira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222222"/>
              </a:buClr>
              <a:buSzPts val="180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/>
              </a:rPr>
              <a:t>Bambusa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sp. Schreb. - Bambu</a:t>
            </a:r>
          </a:p>
          <a:p>
            <a:pPr lvl="0" algn="r">
              <a:spcBef>
                <a:spcPts val="0"/>
              </a:spcBef>
              <a:buNone/>
            </a:pPr>
            <a:r>
              <a:rPr b="1" lang="pt-BR" sz="2400">
                <a:solidFill>
                  <a:schemeClr val="accent2"/>
                </a:solidFill>
              </a:rPr>
              <a:t>Animais</a:t>
            </a:r>
            <a:r>
              <a:rPr b="1" lang="pt-BR">
                <a:solidFill>
                  <a:schemeClr val="accent2"/>
                </a:solidFill>
              </a:rPr>
              <a:t>:</a:t>
            </a:r>
          </a:p>
          <a:p>
            <a:pPr indent="-295275" lvl="0" marL="457200" rtl="0" algn="r"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6"/>
              </a:rPr>
              <a:t>Aedes aegypti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Linnaeus - Mosquito-da-dengue</a:t>
            </a: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7"/>
              </a:rPr>
              <a:t>Achatina fulica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Bowdich - Caramujo Gigante Africano</a:t>
            </a: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8"/>
              </a:rPr>
              <a:t>Cichla monoculus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Spix and Agassiz - Tucunaré</a:t>
            </a: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9"/>
              </a:rPr>
              <a:t>Oreochromis macrochir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Boulenger macrochir - Tilápia</a:t>
            </a:r>
          </a:p>
          <a:p>
            <a:pPr indent="-342900" lvl="0" marL="457200" rtl="0" algn="r">
              <a:spcBef>
                <a:spcPts val="0"/>
              </a:spcBef>
              <a:spcAft>
                <a:spcPts val="100"/>
              </a:spcAft>
              <a:buClr>
                <a:srgbClr val="222222"/>
              </a:buClr>
              <a:buSzPts val="1800"/>
              <a:buFont typeface="PT Sans Narrow"/>
              <a:buChar char="●"/>
            </a:pPr>
            <a:r>
              <a:rPr i="1"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10"/>
              </a:rPr>
              <a:t>Passer domesticus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Linnaeus - </a:t>
            </a:r>
            <a:r>
              <a:rPr lang="pt-BR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  <a:hlinkClick r:id="rId11"/>
              </a:rPr>
              <a:t>Pardal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85400" y="1152423"/>
            <a:ext cx="1809875" cy="13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71125" y="1969400"/>
            <a:ext cx="1530760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74575" y="187300"/>
            <a:ext cx="1220362" cy="244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9300" y="3794425"/>
            <a:ext cx="1582224" cy="11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86975" y="2628017"/>
            <a:ext cx="2236037" cy="197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49375" y="3794417"/>
            <a:ext cx="2236026" cy="1490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266325"/>
            <a:ext cx="8520600" cy="351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8705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Ministério do meio ambiente,</a:t>
            </a:r>
            <a:r>
              <a:rPr b="1"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Espécies Exóticas Invasoras.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Disponível &lt;</a:t>
            </a:r>
            <a:r>
              <a:rPr lang="pt-BR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http://www.mma.gov.br/biodiversidade/biosseguranca/especies-exoticas-invasoras</a:t>
            </a:r>
            <a:r>
              <a:rPr lang="pt-BR" sz="1200">
                <a:latin typeface="Arial"/>
                <a:ea typeface="Arial"/>
                <a:cs typeface="Arial"/>
                <a:sym typeface="Arial"/>
              </a:rPr>
              <a:t>&gt; Acesso em: 24/11/2017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>
                <a:solidFill>
                  <a:srgbClr val="1A4C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ECO, </a:t>
            </a:r>
            <a:r>
              <a:rPr b="1" lang="pt-BR" sz="1200">
                <a:solidFill>
                  <a:srgbClr val="1A4C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que é uma Espécie Exótica e uma Exótica Invasora</a:t>
            </a:r>
            <a:r>
              <a:rPr lang="pt-BR" sz="1200">
                <a:solidFill>
                  <a:srgbClr val="1A4C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Disponível em &lt;</a:t>
            </a:r>
            <a:r>
              <a:rPr lang="pt-BR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http://www.oeco.org.br/dicionario-ambiental/28434-o-que-e-uma-especie-exotica-e-uma-exotica-invasora/</a:t>
            </a:r>
            <a:r>
              <a:rPr lang="pt-BR" sz="1200">
                <a:latin typeface="Arial"/>
                <a:ea typeface="Arial"/>
                <a:cs typeface="Arial"/>
                <a:sym typeface="Arial"/>
              </a:rPr>
              <a:t>&gt; Acesso em: 24/11/2017</a:t>
            </a:r>
          </a:p>
          <a:p>
            <a:pPr lvl="0">
              <a:spcBef>
                <a:spcPts val="0"/>
              </a:spcBef>
              <a:buNone/>
            </a:pPr>
            <a:r>
              <a:rPr lang="pt-BR" sz="1200">
                <a:latin typeface="Arial"/>
                <a:ea typeface="Arial"/>
                <a:cs typeface="Arial"/>
                <a:sym typeface="Arial"/>
              </a:rPr>
              <a:t>O ESTADÃO, </a:t>
            </a: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Levantamento lista plantas e animais invasores no País.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Disponível &lt;</a:t>
            </a:r>
            <a:r>
              <a:rPr lang="pt-BR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http://www.estadao.com.br/noticias/geral,levantamento-lista-plantas-e-animais-invasores-no-pais-imp-,844127</a:t>
            </a:r>
            <a:r>
              <a:rPr lang="pt-BR" sz="1200">
                <a:latin typeface="Arial"/>
                <a:ea typeface="Arial"/>
                <a:cs typeface="Arial"/>
                <a:sym typeface="Arial"/>
              </a:rPr>
              <a:t>&gt; Acesso em: 24/11/2017</a:t>
            </a:r>
          </a:p>
          <a:p>
            <a:pPr lvl="0">
              <a:spcBef>
                <a:spcPts val="0"/>
              </a:spcBef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INSTITURO HORUS, </a:t>
            </a: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Levantamento de Espécies Exóticas.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Disponível </a:t>
            </a:r>
            <a:r>
              <a:rPr lang="pt-BR" sz="1200"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http://www.institutohorus.org.br/pr_basedados.htm</a:t>
            </a:r>
            <a:r>
              <a:rPr lang="pt-BR" sz="1200"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Acesso em 25/11/2017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ALMEIDA, J; LINS, G. A. </a:t>
            </a: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BIOPIRATARIA NO BRASIL.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Disponível em: &lt; </a:t>
            </a:r>
            <a:r>
              <a:rPr lang="pt-BR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http://www.mrcl.com.br/xivcobreap/tt28.pdf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Acesso em: 25/11/2017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Referencias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869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Espécies Exóticas: definição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60750" y="895425"/>
            <a:ext cx="8933700" cy="2158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2400">
                <a:solidFill>
                  <a:srgbClr val="4C4C4C"/>
                </a:solidFill>
                <a:highlight>
                  <a:srgbClr val="CFE2F3"/>
                </a:highlight>
                <a:latin typeface="Georgia"/>
                <a:ea typeface="Georgia"/>
                <a:cs typeface="Georgia"/>
                <a:sym typeface="Georgia"/>
              </a:rPr>
              <a:t>CONVENÇÃO SOBRE DIVERSIDADE BIOLÓGICA:</a:t>
            </a:r>
          </a:p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rgbClr val="000000"/>
                </a:solidFill>
                <a:highlight>
                  <a:srgbClr val="CFE2F3"/>
                </a:highlight>
                <a:latin typeface="Georgia"/>
                <a:ea typeface="Georgia"/>
                <a:cs typeface="Georgia"/>
                <a:sym typeface="Georgia"/>
              </a:rPr>
              <a:t>“Toda espécie que se encontra fora de sua área de distribuição natural, isto é, que não é originária de um determinado local”.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CFE2F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CFE2F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rgbClr val="000000"/>
                </a:solidFill>
                <a:highlight>
                  <a:srgbClr val="CFE2F3"/>
                </a:highlight>
                <a:latin typeface="Georgia"/>
                <a:ea typeface="Georgia"/>
                <a:cs typeface="Georgia"/>
                <a:sym typeface="Georgia"/>
              </a:rPr>
              <a:t>Didaticamente: uma arara em um deserto.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213" y="2381250"/>
            <a:ext cx="437197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 exótica: motivação para essa prática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2400"/>
              <a:t>MAIORES RESPONSÁVEIS: SERES HUMANOS!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pt-BR" sz="2400"/>
              <a:t>Migração;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pt-BR" sz="2400"/>
              <a:t>Colonização;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pt-BR" sz="2400"/>
              <a:t>Comércio internacional</a:t>
            </a:r>
          </a:p>
          <a:p>
            <a:pPr indent="-381000" lvl="0" marL="457200">
              <a:spcBef>
                <a:spcPts val="0"/>
              </a:spcBef>
              <a:buSzPts val="2400"/>
              <a:buChar char="●"/>
            </a:pPr>
            <a:r>
              <a:rPr b="1" lang="pt-BR" sz="2400"/>
              <a:t>Plantas e animais são transportados.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 exótica: Brasil século XVII e XIX 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25" y="1276800"/>
            <a:ext cx="4052100" cy="29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395025" y="4246550"/>
            <a:ext cx="40521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Rio São Francisco (Frans Post)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316525" y="4246550"/>
            <a:ext cx="4316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Henry Walter Bates, Inglaterra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275" y="1276800"/>
            <a:ext cx="3685950" cy="29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Espécies exóticas: descobertas do Brasil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25" y="847625"/>
            <a:ext cx="4423530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311700" y="4533900"/>
            <a:ext cx="4596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Joseph Banks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617950" y="847625"/>
            <a:ext cx="4837800" cy="4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EXPLORAÇÃO SEM AUTORIZAÇÃO LOCAL;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sz="1800"/>
              <a:t>EXPEDIÇÕES ILEGAIS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lang="pt-BR" sz="1800"/>
              <a:t>ANIMAIS E PLANTAS COLETADAS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lang="pt-BR" sz="1800"/>
              <a:t>LIMÃO, LARANJA E MELÃO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lang="pt-BR" sz="1800"/>
              <a:t>DESEMBARCOU 30 MIL ESPÉCIES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       NA INGLATERRA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20800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Espécies exóticas: Biopirataria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0" y="1234900"/>
            <a:ext cx="2995826" cy="26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888" y="1234900"/>
            <a:ext cx="2726225" cy="26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725" y="1234900"/>
            <a:ext cx="2830326" cy="259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970400" y="4132800"/>
            <a:ext cx="87588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H</a:t>
            </a:r>
            <a:r>
              <a:rPr lang="pt-BR"/>
              <a:t>á alguma semelhança com o passado?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55675" y="478650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 Exótica Invasora: definição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rgbClr val="4C4C4C"/>
                </a:solidFill>
                <a:highlight>
                  <a:srgbClr val="C9DAF8"/>
                </a:highlight>
                <a:latin typeface="Georgia"/>
                <a:ea typeface="Georgia"/>
                <a:cs typeface="Georgia"/>
                <a:sym typeface="Georgia"/>
              </a:rPr>
              <a:t>“É definida como uma espécie exótica que prolifera sem controle e passa a representar ameaça para espécies nativas e para o equilíbrio dos ecossistemas que passa a ocupar e transformar a seu favor”.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250" y="2347475"/>
            <a:ext cx="1353200" cy="270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0475" y="2605200"/>
            <a:ext cx="1224325" cy="24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175" y="3221525"/>
            <a:ext cx="916150" cy="18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6600" y="2759725"/>
            <a:ext cx="1024975" cy="22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2600" y="2759725"/>
            <a:ext cx="1147074" cy="229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Espécie exótica: prejuízos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Vantagens competitivas naturais;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Adaptam-se às condições do ambientais;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São favorecidos pela ausência de predador (multiplicam-se).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Competem com as espécies por: território, água e alimentos.</a:t>
            </a:r>
          </a:p>
          <a:p>
            <a:pPr indent="-381000" lvl="0" marL="457200" rtl="0">
              <a:spcBef>
                <a:spcPts val="0"/>
              </a:spcBef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ÀS VEZES SE ALIMENTAM DE ESPÉCIES NATURAIS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504275" y="48987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9900"/>
                </a:solidFill>
                <a:highlight>
                  <a:srgbClr val="FFFFFF"/>
                </a:highlight>
              </a:rPr>
              <a:t> </a:t>
            </a:r>
            <a:r>
              <a:rPr lang="pt-BR">
                <a:solidFill>
                  <a:srgbClr val="FF9900"/>
                </a:solidFill>
                <a:highlight>
                  <a:srgbClr val="FFFFFF"/>
                </a:highlight>
              </a:rPr>
              <a:t>Problemática Ambiental 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166000" y="1551850"/>
            <a:ext cx="8520600" cy="1748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>
                <a:solidFill>
                  <a:srgbClr val="FFFFFF"/>
                </a:solidFill>
              </a:rPr>
              <a:t>Desde o ano 1600, com 39% de todos os animais extintos.</a:t>
            </a:r>
          </a:p>
          <a:p>
            <a:pPr lvl="0">
              <a:spcBef>
                <a:spcPts val="0"/>
              </a:spcBef>
              <a:buNone/>
            </a:pPr>
            <a:r>
              <a:rPr b="1" lang="pt-BR">
                <a:solidFill>
                  <a:srgbClr val="FFFFFF"/>
                </a:solidFill>
              </a:rPr>
              <a:t>Mais de 120 mil espécies exóticas de plantas, </a:t>
            </a:r>
          </a:p>
          <a:p>
            <a:pPr lvl="0">
              <a:spcBef>
                <a:spcPts val="0"/>
              </a:spcBef>
              <a:buNone/>
            </a:pPr>
            <a:r>
              <a:rPr b="1" lang="pt-BR">
                <a:solidFill>
                  <a:srgbClr val="FFFFFF"/>
                </a:solidFill>
              </a:rPr>
              <a:t>animais e microrganismos foram introduzidas </a:t>
            </a:r>
          </a:p>
          <a:p>
            <a:pPr lvl="0">
              <a:spcBef>
                <a:spcPts val="0"/>
              </a:spcBef>
              <a:buNone/>
            </a:pPr>
            <a:r>
              <a:rPr b="1" lang="pt-BR">
                <a:solidFill>
                  <a:srgbClr val="FFFFFF"/>
                </a:solidFill>
              </a:rPr>
              <a:t>nos Estados Unidos da América, Reino Unido, Austrália, </a:t>
            </a:r>
          </a:p>
          <a:p>
            <a:pPr lvl="0">
              <a:spcBef>
                <a:spcPts val="0"/>
              </a:spcBef>
              <a:buNone/>
            </a:pPr>
            <a:r>
              <a:rPr b="1" lang="pt-BR">
                <a:solidFill>
                  <a:srgbClr val="FFFFFF"/>
                </a:solidFill>
              </a:rPr>
              <a:t>Índia, África do Sul e Brasil (Pimentel et al., 2001).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