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268" r:id="rId3"/>
    <p:sldId id="270" r:id="rId4"/>
    <p:sldId id="304" r:id="rId5"/>
    <p:sldId id="272" r:id="rId6"/>
    <p:sldId id="273" r:id="rId7"/>
    <p:sldId id="275" r:id="rId8"/>
    <p:sldId id="285" r:id="rId9"/>
    <p:sldId id="287" r:id="rId10"/>
    <p:sldId id="288" r:id="rId11"/>
    <p:sldId id="276" r:id="rId12"/>
    <p:sldId id="278" r:id="rId13"/>
    <p:sldId id="300" r:id="rId14"/>
    <p:sldId id="301" r:id="rId15"/>
    <p:sldId id="302" r:id="rId16"/>
    <p:sldId id="303" r:id="rId17"/>
    <p:sldId id="298" r:id="rId18"/>
    <p:sldId id="299" r:id="rId19"/>
    <p:sldId id="277" r:id="rId20"/>
    <p:sldId id="289" r:id="rId21"/>
    <p:sldId id="290" r:id="rId22"/>
    <p:sldId id="291" r:id="rId23"/>
    <p:sldId id="279" r:id="rId24"/>
    <p:sldId id="264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0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8EFE8-4DD5-4C82-AB9E-1803CB16CF2F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51C5E-B6B5-45EB-ACF2-60E0D2CF94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0714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1C5E-B6B5-45EB-ACF2-60E0D2CF949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4614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1C5E-B6B5-45EB-ACF2-60E0D2CF9499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846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8451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074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7054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0630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5413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122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530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1413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598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076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E740D-F745-46A4-BD1A-6C57B4651B84}" type="datetimeFigureOut">
              <a:rPr lang="pt-BR" smtClean="0"/>
              <a:pPr/>
              <a:t>30/11/2017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B3EC5-0A43-435B-8908-6DC6D6F3D2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157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leofas.com.br/o-desastre-do-controle-da-natalidade-no-brasi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wf.org.br/natureza_brasileira/especiais/expedicao_darwin_/as_especies_e_o_clima/" TargetMode="External"/><Relationship Id="rId4" Type="http://schemas.openxmlformats.org/officeDocument/2006/relationships/hyperlink" Target="https://ourworldindata.org/world-population-growth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-27384"/>
            <a:ext cx="9144000" cy="147732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CRESCIMENTO POPULACIONAL E RISCOS AMBIENTAIS </a:t>
            </a:r>
            <a:endParaRPr lang="pt-BR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9657" y="1681456"/>
            <a:ext cx="5297182" cy="50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64088" y="6021288"/>
            <a:ext cx="370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Lucas Roberto de Oliveira</a:t>
            </a:r>
          </a:p>
          <a:p>
            <a:pPr algn="r"/>
            <a:r>
              <a:rPr lang="pt-BR" sz="2000" b="1" dirty="0" smtClean="0"/>
              <a:t>Mariane Possignolo Gomes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xmlns="" val="38786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4283804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USO MEDICINAL</a:t>
            </a:r>
            <a:endParaRPr lang="pt-B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01" b="26759"/>
          <a:stretch/>
        </p:blipFill>
        <p:spPr bwMode="auto">
          <a:xfrm>
            <a:off x="3789945" y="971435"/>
            <a:ext cx="2654263" cy="17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405252" y="2763265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Pênis e Ossos de Tigre</a:t>
            </a:r>
            <a:endParaRPr lang="pt-BR" dirty="0"/>
          </a:p>
        </p:txBody>
      </p:sp>
      <p:pic>
        <p:nvPicPr>
          <p:cNvPr id="3076" name="Picture 4" descr="Resultado de imagem para barbatana de tubarã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7917" y="1028448"/>
            <a:ext cx="23812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228184" y="2771636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Barbatanas de tubarão</a:t>
            </a:r>
            <a:endParaRPr lang="pt-B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1556"/>
            <a:ext cx="3363581" cy="226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7620" y="3428079"/>
            <a:ext cx="2581127" cy="193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4715835" y="5363924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Chifre de rinocerontes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882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125905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PERDA DE HABITAT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PEGADA ECOLÓGICA HUMANA NA CRISE DA BIODIVERSIDADE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496" y="1720052"/>
            <a:ext cx="4968552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>
                <a:latin typeface="+mj-lt"/>
                <a:cs typeface="Arial" pitchFamily="34" charset="0"/>
              </a:rPr>
              <a:t> Definida </a:t>
            </a:r>
            <a:r>
              <a:rPr lang="pt-BR" sz="2000" dirty="0">
                <a:latin typeface="+mj-lt"/>
                <a:cs typeface="Arial" pitchFamily="34" charset="0"/>
              </a:rPr>
              <a:t>como o processo pelo qual a área habitada por uma espécie </a:t>
            </a:r>
            <a:r>
              <a:rPr lang="pt-BR" sz="2000" dirty="0" smtClean="0">
                <a:latin typeface="+mj-lt"/>
                <a:cs typeface="Arial" pitchFamily="34" charset="0"/>
              </a:rPr>
              <a:t>torna-se funcionalmente </a:t>
            </a:r>
            <a:r>
              <a:rPr lang="pt-BR" sz="2000" dirty="0">
                <a:latin typeface="+mj-lt"/>
                <a:cs typeface="Arial" pitchFamily="34" charset="0"/>
              </a:rPr>
              <a:t>inadequada para continuar a sustentar </a:t>
            </a:r>
            <a:r>
              <a:rPr lang="pt-BR" sz="2000" dirty="0" smtClean="0">
                <a:latin typeface="+mj-lt"/>
                <a:cs typeface="Arial" pitchFamily="34" charset="0"/>
              </a:rPr>
              <a:t>os indivíduos da mesma.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 smtClean="0">
              <a:latin typeface="+mj-lt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>
                <a:latin typeface="+mj-lt"/>
                <a:cs typeface="Arial" pitchFamily="34" charset="0"/>
              </a:rPr>
              <a:t> As causas da perda de habitat são diversas e incluem a expansão </a:t>
            </a:r>
            <a:r>
              <a:rPr lang="pt-BR" sz="2000" dirty="0" smtClean="0">
                <a:latin typeface="+mj-lt"/>
                <a:cs typeface="Arial" pitchFamily="34" charset="0"/>
              </a:rPr>
              <a:t>da agricultura, urbanização, </a:t>
            </a:r>
            <a:r>
              <a:rPr lang="pt-BR" sz="2000" dirty="0">
                <a:latin typeface="+mj-lt"/>
                <a:cs typeface="Arial" pitchFamily="34" charset="0"/>
              </a:rPr>
              <a:t>mudanças climáticas, elevação e sedimentação do rio, poluição, </a:t>
            </a:r>
            <a:r>
              <a:rPr lang="pt-BR" sz="2000" dirty="0" smtClean="0">
                <a:latin typeface="+mj-lt"/>
                <a:cs typeface="Arial" pitchFamily="34" charset="0"/>
              </a:rPr>
              <a:t>construção de estradas e rodovias, </a:t>
            </a:r>
            <a:r>
              <a:rPr lang="pt-BR" sz="2000" dirty="0">
                <a:latin typeface="+mj-lt"/>
                <a:cs typeface="Arial" pitchFamily="34" charset="0"/>
              </a:rPr>
              <a:t>entre outros. </a:t>
            </a:r>
            <a:r>
              <a:rPr lang="pt-BR" sz="2000" dirty="0" smtClean="0">
                <a:latin typeface="+mj-lt"/>
                <a:cs typeface="Arial" pitchFamily="34" charset="0"/>
              </a:rPr>
              <a:t>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pic>
        <p:nvPicPr>
          <p:cNvPr id="6" name="Picture 2" descr="Ursos sofrem para atravessar estradas como esta&#10;                (Foto: Scott Thompson/NY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188" y="1305600"/>
            <a:ext cx="3683300" cy="4643679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5220072" y="5877272"/>
            <a:ext cx="374441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atin typeface="+mj-lt"/>
                <a:cs typeface="Arial" pitchFamily="34" charset="0"/>
              </a:rPr>
              <a:t>Montanhas </a:t>
            </a:r>
            <a:r>
              <a:rPr lang="pt-BR" b="1" dirty="0">
                <a:latin typeface="+mj-lt"/>
                <a:cs typeface="Arial" pitchFamily="34" charset="0"/>
              </a:rPr>
              <a:t>do </a:t>
            </a:r>
            <a:r>
              <a:rPr lang="pt-BR" b="1" dirty="0" err="1">
                <a:latin typeface="+mj-lt"/>
                <a:cs typeface="Arial" pitchFamily="34" charset="0"/>
              </a:rPr>
              <a:t>Glacier</a:t>
            </a:r>
            <a:r>
              <a:rPr lang="pt-BR" b="1" dirty="0">
                <a:latin typeface="+mj-lt"/>
                <a:cs typeface="Arial" pitchFamily="34" charset="0"/>
              </a:rPr>
              <a:t> </a:t>
            </a:r>
            <a:r>
              <a:rPr lang="pt-BR" b="1" dirty="0" err="1">
                <a:latin typeface="+mj-lt"/>
                <a:cs typeface="Arial" pitchFamily="34" charset="0"/>
              </a:rPr>
              <a:t>National</a:t>
            </a:r>
            <a:r>
              <a:rPr lang="pt-BR" b="1" dirty="0">
                <a:latin typeface="+mj-lt"/>
                <a:cs typeface="Arial" pitchFamily="34" charset="0"/>
              </a:rPr>
              <a:t> </a:t>
            </a:r>
            <a:r>
              <a:rPr lang="pt-BR" b="1" dirty="0" smtClean="0">
                <a:latin typeface="+mj-lt"/>
                <a:cs typeface="Arial" pitchFamily="34" charset="0"/>
              </a:rPr>
              <a:t>Park, Montana (EUA)</a:t>
            </a:r>
          </a:p>
          <a:p>
            <a:pPr algn="just"/>
            <a:r>
              <a:rPr lang="pt-BR" sz="700" dirty="0" smtClean="0">
                <a:latin typeface="+mj-lt"/>
                <a:cs typeface="Arial" pitchFamily="34" charset="0"/>
              </a:rPr>
              <a:t>Disponível em:&lt; http://g1.globo.com/Noticias/Ciencia/0,,MUL805294-5603,00-CIENTISTAS+TENTAM+SALVAR+BICHOS+DE+HABITAT+FATIADO+CAUSADO+POR+ESTRADAS.html&gt; . Acesso em: 20 nov. 2017</a:t>
            </a:r>
            <a:endParaRPr lang="en-US" sz="7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2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9512" y="1052736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latin typeface="+mj-lt"/>
                <a:cs typeface="Arial" pitchFamily="34" charset="0"/>
              </a:rPr>
              <a:t> Houve um </a:t>
            </a:r>
            <a:r>
              <a:rPr lang="pt-BR" sz="2400" b="1" dirty="0" smtClean="0">
                <a:latin typeface="+mj-lt"/>
                <a:cs typeface="Arial" pitchFamily="34" charset="0"/>
              </a:rPr>
              <a:t>declínio de 25% do número de aves </a:t>
            </a:r>
            <a:r>
              <a:rPr lang="pt-BR" sz="2400" dirty="0" smtClean="0">
                <a:latin typeface="+mj-lt"/>
                <a:cs typeface="Arial" pitchFamily="34" charset="0"/>
              </a:rPr>
              <a:t>no mundo desde o início das práticas agrícolas; e estima-se que de </a:t>
            </a:r>
            <a:r>
              <a:rPr lang="pt-BR" sz="2400" b="1" dirty="0" smtClean="0">
                <a:latin typeface="+mj-lt"/>
                <a:cs typeface="Arial" pitchFamily="34" charset="0"/>
              </a:rPr>
              <a:t>15 a 37% da biodiversidade de aves do mundo seja extinta até 2050</a:t>
            </a:r>
            <a:r>
              <a:rPr lang="pt-BR" sz="2400" dirty="0" smtClean="0">
                <a:latin typeface="+mj-lt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2400" dirty="0" smtClean="0">
              <a:latin typeface="+mj-lt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>
                <a:latin typeface="+mj-lt"/>
                <a:cs typeface="Arial" pitchFamily="34" charset="0"/>
              </a:rPr>
              <a:t> </a:t>
            </a:r>
            <a:r>
              <a:rPr lang="pt-BR" sz="2400" dirty="0" smtClean="0">
                <a:latin typeface="+mj-lt"/>
                <a:cs typeface="Arial" pitchFamily="34" charset="0"/>
              </a:rPr>
              <a:t>A perda de habitat é a terceira causa de extinção de animais, </a:t>
            </a:r>
            <a:r>
              <a:rPr lang="pt-BR" sz="2400" b="1" dirty="0" smtClean="0">
                <a:latin typeface="+mj-lt"/>
                <a:cs typeface="Arial" pitchFamily="34" charset="0"/>
              </a:rPr>
              <a:t>responsável por 11% das extinções registradas </a:t>
            </a:r>
            <a:r>
              <a:rPr lang="pt-BR" sz="2400" dirty="0" smtClean="0">
                <a:latin typeface="+mj-lt"/>
                <a:cs typeface="Arial" pitchFamily="34" charset="0"/>
              </a:rPr>
              <a:t>e atualmente deixa </a:t>
            </a:r>
            <a:r>
              <a:rPr lang="pt-BR" sz="2400" b="1" dirty="0" smtClean="0">
                <a:latin typeface="+mj-lt"/>
                <a:cs typeface="Arial" pitchFamily="34" charset="0"/>
              </a:rPr>
              <a:t>21% das espécies em vulnerabilidade</a:t>
            </a:r>
            <a:r>
              <a:rPr lang="pt-BR" sz="2400" dirty="0" smtClean="0">
                <a:latin typeface="+mj-lt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2400" dirty="0" smtClean="0">
              <a:latin typeface="+mj-lt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>
                <a:latin typeface="+mj-lt"/>
                <a:cs typeface="Arial" pitchFamily="34" charset="0"/>
              </a:rPr>
              <a:t> </a:t>
            </a:r>
            <a:r>
              <a:rPr lang="pt-BR" sz="2400" dirty="0" smtClean="0">
                <a:latin typeface="+mj-lt"/>
                <a:cs typeface="Arial" pitchFamily="34" charset="0"/>
              </a:rPr>
              <a:t>Apenas o </a:t>
            </a:r>
            <a:r>
              <a:rPr lang="pt-BR" sz="2400" b="1" dirty="0" smtClean="0">
                <a:latin typeface="+mj-lt"/>
                <a:cs typeface="Arial" pitchFamily="34" charset="0"/>
              </a:rPr>
              <a:t>desmatamento extingue</a:t>
            </a:r>
            <a:r>
              <a:rPr lang="pt-BR" sz="2400" dirty="0" smtClean="0">
                <a:latin typeface="+mj-lt"/>
                <a:cs typeface="Arial" pitchFamily="34" charset="0"/>
              </a:rPr>
              <a:t> aproximadamente </a:t>
            </a:r>
            <a:r>
              <a:rPr lang="pt-BR" sz="2400" b="1" dirty="0" smtClean="0">
                <a:latin typeface="+mj-lt"/>
                <a:cs typeface="Arial" pitchFamily="34" charset="0"/>
              </a:rPr>
              <a:t>27.000 espécies por ano</a:t>
            </a:r>
            <a:r>
              <a:rPr lang="pt-BR" sz="2400" dirty="0" smtClean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44208" y="650559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latin typeface="Arial" pitchFamily="34" charset="0"/>
                <a:cs typeface="Arial" pitchFamily="34" charset="0"/>
              </a:rPr>
              <a:t>Mora &amp; Zapata, 2012.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477833"/>
            <a:ext cx="4572000" cy="43088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PERDA DE HABITAT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6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980728"/>
            <a:ext cx="86409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BR" sz="2400" b="1" dirty="0" smtClean="0">
                <a:latin typeface="+mj-lt"/>
                <a:ea typeface="Calibri" pitchFamily="34" charset="0"/>
                <a:cs typeface="Arial" pitchFamily="34" charset="0"/>
              </a:rPr>
              <a:t>  METAPOPULAÇÃO:</a:t>
            </a:r>
            <a:r>
              <a:rPr lang="pt-BR" sz="2400" dirty="0" smtClean="0"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lang="pt-BR" sz="2400" dirty="0" smtClean="0">
                <a:latin typeface="+mj-lt"/>
                <a:cs typeface="Arial" pitchFamily="34" charset="0"/>
              </a:rPr>
              <a:t>conjunto </a:t>
            </a:r>
            <a:r>
              <a:rPr lang="pt-BR" sz="2400" dirty="0">
                <a:latin typeface="+mj-lt"/>
                <a:cs typeface="Arial" pitchFamily="34" charset="0"/>
              </a:rPr>
              <a:t>de </a:t>
            </a:r>
            <a:r>
              <a:rPr lang="pt-BR" sz="2400" dirty="0" smtClean="0">
                <a:latin typeface="+mj-lt"/>
                <a:cs typeface="Arial" pitchFamily="34" charset="0"/>
              </a:rPr>
              <a:t>populações </a:t>
            </a:r>
            <a:r>
              <a:rPr lang="pt-BR" sz="2400" dirty="0">
                <a:latin typeface="+mj-lt"/>
                <a:cs typeface="Arial" pitchFamily="34" charset="0"/>
              </a:rPr>
              <a:t>de uma mesma espécie que não se encontram ligadas entre si, mas que possuem diversos processos em comum e cujos indivíduos se movem de uma população para outra. </a:t>
            </a:r>
            <a:endParaRPr lang="pt-BR" sz="2400" dirty="0">
              <a:latin typeface="+mj-lt"/>
              <a:ea typeface="Calibri" pitchFamily="34" charset="0"/>
              <a:cs typeface="Arial" pitchFamily="34" charset="0"/>
            </a:endParaRPr>
          </a:p>
        </p:txBody>
      </p:sp>
      <p:pic>
        <p:nvPicPr>
          <p:cNvPr id="3" name="Picture 3" descr="https://upload.wikimedia.org/wikipedia/commons/5/50/Metapopul%C3%A7%C3%B5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87140"/>
            <a:ext cx="6264696" cy="3694188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1331640" y="6469305"/>
            <a:ext cx="648072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 dirty="0" err="1" smtClean="0">
                <a:latin typeface="Arial" pitchFamily="34" charset="0"/>
                <a:cs typeface="Arial" pitchFamily="34" charset="0"/>
              </a:rPr>
              <a:t>Disponível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 em:&lt; https://pt.wikipedia.org/wiki/Metapopula%C3%A7%C3%A3o#/media/File:Metapopul%C3%A7%C3%B5es.jpg&gt;. </a:t>
            </a:r>
            <a:r>
              <a:rPr lang="en-US" sz="700" dirty="0" err="1" smtClean="0">
                <a:latin typeface="Arial" pitchFamily="34" charset="0"/>
                <a:cs typeface="Arial" pitchFamily="34" charset="0"/>
              </a:rPr>
              <a:t>Acesso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 em: 20 </a:t>
            </a:r>
            <a:r>
              <a:rPr lang="en-US" sz="700" dirty="0" err="1" smtClean="0">
                <a:latin typeface="Arial" pitchFamily="34" charset="0"/>
                <a:cs typeface="Arial" pitchFamily="34" charset="0"/>
              </a:rPr>
              <a:t>nov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. 2017.</a:t>
            </a:r>
            <a:endParaRPr lang="en-US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77833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PERDA DE HABITAT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4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1268760"/>
            <a:ext cx="8352928" cy="511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200" dirty="0" smtClean="0">
                <a:latin typeface="+mj-lt"/>
                <a:cs typeface="Arial" pitchFamily="34" charset="0"/>
              </a:rPr>
              <a:t> A perda de habitat afeta o equilíbrio das metapopulações: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2200" dirty="0" smtClean="0">
                <a:latin typeface="+mj-lt"/>
                <a:cs typeface="Arial" pitchFamily="34" charset="0"/>
              </a:rPr>
              <a:t>Fragmentos muito separados dificultam a movimentação de indivíduos entre as populações;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2200" dirty="0">
                <a:latin typeface="+mj-lt"/>
                <a:cs typeface="Arial" pitchFamily="34" charset="0"/>
              </a:rPr>
              <a:t> </a:t>
            </a:r>
            <a:r>
              <a:rPr lang="pt-BR" sz="2200" dirty="0" smtClean="0">
                <a:latin typeface="+mj-lt"/>
                <a:cs typeface="Arial" pitchFamily="34" charset="0"/>
              </a:rPr>
              <a:t>Têm-se o isolamento das populações, o que pode trazer problemas resultantes da endogamia, diminuindo a variabilidade genética;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2200" dirty="0">
                <a:latin typeface="+mj-lt"/>
                <a:cs typeface="Arial" pitchFamily="34" charset="0"/>
              </a:rPr>
              <a:t> </a:t>
            </a:r>
            <a:r>
              <a:rPr lang="pt-BR" sz="2200" dirty="0" smtClean="0">
                <a:latin typeface="+mj-lt"/>
                <a:cs typeface="Arial" pitchFamily="34" charset="0"/>
              </a:rPr>
              <a:t>As populações tornam-se mais suscetíveis a um evento de extinção local.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sz="2200" dirty="0">
                <a:latin typeface="+mj-lt"/>
                <a:cs typeface="Arial" pitchFamily="34" charset="0"/>
              </a:rPr>
              <a:t> </a:t>
            </a:r>
            <a:r>
              <a:rPr lang="pt-BR" sz="2200" dirty="0" smtClean="0">
                <a:latin typeface="+mj-lt"/>
                <a:cs typeface="Arial" pitchFamily="34" charset="0"/>
              </a:rPr>
              <a:t>Quando a taxa de extinção local é maior que a de colonização de novos fragmentos, há um declínio na população e perda de biodiversidade.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477833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PERDA DE </a:t>
            </a:r>
            <a:r>
              <a:rPr lang="pt-BR" sz="2400" b="1" dirty="0" smtClean="0">
                <a:solidFill>
                  <a:schemeClr val="bg1"/>
                </a:solidFill>
              </a:rPr>
              <a:t>HABITAT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9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7"/>
            <a:ext cx="4752528" cy="467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5"/>
          <p:cNvSpPr txBox="1">
            <a:spLocks/>
          </p:cNvSpPr>
          <p:nvPr/>
        </p:nvSpPr>
        <p:spPr>
          <a:xfrm>
            <a:off x="5220072" y="1806385"/>
            <a:ext cx="3672408" cy="464695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Arial" pitchFamily="34" charset="0"/>
              <a:buChar char="•"/>
              <a:tabLst/>
              <a:defRPr/>
            </a:pPr>
            <a:r>
              <a:rPr lang="pt-BR" sz="2400" noProof="0" dirty="0" smtClean="0">
                <a:latin typeface="+mj-lt"/>
                <a:cs typeface="Arial" pitchFamily="34" charset="0"/>
              </a:rPr>
              <a:t>Das amostras coletadas 32 eram pertencentes à onças-pintadas;</a:t>
            </a:r>
          </a:p>
          <a:p>
            <a:pPr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Arial" pitchFamily="34" charset="0"/>
              <a:buChar char="•"/>
              <a:tabLst/>
              <a:defRPr/>
            </a:pPr>
            <a:r>
              <a:rPr lang="pt-BR" sz="2400" dirty="0" smtClean="0">
                <a:latin typeface="+mj-lt"/>
                <a:cs typeface="Arial" pitchFamily="34" charset="0"/>
              </a:rPr>
              <a:t>Detectaram-se 19 indivíduos, dos quais 10 são machos e 9 fêmeas, distribuídos em 4 localidades.</a:t>
            </a:r>
            <a:endParaRPr kumimoji="0" lang="pt-BR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284455"/>
            <a:ext cx="91440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D</a:t>
            </a:r>
            <a:r>
              <a:rPr lang="pt-BR" sz="2400" b="1" dirty="0" smtClean="0">
                <a:solidFill>
                  <a:schemeClr val="bg1"/>
                </a:solidFill>
              </a:rPr>
              <a:t>emografia e distribuição da diversidade genética dos maiores felinos das </a:t>
            </a:r>
            <a:r>
              <a:rPr lang="pt-BR" sz="2400" b="1" dirty="0" err="1" smtClean="0">
                <a:solidFill>
                  <a:schemeClr val="bg1"/>
                </a:solidFill>
              </a:rPr>
              <a:t>américas</a:t>
            </a:r>
            <a:r>
              <a:rPr lang="pt-BR" sz="2400" b="1" dirty="0" smtClean="0">
                <a:solidFill>
                  <a:schemeClr val="bg1"/>
                </a:solidFill>
              </a:rPr>
              <a:t> (</a:t>
            </a:r>
            <a:r>
              <a:rPr lang="pt-BR" sz="2400" b="1" i="1" dirty="0">
                <a:solidFill>
                  <a:schemeClr val="bg1"/>
                </a:solidFill>
              </a:rPr>
              <a:t>P</a:t>
            </a:r>
            <a:r>
              <a:rPr lang="pt-BR" sz="2400" b="1" i="1" dirty="0" smtClean="0">
                <a:solidFill>
                  <a:schemeClr val="bg1"/>
                </a:solidFill>
              </a:rPr>
              <a:t>uma </a:t>
            </a:r>
            <a:r>
              <a:rPr lang="pt-BR" sz="2400" b="1" i="1" dirty="0" err="1" smtClean="0">
                <a:solidFill>
                  <a:schemeClr val="bg1"/>
                </a:solidFill>
              </a:rPr>
              <a:t>concolor</a:t>
            </a:r>
            <a:r>
              <a:rPr lang="pt-BR" sz="2400" b="1" i="1" dirty="0" smtClean="0">
                <a:solidFill>
                  <a:schemeClr val="bg1"/>
                </a:solidFill>
              </a:rPr>
              <a:t> e </a:t>
            </a:r>
            <a:r>
              <a:rPr lang="pt-BR" sz="2400" b="1" i="1" dirty="0" err="1">
                <a:solidFill>
                  <a:schemeClr val="bg1"/>
                </a:solidFill>
              </a:rPr>
              <a:t>P</a:t>
            </a:r>
            <a:r>
              <a:rPr lang="pt-BR" sz="2400" b="1" i="1" dirty="0" err="1" smtClean="0">
                <a:solidFill>
                  <a:schemeClr val="bg1"/>
                </a:solidFill>
              </a:rPr>
              <a:t>anthera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onca</a:t>
            </a:r>
            <a:r>
              <a:rPr lang="pt-BR" sz="2400" b="1" i="1" dirty="0" smtClean="0">
                <a:solidFill>
                  <a:schemeClr val="bg1"/>
                </a:solidFill>
              </a:rPr>
              <a:t>) em fragmentos de M</a:t>
            </a:r>
            <a:r>
              <a:rPr lang="en-US" sz="2400" b="1" dirty="0" err="1" smtClean="0">
                <a:solidFill>
                  <a:schemeClr val="bg1"/>
                </a:solidFill>
              </a:rPr>
              <a:t>ata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Atlântica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164288" y="634125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latin typeface="Arial" pitchFamily="34" charset="0"/>
                <a:cs typeface="Arial" pitchFamily="34" charset="0"/>
              </a:rPr>
              <a:t>Souza, 2015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8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857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393281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Conteúdo 5"/>
          <p:cNvSpPr txBox="1">
            <a:spLocks/>
          </p:cNvSpPr>
          <p:nvPr/>
        </p:nvSpPr>
        <p:spPr>
          <a:xfrm>
            <a:off x="179512" y="3717032"/>
            <a:ext cx="3912434" cy="1154242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pt-BR" sz="2200" b="1" dirty="0" smtClean="0">
                <a:latin typeface="+mj-lt"/>
                <a:cs typeface="Arial" pitchFamily="34" charset="0"/>
              </a:rPr>
              <a:t>Análise Bayesiana sem informação sobre agrupamentos, determinadas duas populações.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5" name="Espaço Reservado para Conteúdo 5"/>
          <p:cNvSpPr txBox="1">
            <a:spLocks/>
          </p:cNvSpPr>
          <p:nvPr/>
        </p:nvSpPr>
        <p:spPr>
          <a:xfrm>
            <a:off x="4860032" y="5085184"/>
            <a:ext cx="3912434" cy="141277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pt-BR" sz="2200" b="1" dirty="0" smtClean="0">
                <a:latin typeface="+mj-lt"/>
                <a:cs typeface="Arial" pitchFamily="34" charset="0"/>
              </a:rPr>
              <a:t>Sugestão de duas populações distintas, uma da Mata Atlântica costeira e outra da Mata Atlântica de interior.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284455"/>
            <a:ext cx="91440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D</a:t>
            </a:r>
            <a:r>
              <a:rPr lang="pt-BR" sz="2400" b="1" dirty="0" smtClean="0">
                <a:solidFill>
                  <a:schemeClr val="bg1"/>
                </a:solidFill>
              </a:rPr>
              <a:t>emografia e distribuição da diversidade genética dos maiores felinos das </a:t>
            </a:r>
            <a:r>
              <a:rPr lang="pt-BR" sz="2400" b="1" dirty="0" err="1" smtClean="0">
                <a:solidFill>
                  <a:schemeClr val="bg1"/>
                </a:solidFill>
              </a:rPr>
              <a:t>américas</a:t>
            </a:r>
            <a:r>
              <a:rPr lang="pt-BR" sz="2400" b="1" dirty="0" smtClean="0">
                <a:solidFill>
                  <a:schemeClr val="bg1"/>
                </a:solidFill>
              </a:rPr>
              <a:t> (</a:t>
            </a:r>
            <a:r>
              <a:rPr lang="pt-BR" sz="2400" b="1" i="1" dirty="0">
                <a:solidFill>
                  <a:schemeClr val="bg1"/>
                </a:solidFill>
              </a:rPr>
              <a:t>P</a:t>
            </a:r>
            <a:r>
              <a:rPr lang="pt-BR" sz="2400" b="1" i="1" dirty="0" smtClean="0">
                <a:solidFill>
                  <a:schemeClr val="bg1"/>
                </a:solidFill>
              </a:rPr>
              <a:t>uma </a:t>
            </a:r>
            <a:r>
              <a:rPr lang="pt-BR" sz="2400" b="1" i="1" dirty="0" err="1" smtClean="0">
                <a:solidFill>
                  <a:schemeClr val="bg1"/>
                </a:solidFill>
              </a:rPr>
              <a:t>concolor</a:t>
            </a:r>
            <a:r>
              <a:rPr lang="pt-BR" sz="2400" b="1" i="1" dirty="0" smtClean="0">
                <a:solidFill>
                  <a:schemeClr val="bg1"/>
                </a:solidFill>
              </a:rPr>
              <a:t> e </a:t>
            </a:r>
            <a:r>
              <a:rPr lang="pt-BR" sz="2400" b="1" i="1" dirty="0" err="1">
                <a:solidFill>
                  <a:schemeClr val="bg1"/>
                </a:solidFill>
              </a:rPr>
              <a:t>P</a:t>
            </a:r>
            <a:r>
              <a:rPr lang="pt-BR" sz="2400" b="1" i="1" dirty="0" err="1" smtClean="0">
                <a:solidFill>
                  <a:schemeClr val="bg1"/>
                </a:solidFill>
              </a:rPr>
              <a:t>anthera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onca</a:t>
            </a:r>
            <a:r>
              <a:rPr lang="pt-BR" sz="2400" b="1" i="1" dirty="0" smtClean="0">
                <a:solidFill>
                  <a:schemeClr val="bg1"/>
                </a:solidFill>
              </a:rPr>
              <a:t>) em fragmentos de M</a:t>
            </a:r>
            <a:r>
              <a:rPr lang="en-US" sz="2400" b="1" dirty="0" err="1" smtClean="0">
                <a:solidFill>
                  <a:schemeClr val="bg1"/>
                </a:solidFill>
              </a:rPr>
              <a:t>ata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Atlântica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64288" y="641326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latin typeface="Arial" pitchFamily="34" charset="0"/>
                <a:cs typeface="Arial" pitchFamily="34" charset="0"/>
              </a:rPr>
              <a:t>Souza, 2015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2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599" y="3336892"/>
            <a:ext cx="5435689" cy="34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07504" y="908720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latin typeface="+mj-lt"/>
                <a:cs typeface="Arial" pitchFamily="34" charset="0"/>
              </a:rPr>
              <a:t> A </a:t>
            </a:r>
            <a:r>
              <a:rPr lang="pt-BR" sz="2400" dirty="0">
                <a:latin typeface="+mj-lt"/>
                <a:cs typeface="Arial" pitchFamily="34" charset="0"/>
              </a:rPr>
              <a:t>perda e a degradação </a:t>
            </a:r>
            <a:r>
              <a:rPr lang="pt-BR" sz="2400" dirty="0" smtClean="0">
                <a:latin typeface="+mj-lt"/>
                <a:cs typeface="Arial" pitchFamily="34" charset="0"/>
              </a:rPr>
              <a:t>de </a:t>
            </a:r>
            <a:r>
              <a:rPr lang="pt-BR" sz="2400" dirty="0">
                <a:latin typeface="+mj-lt"/>
                <a:cs typeface="Arial" pitchFamily="34" charset="0"/>
              </a:rPr>
              <a:t>habitat representam as ameaças diretas </a:t>
            </a:r>
            <a:r>
              <a:rPr lang="pt-BR" sz="2400" dirty="0" smtClean="0">
                <a:latin typeface="+mj-lt"/>
                <a:cs typeface="Arial" pitchFamily="34" charset="0"/>
              </a:rPr>
              <a:t>as aves terrestres e mamíferos.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latin typeface="+mj-lt"/>
                <a:cs typeface="Arial" pitchFamily="34" charset="0"/>
              </a:rPr>
              <a:t> A principal ameaça associada a perda de habitat é a agricultura.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dirty="0">
                <a:latin typeface="+mj-lt"/>
                <a:cs typeface="Arial" pitchFamily="34" charset="0"/>
              </a:rPr>
              <a:t> </a:t>
            </a:r>
            <a:r>
              <a:rPr lang="pt-BR" sz="2400" dirty="0" smtClean="0">
                <a:latin typeface="+mj-lt"/>
                <a:cs typeface="Arial" pitchFamily="34" charset="0"/>
              </a:rPr>
              <a:t>A caça para alimentação  e para exploração de partes valorizadas (chifres de rinocerontes e marfim de elefantes) associados a introdução de espécies exóticas são causas diretas de mortalidade de aves e mamíferos.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2280" y="645333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Tilman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et al. 2017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477833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RISCO DE EXTINÇÃO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2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85179"/>
            <a:ext cx="4680520" cy="30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458738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1294602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As espécies de maior massa</a:t>
            </a:r>
            <a:r>
              <a:rPr kumimoji="0" lang="pt-BR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corporal são as mais v</a:t>
            </a: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ulneráveis aos impactos humanos,</a:t>
            </a:r>
            <a:r>
              <a:rPr kumimoji="0" lang="pt-BR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t</a:t>
            </a: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anto os mamíferos quanto os pássaros,</a:t>
            </a:r>
            <a:r>
              <a:rPr kumimoji="0" lang="pt-BR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sendo </a:t>
            </a: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cerca de três vezes mais propensas a serem ameaçadas do que as espécies de pequeno porte. </a:t>
            </a: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092280" y="645333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Tilman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et al. 2017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477833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RISCO DE EXTINÇÃO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874713"/>
            <a:ext cx="4572000" cy="43088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MUDANÇAS CLIMÁTICAS</a:t>
            </a:r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PEGADA ECOLÓGICA HUMANA NA CRISE DA BIODIVERSIDADE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85749" y="1511449"/>
            <a:ext cx="5021066" cy="2205583"/>
            <a:chOff x="285749" y="1511449"/>
            <a:chExt cx="5021066" cy="2205583"/>
          </a:xfrm>
        </p:grpSpPr>
        <p:pic>
          <p:nvPicPr>
            <p:cNvPr id="4104" name="Picture 8" descr="http://www.skepticalscience.com/pics/MIT_CO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9" y="1511449"/>
              <a:ext cx="4502275" cy="206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2195736" y="3409255"/>
              <a:ext cx="3111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400" dirty="0" smtClean="0"/>
                <a:t>Projeções  IPCC (2007)</a:t>
              </a:r>
              <a:endParaRPr lang="pt-BR" sz="1400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5712193" y="908720"/>
            <a:ext cx="3411047" cy="3259118"/>
            <a:chOff x="5712193" y="908720"/>
            <a:chExt cx="3411047" cy="325911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159" t="27478" r="36187" b="12607"/>
            <a:stretch/>
          </p:blipFill>
          <p:spPr bwMode="auto">
            <a:xfrm>
              <a:off x="5712193" y="908720"/>
              <a:ext cx="3036271" cy="2951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ixaDeTexto 12"/>
            <p:cNvSpPr txBox="1"/>
            <p:nvPr/>
          </p:nvSpPr>
          <p:spPr>
            <a:xfrm>
              <a:off x="6012161" y="3860061"/>
              <a:ext cx="3111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400" dirty="0" smtClean="0"/>
                <a:t>Projeções  IPCC (2007)</a:t>
              </a:r>
              <a:endParaRPr lang="pt-BR" sz="1400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95537" y="3717032"/>
            <a:ext cx="6423446" cy="3168352"/>
            <a:chOff x="395537" y="3717032"/>
            <a:chExt cx="6423446" cy="3168352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3717032"/>
              <a:ext cx="5616624" cy="28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3707904" y="6577607"/>
              <a:ext cx="3111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400" dirty="0" smtClean="0"/>
                <a:t>Projeções  IPCC (2007)</a:t>
              </a:r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5841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-27384"/>
            <a:ext cx="9144000" cy="6768752"/>
            <a:chOff x="0" y="-159960"/>
            <a:chExt cx="9144000" cy="6768752"/>
          </a:xfrm>
        </p:grpSpPr>
        <p:pic>
          <p:nvPicPr>
            <p:cNvPr id="3" name="Picture 2" descr="updated-world-population-growth-1750-21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908720"/>
              <a:ext cx="8136904" cy="570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/>
            <p:cNvSpPr/>
            <p:nvPr/>
          </p:nvSpPr>
          <p:spPr>
            <a:xfrm>
              <a:off x="4283968" y="4293096"/>
              <a:ext cx="504056" cy="36004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 de seta reta 5"/>
            <p:cNvCxnSpPr>
              <a:stCxn id="4" idx="1"/>
            </p:cNvCxnSpPr>
            <p:nvPr/>
          </p:nvCxnSpPr>
          <p:spPr>
            <a:xfrm flipH="1" flipV="1">
              <a:off x="3347864" y="3212976"/>
              <a:ext cx="1009921" cy="113284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2483768" y="2566645"/>
              <a:ext cx="1800200" cy="646331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Descoberta da Penicilina  (1928)</a:t>
              </a:r>
              <a:endParaRPr lang="pt-BR" dirty="0"/>
            </a:p>
          </p:txBody>
        </p:sp>
        <p:sp>
          <p:nvSpPr>
            <p:cNvPr id="9" name="Elipse 8"/>
            <p:cNvSpPr/>
            <p:nvPr/>
          </p:nvSpPr>
          <p:spPr>
            <a:xfrm>
              <a:off x="4716016" y="3501008"/>
              <a:ext cx="504056" cy="36004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de seta reta 9"/>
            <p:cNvCxnSpPr>
              <a:stCxn id="9" idx="1"/>
            </p:cNvCxnSpPr>
            <p:nvPr/>
          </p:nvCxnSpPr>
          <p:spPr>
            <a:xfrm flipH="1" flipV="1">
              <a:off x="3779912" y="2420888"/>
              <a:ext cx="1009921" cy="113284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2915816" y="1774557"/>
              <a:ext cx="1800200" cy="646331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Revolução verde (1940)</a:t>
              </a:r>
              <a:endParaRPr lang="pt-BR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5580112" y="1700808"/>
              <a:ext cx="432048" cy="36004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4" name="Conector de seta reta 13"/>
            <p:cNvCxnSpPr/>
            <p:nvPr/>
          </p:nvCxnSpPr>
          <p:spPr>
            <a:xfrm flipV="1">
              <a:off x="6012160" y="1484784"/>
              <a:ext cx="648072" cy="396044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6660232" y="1052736"/>
              <a:ext cx="1800200" cy="646331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Ascensão das mulheres  (1970)</a:t>
              </a:r>
              <a:endParaRPr lang="pt-BR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0" y="-159960"/>
              <a:ext cx="9144000" cy="95410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 smtClean="0">
                  <a:solidFill>
                    <a:schemeClr val="bg1"/>
                  </a:solidFill>
                </a:rPr>
                <a:t>EVOLUÇÃO E TENDÊNCIAS DO CRESCIMENTO POPULACIONAL</a:t>
              </a:r>
              <a:endParaRPr lang="pt-BR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939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85749" y="225236"/>
            <a:ext cx="3293453" cy="2627700"/>
            <a:chOff x="285749" y="225236"/>
            <a:chExt cx="3293453" cy="2627700"/>
          </a:xfrm>
        </p:grpSpPr>
        <p:pic>
          <p:nvPicPr>
            <p:cNvPr id="3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9" y="225236"/>
              <a:ext cx="3293453" cy="2258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318238" y="2483604"/>
              <a:ext cx="3212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Acidificação dos oceanos </a:t>
              </a:r>
              <a:endParaRPr lang="pt-BR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604"/>
          <a:stretch/>
        </p:blipFill>
        <p:spPr bwMode="auto">
          <a:xfrm>
            <a:off x="4355976" y="314964"/>
            <a:ext cx="2493358" cy="217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95936" y="2492896"/>
            <a:ext cx="32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Alterações nos padrões de chuva. </a:t>
            </a:r>
            <a:r>
              <a:rPr lang="pt-BR" dirty="0" err="1" smtClean="0"/>
              <a:t>Ex</a:t>
            </a:r>
            <a:r>
              <a:rPr lang="pt-BR" dirty="0" smtClean="0"/>
              <a:t>: Sudeste brasileiro</a:t>
            </a:r>
            <a:endParaRPr lang="pt-BR" dirty="0"/>
          </a:p>
        </p:txBody>
      </p:sp>
      <p:sp>
        <p:nvSpPr>
          <p:cNvPr id="9" name="Seta para baixo 8"/>
          <p:cNvSpPr/>
          <p:nvPr/>
        </p:nvSpPr>
        <p:spPr>
          <a:xfrm>
            <a:off x="7380312" y="764704"/>
            <a:ext cx="216024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 flipV="1">
            <a:off x="8244408" y="764704"/>
            <a:ext cx="216024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945621" y="404664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Frequência</a:t>
            </a:r>
            <a:endParaRPr lang="pt-BR" sz="17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12360" y="1874366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Intensidade</a:t>
            </a:r>
            <a:endParaRPr lang="pt-BR" sz="17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486" y="3477230"/>
            <a:ext cx="2799977" cy="210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264486" y="5578305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Comprometimento dos corais</a:t>
            </a:r>
            <a:endParaRPr lang="pt-B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8801" y="3488044"/>
            <a:ext cx="2072026" cy="137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3347424" y="4867577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Erosão</a:t>
            </a:r>
            <a:endParaRPr lang="pt-B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076" y="3364247"/>
            <a:ext cx="2630519" cy="16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6012160" y="5036171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Período de seca prolongado</a:t>
            </a:r>
            <a:endParaRPr lang="pt-BR" dirty="0"/>
          </a:p>
        </p:txBody>
      </p:sp>
      <p:pic>
        <p:nvPicPr>
          <p:cNvPr id="5127" name="Picture 7" descr="Resultado de imagem para enchent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898" y="4626515"/>
            <a:ext cx="2764438" cy="15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4599695" y="6184490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Enchentes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751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ovos de tartaru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0687" y="332656"/>
            <a:ext cx="3067100" cy="23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707904" y="2632981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Determinação de sexo</a:t>
            </a:r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5978" y="3002313"/>
            <a:ext cx="3150518" cy="205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895839" y="5013176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Migração</a:t>
            </a:r>
            <a:endParaRPr lang="pt-B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39788"/>
            <a:ext cx="3111079" cy="21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71800" y="6300028"/>
            <a:ext cx="31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Proliferação de patógenos</a:t>
            </a:r>
            <a:endParaRPr lang="pt-BR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3624"/>
            <a:ext cx="316835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04640" y="3563724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Cadeia alimentar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963982" y="6452428"/>
            <a:ext cx="311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/>
              <a:t>Fonte: WWF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xmlns="" val="24024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4087" y="404664"/>
            <a:ext cx="8784976" cy="178510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“No </a:t>
            </a:r>
            <a:r>
              <a:rPr lang="pt-BR" sz="2200" dirty="0"/>
              <a:t>passado geológico o aquecimento e o resfriamento do planeta se deram de forma gradativa no decorrer de milhares de anos, dando tempo para que ao longo de centenas de gerações de plantas e animais os mecanismos do processo evolutivo atuassem. O homem, entretanto, modificou completamente este </a:t>
            </a:r>
            <a:r>
              <a:rPr lang="pt-BR" sz="2200" dirty="0" smtClean="0"/>
              <a:t>cenário” </a:t>
            </a:r>
            <a:r>
              <a:rPr lang="pt-BR" sz="2200" dirty="0"/>
              <a:t>(JOLY, </a:t>
            </a:r>
            <a:r>
              <a:rPr lang="pt-BR" sz="2200" dirty="0" smtClean="0"/>
              <a:t>2007).</a:t>
            </a:r>
            <a:endParaRPr lang="pt-BR" sz="2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581" y="2564904"/>
            <a:ext cx="8640884" cy="76944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“Mudanças ambientais estão ocorrendo em uma velocidade tão rápida que as espécies não terão tempo hábil de se adaptar” (JOLY, 2007)</a:t>
            </a:r>
            <a:endParaRPr lang="pt-BR" sz="2200" dirty="0"/>
          </a:p>
        </p:txBody>
      </p:sp>
      <p:pic>
        <p:nvPicPr>
          <p:cNvPr id="7172" name="Picture 4" descr="Resultado de imagem para pens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2375" y="4221088"/>
            <a:ext cx="187162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xograma: Armazenamento de acesso sequencial 3"/>
          <p:cNvSpPr/>
          <p:nvPr/>
        </p:nvSpPr>
        <p:spPr>
          <a:xfrm>
            <a:off x="1763688" y="4221088"/>
            <a:ext cx="5328592" cy="1728192"/>
          </a:xfrm>
          <a:prstGeom prst="flowChartMagneticTap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 smtClean="0">
                <a:solidFill>
                  <a:schemeClr val="tx1"/>
                </a:solidFill>
              </a:rPr>
              <a:t>“O que podemos fazer para mudar o  catastrófico futuro do planeta?”</a:t>
            </a:r>
            <a:endParaRPr lang="pt-B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9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BIBLIOGRAFIA CONSULTADA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933683"/>
            <a:ext cx="83529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AQUINO</a:t>
            </a:r>
            <a:r>
              <a:rPr lang="pt-BR" sz="1200" dirty="0"/>
              <a:t>, F. O desastre do controle da natalidade no Brasil. Editora </a:t>
            </a:r>
            <a:r>
              <a:rPr lang="pt-BR" sz="1200" dirty="0" err="1"/>
              <a:t>Cléofas</a:t>
            </a:r>
            <a:r>
              <a:rPr lang="pt-BR" sz="1200" dirty="0"/>
              <a:t>. Disponível em: &lt; </a:t>
            </a:r>
            <a:r>
              <a:rPr lang="pt-BR" sz="1200" dirty="0">
                <a:hlinkClick r:id="rId3"/>
              </a:rPr>
              <a:t>http://cleofas.com.br/o-desastre-do-controle-da-natalidade-no-brasil</a:t>
            </a:r>
            <a:r>
              <a:rPr lang="pt-BR" sz="1200" dirty="0"/>
              <a:t>&gt;. Acesso em 18 de novembro de 2017</a:t>
            </a:r>
            <a:r>
              <a:rPr lang="pt-BR" sz="1200" dirty="0" smtClean="0"/>
              <a:t>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JOLY, C.A. Biodiversidade e mudanças climáticas: contexto evolutivo, histórico e político. Ambiente e Sociedade, .v.10, nº1, 2007. </a:t>
            </a:r>
            <a:endParaRPr lang="pt-BR" sz="1200" dirty="0" smtClean="0"/>
          </a:p>
          <a:p>
            <a:pPr algn="just"/>
            <a:endParaRPr lang="pt-BR" sz="1200" dirty="0"/>
          </a:p>
          <a:p>
            <a:pPr algn="just"/>
            <a:r>
              <a:rPr lang="pt-BR" sz="1200" dirty="0" smtClean="0"/>
              <a:t>MCKEE, J et al. (2013). </a:t>
            </a:r>
            <a:r>
              <a:rPr lang="en-US" sz="1200" dirty="0" smtClean="0"/>
              <a:t>Human </a:t>
            </a:r>
            <a:r>
              <a:rPr lang="en-US" sz="1200" dirty="0" smtClean="0"/>
              <a:t>Population Density and Growth </a:t>
            </a:r>
            <a:r>
              <a:rPr lang="en-US" sz="1200" dirty="0" smtClean="0"/>
              <a:t>Validated as </a:t>
            </a:r>
            <a:r>
              <a:rPr lang="en-US" sz="1200" dirty="0" smtClean="0"/>
              <a:t>Extinction Threats to Mammal and Bird </a:t>
            </a:r>
            <a:r>
              <a:rPr lang="en-US" sz="1200" dirty="0" smtClean="0"/>
              <a:t>Species , </a:t>
            </a:r>
            <a:r>
              <a:rPr lang="en-US" sz="1200" i="1" dirty="0" smtClean="0"/>
              <a:t>Human Ecology, </a:t>
            </a:r>
            <a:r>
              <a:rPr lang="en-US" sz="1200" dirty="0" smtClean="0"/>
              <a:t>online. </a:t>
            </a:r>
            <a:r>
              <a:rPr lang="en-US" sz="1200" dirty="0" smtClean="0"/>
              <a:t>DOI </a:t>
            </a:r>
            <a:r>
              <a:rPr lang="en-US" sz="1200" dirty="0" smtClean="0"/>
              <a:t>10.1007/s10745-013-9586-8</a:t>
            </a:r>
          </a:p>
          <a:p>
            <a:pPr algn="just"/>
            <a:endParaRPr lang="pt-BR" sz="1200" dirty="0" smtClean="0"/>
          </a:p>
          <a:p>
            <a:pPr algn="just"/>
            <a:r>
              <a:rPr lang="pt-BR" sz="1200" dirty="0" smtClean="0"/>
              <a:t>MORA</a:t>
            </a:r>
            <a:r>
              <a:rPr lang="pt-BR" sz="1200" dirty="0"/>
              <a:t>, C.; ZAPATA, F.A. </a:t>
            </a:r>
            <a:r>
              <a:rPr lang="pt-BR" sz="1200" dirty="0" err="1"/>
              <a:t>Antropogenic</a:t>
            </a:r>
            <a:r>
              <a:rPr lang="pt-BR" sz="1200" dirty="0"/>
              <a:t> </a:t>
            </a:r>
            <a:r>
              <a:rPr lang="pt-BR" sz="1200" dirty="0" err="1"/>
              <a:t>footprints</a:t>
            </a:r>
            <a:r>
              <a:rPr lang="pt-BR" sz="1200" dirty="0"/>
              <a:t> </a:t>
            </a:r>
            <a:r>
              <a:rPr lang="pt-BR" sz="1200" dirty="0" err="1"/>
              <a:t>on</a:t>
            </a:r>
            <a:r>
              <a:rPr lang="pt-BR" sz="1200" dirty="0"/>
              <a:t> </a:t>
            </a:r>
            <a:r>
              <a:rPr lang="pt-BR" sz="1200" dirty="0" err="1"/>
              <a:t>biodiversity</a:t>
            </a:r>
            <a:r>
              <a:rPr lang="pt-BR" sz="1200" dirty="0"/>
              <a:t>. In: </a:t>
            </a:r>
            <a:r>
              <a:rPr lang="en-US" sz="1200" dirty="0"/>
              <a:t>The Balance of Nature and Human Impact. (2013). </a:t>
            </a:r>
            <a:r>
              <a:rPr lang="en-US" sz="1200" dirty="0" err="1"/>
              <a:t>Ediotora</a:t>
            </a:r>
            <a:r>
              <a:rPr lang="en-US" sz="1200" dirty="0"/>
              <a:t> Klaus Rohde. p. 239-258.</a:t>
            </a:r>
          </a:p>
          <a:p>
            <a:pPr algn="just"/>
            <a:endParaRPr lang="pt-BR" sz="1200" dirty="0" smtClean="0"/>
          </a:p>
          <a:p>
            <a:pPr algn="just"/>
            <a:r>
              <a:rPr lang="pt-BR" sz="1200" dirty="0" smtClean="0"/>
              <a:t>ROSER, M.; ORTIZ-OSPINA, E.  World </a:t>
            </a:r>
            <a:r>
              <a:rPr lang="pt-BR" sz="1200" dirty="0" err="1" smtClean="0"/>
              <a:t>population</a:t>
            </a:r>
            <a:r>
              <a:rPr lang="pt-BR" sz="1200" dirty="0" smtClean="0"/>
              <a:t> </a:t>
            </a:r>
            <a:r>
              <a:rPr lang="pt-BR" sz="1200" dirty="0" err="1" smtClean="0"/>
              <a:t>growth</a:t>
            </a:r>
            <a:r>
              <a:rPr lang="pt-BR" sz="1200" dirty="0" smtClean="0"/>
              <a:t>. </a:t>
            </a:r>
            <a:r>
              <a:rPr lang="pt-BR" sz="1200" dirty="0"/>
              <a:t>(2013) </a:t>
            </a:r>
            <a:r>
              <a:rPr lang="pt-BR" sz="1200" dirty="0" smtClean="0"/>
              <a:t>.</a:t>
            </a:r>
            <a:r>
              <a:rPr lang="pt-BR" sz="1200" dirty="0" err="1" smtClean="0"/>
              <a:t>Our</a:t>
            </a:r>
            <a:r>
              <a:rPr lang="pt-BR" sz="1200" dirty="0" smtClean="0"/>
              <a:t> World in Data. Disponível em: &lt;</a:t>
            </a:r>
            <a:r>
              <a:rPr lang="pt-BR" sz="1200" dirty="0">
                <a:hlinkClick r:id="rId4"/>
              </a:rPr>
              <a:t>https://ourworldindata.org/world-population-growth</a:t>
            </a:r>
            <a:r>
              <a:rPr lang="pt-BR" sz="1200" dirty="0" smtClean="0">
                <a:hlinkClick r:id="rId4"/>
              </a:rPr>
              <a:t>/</a:t>
            </a:r>
            <a:r>
              <a:rPr lang="pt-BR" sz="1200" dirty="0" smtClean="0"/>
              <a:t>&gt;. Acesso em 18 de novembro de 2017.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SALATI, E.; SANTOS, A.A. dos.; KLABIN, I. Temas ambientais relevantes. (2006). São Paulo, v. 20, n.56, 107-127</a:t>
            </a:r>
          </a:p>
          <a:p>
            <a:pPr algn="just"/>
            <a:endParaRPr lang="pt-BR" sz="1200" dirty="0" smtClean="0"/>
          </a:p>
          <a:p>
            <a:pPr algn="just"/>
            <a:r>
              <a:rPr lang="en-US" sz="1200" dirty="0"/>
              <a:t>SOLOMON, S.; QIN, D.; MANNING, M. Climate change 2007: The physical Science Basis. (2007). 1007p</a:t>
            </a:r>
            <a:r>
              <a:rPr lang="en-US" sz="1200" dirty="0" smtClean="0"/>
              <a:t>.</a:t>
            </a:r>
          </a:p>
          <a:p>
            <a:pPr algn="just"/>
            <a:endParaRPr lang="pt-BR" sz="1200" dirty="0" smtClean="0"/>
          </a:p>
          <a:p>
            <a:pPr algn="just"/>
            <a:r>
              <a:rPr lang="pt-BR" sz="1200" dirty="0" smtClean="0"/>
              <a:t>SOUZA, </a:t>
            </a:r>
            <a:r>
              <a:rPr lang="pt-BR" sz="1200" dirty="0" err="1" smtClean="0"/>
              <a:t>A.S.</a:t>
            </a:r>
            <a:r>
              <a:rPr lang="pt-BR" sz="1200" dirty="0" smtClean="0"/>
              <a:t> Demografia e distribuição da diversidade genética dos maiores felinos das </a:t>
            </a:r>
            <a:r>
              <a:rPr lang="pt-BR" sz="1200" dirty="0" err="1" smtClean="0"/>
              <a:t>américas</a:t>
            </a:r>
            <a:r>
              <a:rPr lang="pt-BR" sz="1200" dirty="0" smtClean="0"/>
              <a:t> (</a:t>
            </a:r>
            <a:r>
              <a:rPr lang="pt-BR" sz="1200" i="1" dirty="0" smtClean="0"/>
              <a:t>Puma </a:t>
            </a:r>
            <a:r>
              <a:rPr lang="pt-BR" sz="1200" i="1" dirty="0" err="1" smtClean="0"/>
              <a:t>concolor</a:t>
            </a:r>
            <a:r>
              <a:rPr lang="pt-BR" sz="1200" i="1" dirty="0" smtClean="0"/>
              <a:t> e </a:t>
            </a:r>
            <a:r>
              <a:rPr lang="pt-BR" sz="1200" i="1" dirty="0" err="1" smtClean="0"/>
              <a:t>Panthera</a:t>
            </a:r>
            <a:r>
              <a:rPr lang="pt-BR" sz="1200" i="1" dirty="0" smtClean="0"/>
              <a:t> </a:t>
            </a:r>
            <a:r>
              <a:rPr lang="pt-BR" sz="1200" i="1" dirty="0" err="1" smtClean="0"/>
              <a:t>onca</a:t>
            </a:r>
            <a:r>
              <a:rPr lang="pt-BR" sz="1200" i="1" dirty="0" smtClean="0"/>
              <a:t>) em fragmentos de Ma</a:t>
            </a:r>
            <a:r>
              <a:rPr lang="en-US" sz="1200" dirty="0" err="1" smtClean="0"/>
              <a:t>ta</a:t>
            </a:r>
            <a:r>
              <a:rPr lang="en-US" sz="1200" dirty="0" smtClean="0"/>
              <a:t> </a:t>
            </a:r>
            <a:r>
              <a:rPr lang="en-US" sz="1200" dirty="0" err="1" smtClean="0"/>
              <a:t>Atlântica</a:t>
            </a:r>
            <a:r>
              <a:rPr lang="en-US" sz="1200" dirty="0" smtClean="0"/>
              <a:t>.  2015. 72 f. </a:t>
            </a:r>
            <a:r>
              <a:rPr lang="en-US" sz="1200" dirty="0" err="1" smtClean="0"/>
              <a:t>Tese</a:t>
            </a:r>
            <a:r>
              <a:rPr lang="en-US" sz="1200" dirty="0" smtClean="0"/>
              <a:t> (</a:t>
            </a:r>
            <a:r>
              <a:rPr lang="en-US" sz="1200" dirty="0" err="1" smtClean="0"/>
              <a:t>Doutorado</a:t>
            </a:r>
            <a:r>
              <a:rPr lang="en-US" sz="1200" dirty="0" smtClean="0"/>
              <a:t> em </a:t>
            </a:r>
            <a:r>
              <a:rPr lang="en-US" sz="1200" dirty="0" err="1" smtClean="0"/>
              <a:t>Ciências</a:t>
            </a:r>
            <a:r>
              <a:rPr lang="en-US" sz="1200" dirty="0" smtClean="0"/>
              <a:t>)  - </a:t>
            </a:r>
            <a:r>
              <a:rPr lang="en-US" sz="1200" dirty="0" err="1" smtClean="0"/>
              <a:t>Universidade</a:t>
            </a:r>
            <a:r>
              <a:rPr lang="en-US" sz="1200" dirty="0" smtClean="0"/>
              <a:t> Federal de São Carlos, São Carlos, 2015.</a:t>
            </a:r>
            <a:endParaRPr lang="pt-BR" sz="1200" dirty="0" smtClean="0"/>
          </a:p>
          <a:p>
            <a:pPr algn="just"/>
            <a:endParaRPr lang="pt-BR" sz="1200" dirty="0" smtClean="0"/>
          </a:p>
          <a:p>
            <a:pPr algn="just"/>
            <a:r>
              <a:rPr lang="pt-BR" sz="1200" dirty="0" smtClean="0"/>
              <a:t>TILMAN, D et al. (2017).  </a:t>
            </a:r>
            <a:r>
              <a:rPr lang="en-US" sz="1200" dirty="0" smtClean="0"/>
              <a:t>Future </a:t>
            </a:r>
            <a:r>
              <a:rPr lang="en-US" sz="1200" dirty="0" smtClean="0"/>
              <a:t>threats to biodiversity and pathways to their </a:t>
            </a:r>
            <a:r>
              <a:rPr lang="en-US" sz="1200" dirty="0" smtClean="0"/>
              <a:t>prevention. </a:t>
            </a:r>
            <a:r>
              <a:rPr lang="en-US" sz="1200" i="1" dirty="0" smtClean="0"/>
              <a:t>Nature</a:t>
            </a:r>
            <a:r>
              <a:rPr lang="en-US" sz="1200" dirty="0" smtClean="0"/>
              <a:t>, 546, p. 73-81. DOI:10.1038/nature22900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VILELA, F. Pesquisadores retiram barbatanas de tubarões e descartam resto do peixe. (2010). Jornal Hoje. </a:t>
            </a:r>
            <a:r>
              <a:rPr lang="pt-BR" sz="1200" i="1" dirty="0"/>
              <a:t>Acesso Online.</a:t>
            </a:r>
            <a:endParaRPr lang="pt-BR" sz="1200" dirty="0"/>
          </a:p>
          <a:p>
            <a:pPr algn="just"/>
            <a:endParaRPr lang="en-US" sz="1200" dirty="0"/>
          </a:p>
          <a:p>
            <a:pPr algn="just"/>
            <a:r>
              <a:rPr lang="en-US" sz="1200" dirty="0" smtClean="0"/>
              <a:t>WWF. As </a:t>
            </a:r>
            <a:r>
              <a:rPr lang="en-US" sz="1200" dirty="0" err="1" smtClean="0"/>
              <a:t>espécies</a:t>
            </a:r>
            <a:r>
              <a:rPr lang="en-US" sz="1200" dirty="0" smtClean="0"/>
              <a:t> e o </a:t>
            </a:r>
            <a:r>
              <a:rPr lang="en-US" sz="1200" dirty="0" err="1" smtClean="0"/>
              <a:t>clima</a:t>
            </a:r>
            <a:r>
              <a:rPr lang="en-US" sz="1200" dirty="0" smtClean="0"/>
              <a:t>. </a:t>
            </a:r>
            <a:r>
              <a:rPr lang="en-US" sz="1200" dirty="0" err="1" smtClean="0"/>
              <a:t>Disponível</a:t>
            </a:r>
            <a:r>
              <a:rPr lang="en-US" sz="1200" dirty="0" smtClean="0"/>
              <a:t> </a:t>
            </a:r>
            <a:r>
              <a:rPr lang="en-US" sz="1200" dirty="0" err="1" smtClean="0"/>
              <a:t>em</a:t>
            </a:r>
            <a:r>
              <a:rPr lang="en-US" sz="1200" dirty="0"/>
              <a:t>: &lt; </a:t>
            </a:r>
            <a:r>
              <a:rPr lang="en-US" sz="1200" dirty="0">
                <a:hlinkClick r:id="rId5"/>
              </a:rPr>
              <a:t>https://www.wwf.org.br/natureza_brasileira/especiais/expedicao_darwin_/as_especies_e_o_clima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&gt;. </a:t>
            </a:r>
            <a:r>
              <a:rPr lang="en-US" sz="1200" dirty="0" err="1" smtClean="0"/>
              <a:t>Acesso</a:t>
            </a:r>
            <a:r>
              <a:rPr lang="en-US" sz="1200" dirty="0" smtClean="0"/>
              <a:t> em</a:t>
            </a:r>
            <a:r>
              <a:rPr lang="en-US" sz="1200" dirty="0"/>
              <a:t> </a:t>
            </a:r>
            <a:r>
              <a:rPr lang="en-US" sz="1200" dirty="0" smtClean="0"/>
              <a:t>18 de </a:t>
            </a:r>
            <a:r>
              <a:rPr lang="en-US" sz="1200" dirty="0" err="1" smtClean="0"/>
              <a:t>novembro</a:t>
            </a:r>
            <a:r>
              <a:rPr lang="en-US" sz="1200" dirty="0" smtClean="0"/>
              <a:t> de 2017</a:t>
            </a:r>
            <a:r>
              <a:rPr lang="en-US" sz="1200" dirty="0" smtClean="0"/>
              <a:t>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37444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2886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3568" y="2060848"/>
            <a:ext cx="748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dirty="0" smtClean="0"/>
              <a:t>Obrigado!!!!!</a:t>
            </a:r>
            <a:endParaRPr lang="pt-BR" sz="10000" dirty="0"/>
          </a:p>
        </p:txBody>
      </p:sp>
    </p:spTree>
    <p:extLst>
      <p:ext uri="{BB962C8B-B14F-4D97-AF65-F5344CB8AC3E}">
        <p14:creationId xmlns:p14="http://schemas.microsoft.com/office/powerpoint/2010/main" xmlns="" val="28978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ourworldindata.org/wp-content/uploads/2013/05/Time-taken-to-increase-population-by-one-billion-3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930" y="1052736"/>
            <a:ext cx="73321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EVOLUÇÃO E TENDÊNCIAS DO CRESCIMENTO POPULACIONAL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2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444208" y="650559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McKee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et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, 2013.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5496" y="260648"/>
            <a:ext cx="9036496" cy="3665240"/>
            <a:chOff x="35496" y="260648"/>
            <a:chExt cx="9036496" cy="36652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260648"/>
              <a:ext cx="4431111" cy="366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ângulo 5"/>
            <p:cNvSpPr/>
            <p:nvPr/>
          </p:nvSpPr>
          <p:spPr>
            <a:xfrm>
              <a:off x="4499992" y="548680"/>
              <a:ext cx="4572000" cy="178510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pt-BR" sz="2200" dirty="0" smtClean="0"/>
                <a:t>Relação entre a porcentagem de crescimento populacional humano e a </a:t>
              </a:r>
              <a:r>
                <a:rPr lang="pt-BR" sz="2200" dirty="0" smtClean="0"/>
                <a:t>variação percentual do número de </a:t>
              </a:r>
              <a:r>
                <a:rPr lang="pt-BR" sz="2200" dirty="0" smtClean="0"/>
                <a:t>espécies ameaçadas </a:t>
              </a:r>
              <a:r>
                <a:rPr lang="pt-BR" sz="2200" dirty="0" smtClean="0"/>
                <a:t>entre 2000 e 2010 </a:t>
              </a:r>
              <a:endParaRPr lang="en-US" sz="2200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7504" y="2780928"/>
            <a:ext cx="8748464" cy="3734444"/>
            <a:chOff x="107504" y="2884290"/>
            <a:chExt cx="8748464" cy="373444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7984" y="2884290"/>
              <a:ext cx="4427984" cy="373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tângulo 7"/>
            <p:cNvSpPr/>
            <p:nvPr/>
          </p:nvSpPr>
          <p:spPr>
            <a:xfrm>
              <a:off x="107504" y="4221088"/>
              <a:ext cx="432048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200" dirty="0" smtClean="0"/>
                <a:t>No ritmo de crescimento populacional atual, estima-se que na década de 2020 aumente 3,3</a:t>
              </a:r>
              <a:r>
                <a:rPr lang="pt-BR" sz="2200" dirty="0" smtClean="0"/>
                <a:t>% o</a:t>
              </a:r>
              <a:r>
                <a:rPr lang="pt-BR" sz="2200" dirty="0" smtClean="0"/>
                <a:t> </a:t>
              </a:r>
              <a:r>
                <a:rPr lang="pt-BR" sz="2200" dirty="0" smtClean="0"/>
                <a:t>número de mamíferos e aves ameaçadas </a:t>
              </a:r>
              <a:r>
                <a:rPr lang="pt-BR" sz="2200" dirty="0" smtClean="0"/>
                <a:t>de extinção e atinja um </a:t>
              </a:r>
              <a:r>
                <a:rPr lang="pt-BR" sz="2200" dirty="0" smtClean="0"/>
                <a:t>aumento de 10,8% em </a:t>
              </a:r>
              <a:r>
                <a:rPr lang="pt-BR" sz="2200" dirty="0" smtClean="0"/>
                <a:t>2050.</a:t>
              </a:r>
              <a:endParaRPr lang="en-US" sz="2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197356">
            <a:off x="3744147" y="97117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PEGADA ECOLÓGICA HUMANA NA CRISE DA BIODIVERSIDADE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14" t="43490" r="14091" b="24354"/>
          <a:stretch/>
        </p:blipFill>
        <p:spPr bwMode="auto">
          <a:xfrm>
            <a:off x="323528" y="2270234"/>
            <a:ext cx="8640960" cy="216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5" t="52586" r="29722" b="37069"/>
          <a:stretch/>
        </p:blipFill>
        <p:spPr bwMode="auto">
          <a:xfrm>
            <a:off x="2843808" y="4365104"/>
            <a:ext cx="5707118" cy="7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72182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79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esultado de imagem para pegada humana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7544" y="1268760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b="1" dirty="0" smtClean="0"/>
              <a:t>Super exploração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b="1" dirty="0" smtClean="0"/>
              <a:t>Perda de habitat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b="1" dirty="0"/>
              <a:t>Aceleração do potencial  do risco de </a:t>
            </a:r>
            <a:r>
              <a:rPr lang="pt-BR" sz="3000" b="1" dirty="0" smtClean="0"/>
              <a:t>extinção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b="1" dirty="0" smtClean="0"/>
              <a:t>Mudanças climáticas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PEGADA ECOLÓGICA HUMANA NA CRISE DA BIODIVERSIDADE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4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197913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SUPER EXPLORAÇÃO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PEGADA ECOLÓGICA HUMANA NA CRISE DA BIODIVERSIDADE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1628800"/>
            <a:ext cx="8568952" cy="10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 smtClean="0"/>
              <a:t>“Fonte de mortalidade induzida pelo homem além  dos níveis naturais de reposição. (Mora &amp; Zapata, 2013)”</a:t>
            </a:r>
            <a:endParaRPr lang="pt-BR" sz="2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51520" y="3501008"/>
            <a:ext cx="8568952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 smtClean="0"/>
              <a:t>“Uma área </a:t>
            </a:r>
            <a:r>
              <a:rPr lang="pt-BR" sz="2200" dirty="0" err="1" smtClean="0"/>
              <a:t>superexplorada</a:t>
            </a:r>
            <a:r>
              <a:rPr lang="pt-BR" sz="2200" dirty="0" smtClean="0"/>
              <a:t> é aquela que apresenta um determinado recurso de  interesse para um mercado que foi estabelecido, quando o recurso se esgota, buscam-se novas áreas para exploração, constituindo um processo cíclico e extremamente destrutivo” (SALATI, 2006)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xmlns="" val="7250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32656"/>
            <a:ext cx="4572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SUPER EXPLORAÇÃO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282141"/>
            <a:ext cx="4242585" cy="265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321266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1" y="3743476"/>
            <a:ext cx="32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DEMANDA CRESCENTE DE ALIMENTOS </a:t>
            </a:r>
            <a:endParaRPr lang="pt-BR" b="1" dirty="0"/>
          </a:p>
        </p:txBody>
      </p:sp>
      <p:pic>
        <p:nvPicPr>
          <p:cNvPr id="1026" name="Picture 2" descr="Resultado de imagem para desmatamento e agricultu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1" y="4471752"/>
            <a:ext cx="2216959" cy="175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-296849" y="6237312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Desmatamento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869" y="4437112"/>
            <a:ext cx="1785123" cy="178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07704" y="6228020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Extinções</a:t>
            </a:r>
            <a:endParaRPr lang="pt-BR" dirty="0"/>
          </a:p>
        </p:txBody>
      </p:sp>
      <p:pic>
        <p:nvPicPr>
          <p:cNvPr id="1029" name="Picture 5" descr="Resultado de imagem para uso de agrotóxic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7112"/>
            <a:ext cx="1800200" cy="174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743711" y="6165304"/>
            <a:ext cx="191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Pesticidas e fertilizantes</a:t>
            </a:r>
            <a:endParaRPr lang="pt-B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61014"/>
            <a:ext cx="1800200" cy="16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6782884" y="6207401"/>
            <a:ext cx="191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Gases do efeito estufa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3060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311787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1" y="1971178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RAZÕES CULTURAIS </a:t>
            </a:r>
            <a:endParaRPr lang="pt-BR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3087"/>
            <a:ext cx="2495406" cy="207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203848" y="5219908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Passeio com animais</a:t>
            </a:r>
            <a:endParaRPr lang="pt-B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535" y="404664"/>
            <a:ext cx="2606234" cy="19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792535" y="2376991"/>
            <a:ext cx="301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Pele de animais</a:t>
            </a:r>
            <a:endParaRPr lang="pt-BR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01"/>
          <a:stretch/>
        </p:blipFill>
        <p:spPr bwMode="auto">
          <a:xfrm>
            <a:off x="6544090" y="3161161"/>
            <a:ext cx="2180897" cy="207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028205" y="5281545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Pesca predatória</a:t>
            </a:r>
            <a:endParaRPr lang="pt-BR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9" r="34802"/>
          <a:stretch/>
        </p:blipFill>
        <p:spPr bwMode="auto">
          <a:xfrm>
            <a:off x="5149636" y="3861048"/>
            <a:ext cx="2117055" cy="20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524969" y="5943372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Caça predatória</a:t>
            </a:r>
            <a:endParaRPr lang="pt-B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30" y="3257121"/>
            <a:ext cx="2686251" cy="26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35199" y="5943372"/>
            <a:ext cx="32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FINS RECREATIVOS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38488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1299</Words>
  <Application>Microsoft Office PowerPoint</Application>
  <PresentationFormat>Apresentação na tela (4:3)</PresentationFormat>
  <Paragraphs>122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Mariane</dc:creator>
  <cp:lastModifiedBy>pc</cp:lastModifiedBy>
  <cp:revision>54</cp:revision>
  <dcterms:created xsi:type="dcterms:W3CDTF">2017-11-15T21:57:06Z</dcterms:created>
  <dcterms:modified xsi:type="dcterms:W3CDTF">2017-11-30T13:47:49Z</dcterms:modified>
</cp:coreProperties>
</file>