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Source Code Pro" panose="020B0604020202020204" charset="0"/>
      <p:regular r:id="rId24"/>
      <p:bold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Amatic SC" panose="020B0604020202020204" charset="-79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72158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606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243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677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96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758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9641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327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039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912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914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701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976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965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42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034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327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11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46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55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53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19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80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8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8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8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8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8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8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8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8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Code Pro"/>
              <a:buNone/>
              <a:defRPr sz="21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matic SC"/>
              <a:buNone/>
              <a:defRPr sz="120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 algn="ctr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1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 algn="ctr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1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 algn="ctr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1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 algn="ctr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1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 algn="ctr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1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 algn="ctr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1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 algn="ctr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1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 algn="ctr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12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●"/>
              <a:defRPr sz="18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48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8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8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8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8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8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8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8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8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40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30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2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matic SC"/>
              <a:buNone/>
              <a:defRPr sz="60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6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6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6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6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6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6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6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Font typeface="Amatic SC"/>
              <a:buNone/>
              <a:defRPr sz="60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5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 algn="ctr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Code Pro"/>
              <a:buNone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●"/>
              <a:defRPr sz="18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2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lang="pt-BR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indent="0">
              <a:spcBef>
                <a:spcPts val="0"/>
              </a:spcBef>
              <a:buClr>
                <a:schemeClr val="accent1"/>
              </a:buClr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Source Code Pro"/>
              <a:buNone/>
            </a:pPr>
            <a:fld id="{00000000-1234-1234-1234-123412341234}" type="slidenum">
              <a:rPr lang="pt-BR"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 b="0" i="0" u="none" strike="noStrike" cap="none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E1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991400" y="3919650"/>
            <a:ext cx="7534500" cy="9199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8000" b="1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Compostagem</a:t>
            </a: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2212" y="33600"/>
            <a:ext cx="4205861" cy="168352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804200" y="1616977"/>
            <a:ext cx="7908900" cy="5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2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CENTRO DE ESTUDO E PESQUISA PARA APROVEITAMENTO DE RESÍDUOS AGROINDUSTRIAIS</a:t>
            </a:r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33725"/>
            <a:ext cx="3307080" cy="163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9283" y="2233724"/>
            <a:ext cx="3033275" cy="162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550" y="2236125"/>
            <a:ext cx="2891626" cy="16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Destino dos Resíduos:</a:t>
            </a: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0175" y="1028700"/>
            <a:ext cx="6142089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Técnicas de COMPOSTAGEM: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61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100000"/>
              <a:buFont typeface="Source Code Pro"/>
              <a:buChar char="●"/>
            </a:pPr>
            <a:r>
              <a:rPr lang="pt-BR" sz="1800" b="0" i="0" u="none" strike="noStrike" cap="none">
                <a:solidFill>
                  <a:srgbClr val="274E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Aeração passiva (estática) - Método UFSC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90075" y="1714025"/>
            <a:ext cx="8520600" cy="96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311700" y="2770325"/>
            <a:ext cx="8729700" cy="223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299" y="1604725"/>
            <a:ext cx="1900066" cy="337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1600" y="1906325"/>
            <a:ext cx="5473408" cy="3082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Técnicas de COMPOSTAGEM: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6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100000"/>
              <a:buFont typeface="Source Code Pro"/>
              <a:buChar char="●"/>
            </a:pPr>
            <a:r>
              <a:rPr lang="pt-BR" sz="1800" b="0" i="0" u="none" strike="noStrike" cap="none">
                <a:solidFill>
                  <a:srgbClr val="274E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Aeração ativa (revolvimento manual) - média escala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311700" y="1807325"/>
            <a:ext cx="8520600" cy="96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311700" y="2770325"/>
            <a:ext cx="8729700" cy="223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207" y="1807325"/>
            <a:ext cx="4264392" cy="318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5599" y="1667849"/>
            <a:ext cx="2493311" cy="333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Técnicas de COMPOSTAGEM: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96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100000"/>
              <a:buFont typeface="Source Code Pro"/>
              <a:buChar char="●"/>
            </a:pPr>
            <a:r>
              <a:rPr lang="pt-BR" sz="1800" b="0" i="0" u="none" strike="noStrike" cap="none">
                <a:solidFill>
                  <a:srgbClr val="274E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Leira estática de aeração forçada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311700" y="1807325"/>
            <a:ext cx="8520600" cy="96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311700" y="2770325"/>
            <a:ext cx="8729700" cy="223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6974" y="1562725"/>
            <a:ext cx="4114956" cy="335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1656175"/>
            <a:ext cx="3141377" cy="335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Técnicas de COMPOSTAGEM: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311700" y="1093850"/>
            <a:ext cx="3860400" cy="145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100000"/>
              <a:buFont typeface="Source Code Pro"/>
              <a:buChar char="●"/>
            </a:pPr>
            <a:r>
              <a:rPr lang="pt-BR" sz="1800" b="0" i="0" u="none" strike="noStrike" cap="none">
                <a:solidFill>
                  <a:srgbClr val="274E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“Minhocário” Composteira doméstica Vermicompostagem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549" y="2135049"/>
            <a:ext cx="3847649" cy="284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4200" y="1093849"/>
            <a:ext cx="4756451" cy="39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67920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Política Nacional dos Resíduos Sólidos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Lei nº 12.605/10</a:t>
            </a: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97229"/>
            <a:ext cx="9143086" cy="288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1700" y="427675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Objetivos de Desenvolvimento Sustentável da ONU</a:t>
            </a:r>
          </a:p>
        </p:txBody>
      </p:sp>
      <p:sp>
        <p:nvSpPr>
          <p:cNvPr id="164" name="Shape 164"/>
          <p:cNvSpPr/>
          <p:nvPr/>
        </p:nvSpPr>
        <p:spPr>
          <a:xfrm>
            <a:off x="2111433" y="1434024"/>
            <a:ext cx="6833061" cy="26776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9760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2.4 Até 2030, garantir sistemas sustentáveis de produção de alimentos e implementar práticas agrícolas resilientes, que aumentem a produtividade e a produção, que ajudem a manter os ecossistemas, que fortaleçam a capacidade de adaptação às mudança do clima, às condições meteorológicas extremas, secas, inundações e outros desastres, e que </a:t>
            </a:r>
            <a:r>
              <a:rPr lang="pt-BR" sz="14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melhorem progressivamente a qualidade da terra e do solo.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DCA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9760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DCA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Temas intrinsecamente relacionados à urbanização, como mobilidade, </a:t>
            </a:r>
            <a:r>
              <a:rPr lang="pt-BR" sz="14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gestão de resíduos sólidos</a:t>
            </a: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saneamento, estão incluídos nas metas do ODS 11.</a:t>
            </a:r>
          </a:p>
        </p:txBody>
      </p:sp>
      <p:pic>
        <p:nvPicPr>
          <p:cNvPr id="165" name="Shape 165" descr="Resultado de imagem para ods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326" y="1481783"/>
            <a:ext cx="1559694" cy="155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Resultado de imagem para ods 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326" y="3464146"/>
            <a:ext cx="1561949" cy="156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27675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Objetivos de Desenvolvimento Sustentável da ONU</a:t>
            </a:r>
          </a:p>
        </p:txBody>
      </p:sp>
      <p:sp>
        <p:nvSpPr>
          <p:cNvPr id="172" name="Shape 172"/>
          <p:cNvSpPr/>
          <p:nvPr/>
        </p:nvSpPr>
        <p:spPr>
          <a:xfrm>
            <a:off x="2111433" y="1434024"/>
            <a:ext cx="6833061" cy="289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9760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12.5 Até 2030, </a:t>
            </a:r>
            <a:r>
              <a:rPr lang="pt-BR" sz="1400" b="0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reduzir substancialmente a geração de resíduos</a:t>
            </a:r>
            <a:r>
              <a:rPr lang="pt-BR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meio da prevenção, redução, reciclagem e reuso.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DCA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9760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DCA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DCA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DCA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DCA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DCA54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15.3 Até 2030, combater a desertificação, e </a:t>
            </a:r>
            <a:r>
              <a:rPr lang="pt-BR" sz="1400" b="0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restaurar a terra e o solo degradado</a:t>
            </a: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incluindo terrenos afetados pela desertificação, secas e inundações, e lutar para alcançar um mundo neutro em termos de degradação do solo.</a:t>
            </a:r>
          </a:p>
        </p:txBody>
      </p:sp>
      <p:pic>
        <p:nvPicPr>
          <p:cNvPr id="173" name="Shape 173" descr="Resultado de imagem para ods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081" y="1474538"/>
            <a:ext cx="1566924" cy="156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Resultado de imagem para ods 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068" y="3464145"/>
            <a:ext cx="1564334" cy="156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50" y="197475"/>
            <a:ext cx="7761600" cy="489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424" y="1228675"/>
            <a:ext cx="5071320" cy="395958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311700" y="427675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E qual é o destino do produto da compostagem?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HISTóRICO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9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Source Code Pro"/>
              <a:buNone/>
            </a:pPr>
            <a:r>
              <a:rPr lang="pt-BR" sz="1200" b="0" i="0" u="none" strike="noStrike" cap="none">
                <a:solidFill>
                  <a:srgbClr val="274E13"/>
                </a:solidFill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Os registros de operações de compostagem em pilhas remontam na China, a mais de 2000 anos. As práticas foram detalhadamente descritas cerca de 1000 anos atrás, para o período dos 3000 anos precedentes, num manuscrito de El Doctor Excellente Abu Zacharia Iahia de Sevilha, o qual foi, posteriormente, traduzido do árabe para o espanhol por ordem do rei Carlos V e publicado em 1802 como El Libro de Agricultura, os dejetos animais não deviam ser aplicados frescos e isolados ao solo, mas sim, após misturas com 5 a 10 vezes mais de resíduos vegetais e com resíduos das camas dos animais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Source Code Pro"/>
              <a:buNone/>
            </a:pPr>
            <a:endParaRPr sz="1200" b="0" i="0" u="none" strike="noStrike" cap="none">
              <a:solidFill>
                <a:srgbClr val="274E13"/>
              </a:solidFill>
              <a:highlight>
                <a:srgbClr val="FFFFF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311700" y="2863085"/>
            <a:ext cx="5820600" cy="119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300" b="0" i="0" u="none" strike="noStrike" cap="none">
                <a:solidFill>
                  <a:srgbClr val="274E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BRASIL, experiências na década de 80: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300" b="0" i="0" u="none" strike="noStrike" cap="none">
                <a:solidFill>
                  <a:srgbClr val="274E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 BNDES financia usinas de triagem e compostagem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300" b="0" i="0" u="none" strike="noStrike" cap="none">
                <a:solidFill>
                  <a:srgbClr val="274E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Possível solução para os lixões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300" b="0" i="0" u="none" strike="noStrike" cap="none">
                <a:solidFill>
                  <a:srgbClr val="274E1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Geração de renda com reciclaveis e composto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311700" y="3700117"/>
            <a:ext cx="8109000" cy="102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300" b="1" i="0" u="none" strike="noStrike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300" b="0" i="0" u="none" strike="noStrike" cap="none">
                <a:solidFill>
                  <a:srgbClr val="274E13"/>
                </a:solidFill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PROBLEMA: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300" b="0" i="0" u="none" strike="noStrike" cap="none">
                <a:solidFill>
                  <a:srgbClr val="274E13"/>
                </a:solidFill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A maioria dos empreendimentos foi instalada sem nenhum estudo prévio ou planejamento técnico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11700" y="427675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BIBLIOGRAFIA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11700" y="1542736"/>
            <a:ext cx="8520600" cy="34199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286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2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ABRELPE. </a:t>
            </a:r>
            <a:r>
              <a:rPr lang="pt-BR" sz="12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Panorama dos Resíduos Sólidos no Brasil</a:t>
            </a:r>
            <a:r>
              <a:rPr lang="pt-BR" sz="12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. 2015. Disponível em: &lt;http://www.abrelpe.org.br/Panorama/panorama2015.pdf&gt;. Acesso em: 29 Set. 2017.</a:t>
            </a:r>
          </a:p>
          <a:p>
            <a:pPr marL="228600" marR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2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AGENDA 2030. </a:t>
            </a:r>
            <a:r>
              <a:rPr lang="pt-BR" sz="12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Os 17 Objetivos, suas Metas e Indicadores. </a:t>
            </a:r>
            <a:r>
              <a:rPr lang="pt-BR" sz="12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Disponível em: &lt;http://www.agenda2030.com.br/&gt;. Acesso em 01 Out. 2017.</a:t>
            </a:r>
          </a:p>
          <a:p>
            <a:pPr marL="228600" marR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2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MINISTÉRIO DO MEIO AMBIENTE; CEPAGRO; SESC/SC. </a:t>
            </a:r>
            <a:r>
              <a:rPr lang="pt-BR" sz="12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Compostagem Doméstica, Comunitária e Institucional de Resíduos Orgânicos.</a:t>
            </a:r>
            <a:r>
              <a:rPr lang="pt-BR" sz="12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Brasília. 2017. Disponível em: &lt;http://www.mma.gov.br/images/arquivo/80058/Compostagem-ManualOrientacao_MMA_2017-06-20.pdf&gt;. Acesso em: 29 Set. 2017.</a:t>
            </a:r>
          </a:p>
          <a:p>
            <a:pPr marL="228600" marR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r>
              <a:rPr lang="pt-BR" sz="12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SILVA, M. F. </a:t>
            </a:r>
            <a:r>
              <a:rPr lang="pt-BR" sz="1200" b="1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COMPOSTAGEM DA MERENDA ESCOLAR. </a:t>
            </a:r>
            <a:r>
              <a:rPr lang="pt-BR" sz="12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Rio de Janeiro. 2009. Disponível em: &lt;http://www.avm.edu.br/docpdf/monografias_publicadas/c203544 n.pdf&gt;. Acesso em: 01 Out. 2017.</a:t>
            </a:r>
          </a:p>
          <a:p>
            <a:pPr marL="2286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74E13"/>
              </a:buClr>
              <a:buSzPct val="25000"/>
              <a:buFont typeface="Source Code Pro"/>
              <a:buNone/>
            </a:pPr>
            <a:endParaRPr sz="1400" b="0" i="0" u="none" strike="noStrike" cap="none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28025" y="-60900"/>
            <a:ext cx="3729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60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OBRIGADO!</a:t>
            </a:r>
          </a:p>
        </p:txBody>
      </p:sp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4373" y="833700"/>
            <a:ext cx="4962560" cy="43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7075" y="0"/>
            <a:ext cx="2063205" cy="742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962" y="636050"/>
            <a:ext cx="6332079" cy="403156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230025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O que é COMPOSTAGEM?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650" y="989775"/>
            <a:ext cx="6366075" cy="347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Importância da Compostagem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3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Source Code Pro"/>
              <a:buNone/>
            </a:pPr>
            <a:r>
              <a:rPr lang="pt-BR" sz="1600" b="0" i="0" u="none" strike="noStrike" cap="none">
                <a:solidFill>
                  <a:srgbClr val="274E13"/>
                </a:solidFill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A composição do lixo brasileiro possui expressiva participação de matéria orgânica com potencial para </a:t>
            </a:r>
            <a:r>
              <a:rPr lang="pt-BR" sz="1600">
                <a:solidFill>
                  <a:srgbClr val="274E13"/>
                </a:solidFill>
                <a:highlight>
                  <a:srgbClr val="FFFFFF"/>
                </a:highlight>
              </a:rPr>
              <a:t>seu reaproveitamento</a:t>
            </a:r>
            <a:r>
              <a:rPr lang="pt-BR" sz="1600" b="0" i="0" u="none" strike="noStrike" cap="none">
                <a:solidFill>
                  <a:srgbClr val="274E13"/>
                </a:solidFill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892525"/>
            <a:ext cx="4172700" cy="311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4399" y="1923474"/>
            <a:ext cx="4568400" cy="3067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6190"/>
              <a:buFont typeface="Arial"/>
              <a:buNone/>
            </a:pPr>
            <a:r>
              <a:rPr lang="pt-BR"/>
              <a:t>Importância da Compostagem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42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600">
                <a:solidFill>
                  <a:srgbClr val="274E13"/>
                </a:solidFill>
              </a:rPr>
              <a:t>Dados divulgados pela Associação Brasileira de Empresas de Limpeza Pública e Resíduos Especiais - ABRELPE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075" y="0"/>
            <a:ext cx="20669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975" y="2121025"/>
            <a:ext cx="6596050" cy="2889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66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Importância da Compostagem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3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Source Code Pro"/>
              <a:buNone/>
            </a:pPr>
            <a:r>
              <a:rPr lang="pt-BR" sz="1600">
                <a:solidFill>
                  <a:srgbClr val="274E13"/>
                </a:solidFill>
                <a:highlight>
                  <a:srgbClr val="FFFFFF"/>
                </a:highlight>
              </a:rPr>
              <a:t>A matéria orgânica do solo é um dos principais fatores de produtividade e auxilia a recuperação de áreas degradadas.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75" y="1963477"/>
            <a:ext cx="4115359" cy="25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6950" y="1963475"/>
            <a:ext cx="4275349" cy="251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975" y="516237"/>
            <a:ext cx="5556399" cy="41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/>
        </p:nvSpPr>
        <p:spPr>
          <a:xfrm>
            <a:off x="6373275" y="4003500"/>
            <a:ext cx="2459400" cy="49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/>
              <a:t>Experimento feito pelo professor Miguel Cooper - ESALQ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matic SC"/>
              <a:buNone/>
            </a:pPr>
            <a:r>
              <a:rPr lang="pt-BR"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Destino dos Resíduos:</a:t>
            </a: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325" y="1093850"/>
            <a:ext cx="5404968" cy="374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Microsoft Office PowerPoint</Application>
  <PresentationFormat>Apresentação na tela (16:9)</PresentationFormat>
  <Paragraphs>56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Source Code Pro</vt:lpstr>
      <vt:lpstr>Arial</vt:lpstr>
      <vt:lpstr>Roboto</vt:lpstr>
      <vt:lpstr>Amatic SC</vt:lpstr>
      <vt:lpstr>Beach Day</vt:lpstr>
      <vt:lpstr>Compostagem</vt:lpstr>
      <vt:lpstr>HISTóRICO</vt:lpstr>
      <vt:lpstr>O que é COMPOSTAGEM?</vt:lpstr>
      <vt:lpstr>Apresentação do PowerPoint</vt:lpstr>
      <vt:lpstr>Importância da Compostagem</vt:lpstr>
      <vt:lpstr>Importância da Compostagem </vt:lpstr>
      <vt:lpstr>Importância da Compostagem</vt:lpstr>
      <vt:lpstr>Apresentação do PowerPoint</vt:lpstr>
      <vt:lpstr>Destino dos Resíduos:</vt:lpstr>
      <vt:lpstr>Destino dos Resíduos:</vt:lpstr>
      <vt:lpstr>Técnicas de COMPOSTAGEM:</vt:lpstr>
      <vt:lpstr>Técnicas de COMPOSTAGEM:</vt:lpstr>
      <vt:lpstr>Técnicas de COMPOSTAGEM:</vt:lpstr>
      <vt:lpstr>Técnicas de COMPOSTAGEM:</vt:lpstr>
      <vt:lpstr>Política Nacional dos Resíduos Sólidos  Lei nº 12.605/10</vt:lpstr>
      <vt:lpstr>Objetivos de Desenvolvimento Sustentável da ONU</vt:lpstr>
      <vt:lpstr>Objetivos de Desenvolvimento Sustentável da ONU</vt:lpstr>
      <vt:lpstr>Apresentação do PowerPoint</vt:lpstr>
      <vt:lpstr>E qual é o destino do produto da compostagem?</vt:lpstr>
      <vt:lpstr>BIBLIOGRAFIA</vt:lpstr>
      <vt:lpstr>OBRIGADO!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Compostagem</dc:title>
  <cp:lastModifiedBy>aluno</cp:lastModifiedBy>
  <cp:revision>1</cp:revision>
  <dcterms:modified xsi:type="dcterms:W3CDTF">2017-10-05T19:03:07Z</dcterms:modified>
</cp:coreProperties>
</file>