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Nunito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  <p:embeddedFont>
      <p:font typeface="Maven Pro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Nunito-regular.fntdata"/><Relationship Id="rId21" Type="http://schemas.openxmlformats.org/officeDocument/2006/relationships/slide" Target="slides/slide17.xml"/><Relationship Id="rId24" Type="http://schemas.openxmlformats.org/officeDocument/2006/relationships/font" Target="fonts/Nunito-italic.fntdata"/><Relationship Id="rId23" Type="http://schemas.openxmlformats.org/officeDocument/2006/relationships/font" Target="fonts/Nuni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regular.fntdata"/><Relationship Id="rId25" Type="http://schemas.openxmlformats.org/officeDocument/2006/relationships/font" Target="fonts/Nunito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avenPro-bold.fntdata"/><Relationship Id="rId30" Type="http://schemas.openxmlformats.org/officeDocument/2006/relationships/font" Target="fonts/MavenPro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rasil.elpais.com/brasil/2016/10/11/economia/1476178323_104642.html" TargetMode="External"/><Relationship Id="rId3" Type="http://schemas.openxmlformats.org/officeDocument/2006/relationships/hyperlink" Target="https://oglobo.globo.com/sociedade/sustentabilidade/geracao-de-lixo-no-brasil-aumentou-cinco-vezes-mais-do-que-populacao-16926042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t.wikipedia.org/wiki/Lista_de_pa%C3%ADses_por_emiss%C3%B5es_de_g%C3%A1s_do_efeito_estufa_per_capita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ata.worldbank.org/indicator/EG.USE.ELEC.KH.PC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oogle.com.br/search?ei=2dcNWojlG8n6wQSK07DICA&amp;q=aumento+do+impacto+humano+per+capita&amp;oq=aumento+do+impacto+humano+per+capita&amp;gs_l=psy-ab.3...2231716.2237435.0.2237625.15.13.2.0.0.0.155.1333.7j6.13.0....0...1.1.64.psy-ab..1.1.98...35i39k1.0.ACdnE_3uZ2g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simbiotica.org/impacto.htm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oeco.org.br/colunas/eduardo-pegurier/17160-oeco-15406/" TargetMode="External"/><Relationship Id="rId3" Type="http://schemas.openxmlformats.org/officeDocument/2006/relationships/hyperlink" Target="http://www.ambito-juridico.com.br/site/index.php?artigo_id=5929&amp;n_link=revista_artigos_leitura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sustentabilidade.estadao.com.br/blogs/alessandra-luglio/dia-da-sobrecarga-da-terra-2/" TargetMode="External"/><Relationship Id="rId3" Type="http://schemas.openxmlformats.org/officeDocument/2006/relationships/hyperlink" Target="http://www.overshootday.org/newsroom/press-release-portuguese/" TargetMode="External"/><Relationship Id="rId4" Type="http://schemas.openxmlformats.org/officeDocument/2006/relationships/hyperlink" Target="https://www.terra.com.br/noticias/ciencia/dia-da-sobrecarga-da-terra-chega-mais-cedo-em-2017,9fe5c8d48706298382f996e429d085c8uwzp3plm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produção de resíduo per capita (paralelo BR, USA, UE, China, Japão, África) -- quantos lixões ainda há no BR?? e aterros? OK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gasto energético na alimentação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emissão de CO</a:t>
            </a:r>
            <a:r>
              <a:rPr lang="pt-BR" sz="900"/>
              <a:t>2</a:t>
            </a:r>
            <a:r>
              <a:rPr lang="pt-BR"/>
              <a:t> (veículos)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energia elétrica consumida ao longo do dia (celular, tv, internet, luz)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pt-BR" u="sng">
                <a:solidFill>
                  <a:schemeClr val="hlink"/>
                </a:solidFill>
                <a:hlinkClick r:id="rId2"/>
              </a:rPr>
              <a:t>https://brasil.elpais.com/brasil/2016/10/11/economia/1476178323_104642.html</a:t>
            </a:r>
            <a:r>
              <a:rPr lang="pt-BR"/>
              <a:t> !!!</a:t>
            </a:r>
          </a:p>
          <a:p>
            <a:pPr lvl="0">
              <a:spcBef>
                <a:spcPts val="0"/>
              </a:spcBef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https://oglobo.globo.com/sociedade/sustentabilidade/geracao-de-lixo-no-brasil-aumentou-cinco-vezes-mais-do-que-populacao-16926042</a:t>
            </a:r>
            <a:r>
              <a:rPr lang="pt-BR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u="sng">
                <a:solidFill>
                  <a:schemeClr val="hlink"/>
                </a:solidFill>
                <a:hlinkClick r:id="rId2"/>
              </a:rPr>
              <a:t>https://pt.wikipedia.org/wiki/Lista_de_pa%C3%ADses_por_emiss%C3%B5es_de_g%C3%A1s_do_efeito_estufa_per_capita</a:t>
            </a:r>
            <a:r>
              <a:rPr lang="pt-BR"/>
              <a:t> acesso em: 19.11.2017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u="sng">
                <a:solidFill>
                  <a:schemeClr val="hlink"/>
                </a:solidFill>
                <a:hlinkClick r:id="rId2"/>
              </a:rPr>
              <a:t>https://data.worldbank.org/indicator/EG.USE.ELEC.KH.PC</a:t>
            </a:r>
            <a:r>
              <a:rPr lang="pt-BR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comparação do uso de energia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produção a qualquer custo, crescimento econômico de países em prol da exploração de outros ainda acontece muito 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países mais pobres provêm matérias-primas (ex. Brasil cana de açúcar)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 ação individual tem grandes impactos na vida, sustentabilidade, resiliência do planeta. Com pequenas ações é, sim, possível fazer um mundo melhor.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causas do impacto (n):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→ desenvolvimento de novas tecnologias que permitiram explorar novos recursos com maior agilidade e em quantidades maiores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→ acesso a diferentes ambientes 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→ intercâmbio de informações (maior conhecimento gerado para explorar coisas novas)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→ aumento populacional (causado pela melhora da medicina, conhecimentos de assepsia etc)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→ criação de meios para venda (forte mkt), viabilização de comercialização e entrega (internet, delivery)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pt-BR"/>
              <a:t>consequencias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pt-BR" u="sng">
                <a:solidFill>
                  <a:schemeClr val="hlink"/>
                </a:solidFill>
                <a:hlinkClick r:id="rId2"/>
              </a:rPr>
              <a:t>https://www.google.com.br/search?ei=2dcNWojlG8n6wQSK07DICA&amp;q=aumento+do+impacto+humano+per+capita&amp;oq=aumento+do+impacto+humano+per+capita&amp;gs_l=psy-ab.3...2231716.2237435.0.2237625.15.13.2.0.0.0.155.1333.7j6.13.0....0...1.1.64.psy-ab..1.1.98...35i39k1.0.ACdnE_3uZ2g</a:t>
            </a:r>
            <a:r>
              <a:rPr lang="pt-BR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pesquisar impactos positivos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300" u="sng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  <a:hlinkClick r:id="rId2"/>
              </a:rPr>
              <a:t>http://simbiotica.org/impacto.htm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como harmonizar essa espécie no ambiente? comunidades indígenas permaneceram por séculos em harmonia com a natureza e hoje estão ameaçadas pelo novo modo de vida, lógica econômica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https://oglobo.globo.com/sociedade/impacto-humano-alterou-curso-da-historia-da-terra-dizem-cientistas-21898580#ixzz4yYRQUrOg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u="sng">
                <a:solidFill>
                  <a:schemeClr val="hlink"/>
                </a:solidFill>
                <a:hlinkClick r:id="rId2"/>
              </a:rPr>
              <a:t>http://www.oeco.org.br/colunas/eduardo-pegurier/17160-oeco-15406/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300" u="sng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http://www.ambito-juridico.com.br/site/index.php?artigo_id=5929&amp;n_link=revista_artigos_leitura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65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camponês que coloca uma vaca a mais para pastar tem uma vantagem imediata em relação a outros aldeões, mas também terá um prejuízo, pois no final, se todos compartilharem dessa lógica, o pasto comunal vai ser destruído.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mas tbm há impactos pos</a:t>
            </a:r>
            <a:r>
              <a:rPr lang="pt-BR"/>
              <a:t>itivos:</a:t>
            </a:r>
            <a:r>
              <a:rPr lang="pt-BR" sz="900">
                <a:latin typeface="Verdana"/>
                <a:ea typeface="Verdana"/>
                <a:cs typeface="Verdana"/>
                <a:sym typeface="Verdana"/>
              </a:rPr>
              <a:t>recuperação das matas ciliares, a limpeza de rios e o replantio de árvores, bem como a criação de espaços verdes em grandes centros urbanos. Os impactos positivos colaboram para reconstituir o meio, para o retorno de espécies nativas e para melhoria da qualidade de vida de todos os envolvidos.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u="sng">
                <a:solidFill>
                  <a:schemeClr val="hlink"/>
                </a:solidFill>
                <a:hlinkClick r:id="rId2"/>
              </a:rPr>
              <a:t>http://sustentabilidade.estadao.com.br/blogs/alessandra-luglio/dia-da-sobrecarga-da-terra-2/</a:t>
            </a:r>
          </a:p>
          <a:p>
            <a:pPr lvl="0">
              <a:spcBef>
                <a:spcPts val="0"/>
              </a:spcBef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http://www.overshootday.org/newsroom/press-release-portuguese/</a:t>
            </a:r>
          </a:p>
          <a:p>
            <a:pPr lvl="0">
              <a:spcBef>
                <a:spcPts val="0"/>
              </a:spcBef>
              <a:buNone/>
            </a:pPr>
            <a:r>
              <a:rPr lang="pt-BR" u="sng">
                <a:solidFill>
                  <a:schemeClr val="hlink"/>
                </a:solidFill>
                <a:hlinkClick r:id="rId4"/>
              </a:rPr>
              <a:t>https://www.terra.com.br/noticias/ciencia/dia-da-sobrecarga-da-terra-chega-mais-cedo-em-2017,9fe5c8d48706298382f996e429d085c8uwzp3plm.html</a:t>
            </a:r>
            <a:r>
              <a:rPr lang="pt-BR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Shape 46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Shape 268"/>
          <p:cNvSpPr txBox="1"/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Shape 82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Shape 8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Shape 109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Shape 131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9pPr>
          </a:lstStyle>
          <a:p/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Shape 139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5" Type="http://schemas.openxmlformats.org/officeDocument/2006/relationships/image" Target="../media/image13.jpg"/><Relationship Id="rId6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ctrTitle"/>
          </p:nvPr>
        </p:nvSpPr>
        <p:spPr>
          <a:xfrm>
            <a:off x="544025" y="791300"/>
            <a:ext cx="5625600" cy="2695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4800"/>
              <a:t>Aumento do impacto humano per capita</a:t>
            </a:r>
          </a:p>
        </p:txBody>
      </p:sp>
      <p:sp>
        <p:nvSpPr>
          <p:cNvPr id="278" name="Shape 278"/>
          <p:cNvSpPr txBox="1"/>
          <p:nvPr>
            <p:ph idx="1" type="subTitle"/>
          </p:nvPr>
        </p:nvSpPr>
        <p:spPr>
          <a:xfrm>
            <a:off x="311700" y="3427600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pt-BR" sz="1800"/>
              <a:t>Isabella Mercuri Granero</a:t>
            </a:r>
          </a:p>
          <a:p>
            <a:pPr lvl="0">
              <a:spcBef>
                <a:spcPts val="0"/>
              </a:spcBef>
              <a:buNone/>
            </a:pPr>
            <a:r>
              <a:rPr lang="pt-BR" sz="1800"/>
              <a:t>Mayra Grous</a:t>
            </a: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Per capita…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583175" y="1749500"/>
            <a:ext cx="7751100" cy="2782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crescimento da produção de resíduo 1,7% ao ano (população 0,8% ao ano) -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42" name="Shape 342"/>
          <p:cNvPicPr preferRelativeResize="0"/>
          <p:nvPr/>
        </p:nvPicPr>
        <p:blipFill rotWithShape="1">
          <a:blip r:embed="rId3">
            <a:alphaModFix/>
          </a:blip>
          <a:srcRect b="5213" l="0" r="0" t="0"/>
          <a:stretch/>
        </p:blipFill>
        <p:spPr>
          <a:xfrm>
            <a:off x="686700" y="81650"/>
            <a:ext cx="8068025" cy="5061849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Shape 343"/>
          <p:cNvSpPr/>
          <p:nvPr/>
        </p:nvSpPr>
        <p:spPr>
          <a:xfrm>
            <a:off x="5796625" y="2682575"/>
            <a:ext cx="594900" cy="210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3324025" y="3125750"/>
            <a:ext cx="1002900" cy="163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45" name="Shape 3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09680"/>
            <a:ext cx="9143999" cy="4628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520001"/>
            <a:ext cx="9144001" cy="4689749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/>
          <p:nvPr/>
        </p:nvSpPr>
        <p:spPr>
          <a:xfrm>
            <a:off x="6298175" y="2227675"/>
            <a:ext cx="536400" cy="210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4921900" y="2484275"/>
            <a:ext cx="1154700" cy="210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4152125" y="2659225"/>
            <a:ext cx="338100" cy="23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6182300" y="2670875"/>
            <a:ext cx="594900" cy="23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57" name="Shape 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0484"/>
            <a:ext cx="9143999" cy="4682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Shape 358"/>
          <p:cNvPicPr preferRelativeResize="0"/>
          <p:nvPr/>
        </p:nvPicPr>
        <p:blipFill rotWithShape="1">
          <a:blip r:embed="rId4">
            <a:alphaModFix/>
          </a:blip>
          <a:srcRect b="17699" l="8718" r="9874" t="24476"/>
          <a:stretch/>
        </p:blipFill>
        <p:spPr>
          <a:xfrm>
            <a:off x="6041350" y="3015425"/>
            <a:ext cx="2134601" cy="15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/>
          <p:cNvPicPr preferRelativeResize="0"/>
          <p:nvPr/>
        </p:nvPicPr>
        <p:blipFill rotWithShape="1">
          <a:blip r:embed="rId5">
            <a:alphaModFix/>
          </a:blip>
          <a:srcRect b="4453" l="6508" r="39920" t="4463"/>
          <a:stretch/>
        </p:blipFill>
        <p:spPr>
          <a:xfrm>
            <a:off x="594825" y="230475"/>
            <a:ext cx="4898575" cy="468255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/>
          <p:nvPr/>
        </p:nvSpPr>
        <p:spPr>
          <a:xfrm>
            <a:off x="4991875" y="1807800"/>
            <a:ext cx="338100" cy="182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1303800" y="1807800"/>
            <a:ext cx="655500" cy="182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68" name="Shape 368"/>
          <p:cNvPicPr preferRelativeResize="0"/>
          <p:nvPr/>
        </p:nvPicPr>
        <p:blipFill rotWithShape="1">
          <a:blip r:embed="rId3">
            <a:alphaModFix/>
          </a:blip>
          <a:srcRect b="5190" l="6758" r="16353" t="4065"/>
          <a:stretch/>
        </p:blipFill>
        <p:spPr>
          <a:xfrm>
            <a:off x="583150" y="0"/>
            <a:ext cx="77511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 txBox="1"/>
          <p:nvPr/>
        </p:nvSpPr>
        <p:spPr>
          <a:xfrm>
            <a:off x="3831450" y="1990050"/>
            <a:ext cx="14811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pt-B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3.128,401kWh (2014)</a:t>
            </a:r>
          </a:p>
        </p:txBody>
      </p:sp>
      <p:pic>
        <p:nvPicPr>
          <p:cNvPr id="370" name="Shape 370"/>
          <p:cNvPicPr preferRelativeResize="0"/>
          <p:nvPr/>
        </p:nvPicPr>
        <p:blipFill rotWithShape="1">
          <a:blip r:embed="rId4">
            <a:alphaModFix/>
          </a:blip>
          <a:srcRect b="11877" l="6889" r="12243" t="4060"/>
          <a:stretch/>
        </p:blipFill>
        <p:spPr>
          <a:xfrm>
            <a:off x="81825" y="209950"/>
            <a:ext cx="7942501" cy="464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Shape 371"/>
          <p:cNvPicPr preferRelativeResize="0"/>
          <p:nvPr/>
        </p:nvPicPr>
        <p:blipFill rotWithShape="1">
          <a:blip r:embed="rId5">
            <a:alphaModFix/>
          </a:blip>
          <a:srcRect b="9703" l="6623" r="11610" t="4275"/>
          <a:stretch/>
        </p:blipFill>
        <p:spPr>
          <a:xfrm>
            <a:off x="81825" y="209950"/>
            <a:ext cx="8012676" cy="473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</a:rPr>
              <a:t>Desigualdade social!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1073125" y="1696550"/>
            <a:ext cx="6868200" cy="2665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➔"/>
            </a:pPr>
            <a:r>
              <a:rPr lang="pt-BR" sz="1800">
                <a:solidFill>
                  <a:srgbClr val="000000"/>
                </a:solidFill>
              </a:rPr>
              <a:t>Lógica econômica (desenvolvimento = crescimento econômico)</a:t>
            </a: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➔"/>
            </a:pPr>
            <a:r>
              <a:rPr b="1" lang="pt-BR" sz="1800">
                <a:solidFill>
                  <a:srgbClr val="000000"/>
                </a:solidFill>
              </a:rPr>
              <a:t>Quem menos consome é quem mais paga pelo produto dos desastres ambientais</a:t>
            </a:r>
          </a:p>
          <a:p>
            <a:pPr indent="-342900" lvl="0" marL="457200">
              <a:spcBef>
                <a:spcPts val="0"/>
              </a:spcBef>
              <a:buClr>
                <a:srgbClr val="000000"/>
              </a:buClr>
              <a:buSzPct val="100000"/>
              <a:buChar char="➔"/>
            </a:pPr>
            <a:r>
              <a:rPr lang="pt-BR" sz="1800">
                <a:solidFill>
                  <a:srgbClr val="000000"/>
                </a:solidFill>
              </a:rPr>
              <a:t>Consumo é democratizado?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</a:rPr>
              <a:t>Soluções (?)</a:t>
            </a:r>
          </a:p>
        </p:txBody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346200" y="1496075"/>
            <a:ext cx="7988100" cy="3035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buClr>
                <a:srgbClr val="000000"/>
              </a:buClr>
              <a:buSzPct val="100000"/>
              <a:buChar char="➔"/>
            </a:pPr>
            <a:r>
              <a:rPr lang="pt-BR" sz="1800">
                <a:solidFill>
                  <a:srgbClr val="000000"/>
                </a:solidFill>
              </a:rPr>
              <a:t>Ideal é buscar métodos que </a:t>
            </a:r>
            <a:r>
              <a:rPr lang="pt-BR" sz="1800">
                <a:solidFill>
                  <a:srgbClr val="000000"/>
                </a:solidFill>
              </a:rPr>
              <a:t>minimizem os impactos e colaborem com a coexistência do homem e ambiente.</a:t>
            </a:r>
          </a:p>
          <a:p>
            <a:pPr indent="457200" lvl="0">
              <a:spcBef>
                <a:spcPts val="0"/>
              </a:spcBef>
              <a:buNone/>
            </a:pPr>
            <a:r>
              <a:rPr lang="pt-BR" sz="1800">
                <a:solidFill>
                  <a:srgbClr val="000000"/>
                </a:solidFill>
              </a:rPr>
              <a:t>Quanto tempo mais pode a população humana crescer, até que encontre limitações ambientais? Elas já não estão postas na atualidade?? </a:t>
            </a:r>
          </a:p>
          <a:p>
            <a:pPr indent="457200" lvl="0">
              <a:spcBef>
                <a:spcPts val="0"/>
              </a:spcBef>
              <a:buNone/>
            </a:pPr>
            <a:r>
              <a:rPr b="1" lang="pt-BR" sz="1800">
                <a:solidFill>
                  <a:srgbClr val="000000"/>
                </a:solidFill>
              </a:rPr>
              <a:t>Depende de quantas pessoas pode a Terra sustentar, o que, por sua vez, depende da qualidade de vida que se queira assumir.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90" name="Shape 3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350" y="598575"/>
            <a:ext cx="8623299" cy="431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type="title"/>
          </p:nvPr>
        </p:nvSpPr>
        <p:spPr>
          <a:xfrm>
            <a:off x="1268000" y="438025"/>
            <a:ext cx="7030500" cy="39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Referências Bibliográficas</a:t>
            </a:r>
          </a:p>
        </p:txBody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368100" y="1024450"/>
            <a:ext cx="8407800" cy="3622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 GLOBO. </a:t>
            </a:r>
            <a:r>
              <a:rPr b="1" lang="pt-BR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Impacto humano alterou o curso da História da Terra, dizem cientistas.</a:t>
            </a:r>
            <a:r>
              <a:rPr lang="pt-BR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02 Outubro, 2017. Disponível em: &lt;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https://oglobo.globo.com/sociedade/impacto-humano-alterou-curso-da-historia-da-terra-dizem-cientistas-21898580#ixzz4yYRQUrOg&gt;. Acesso em: 15 Nov 2017.</a:t>
            </a:r>
          </a:p>
          <a:p>
            <a:pPr lv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 algn="just">
              <a:spcBef>
                <a:spcPts val="0"/>
              </a:spcBef>
              <a:buNone/>
            </a:pPr>
            <a:r>
              <a:rPr b="1"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Impacto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Disponível em: &lt;http://simbiotica.org/impacto.htm&gt;. Acesso em: 15 nov 2017.</a:t>
            </a:r>
          </a:p>
          <a:p>
            <a:pPr lv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PEGURIER, E. </a:t>
            </a:r>
            <a:r>
              <a:rPr b="1"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tragédia dos comuns. 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 Janeiro, 2006. Disponível em: &lt;http://www.oeco.org.br/colunas/eduardo-pegurier/17160-oeco-15406/&gt;. Acesso em: 16 nov 2017.</a:t>
            </a:r>
          </a:p>
          <a:p>
            <a:pPr lv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PASSUELLO, A. C.; OLIVEIRA, C. C.; MENDES, C. A. B. </a:t>
            </a:r>
            <a:r>
              <a:rPr b="1" lang="pt-BR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Dilemas Ambientais em áreas urbanas: Uma nova face da “Tragédia dos Comuns”.</a:t>
            </a:r>
            <a:r>
              <a:rPr lang="pt-BR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Disponível em: &lt;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http://www.ambito-juridico.com.br/site/index.php?artigo_id=5929&amp;n_link=revista_artigos_leitura&gt;. Acesso em: 16 nov 2017.</a:t>
            </a:r>
          </a:p>
          <a:p>
            <a:pPr lv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LUGLIO, A. </a:t>
            </a:r>
            <a:r>
              <a:rPr b="1" lang="pt-B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 da Sobrecarga da Terra. </a:t>
            </a:r>
            <a:r>
              <a:rPr lang="pt-B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02 Agosto 2017. Disponível em: &lt;http://sustentabilidade.estadao.com.br/blogs/alessandra-luglio/dia-da-sobrecarga-da-terra-2/&gt;. Acesso em: 17 Nov 2017.</a:t>
            </a:r>
          </a:p>
          <a:p>
            <a:pPr lv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Dia da Sobrecarga da Terra deste ano cai em 2 de agosto, a data mais precoce desde que estouramos nosso orçamento ambiental pela primeira vez na década de 1970. 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Disponível em: </a:t>
            </a:r>
            <a:r>
              <a:rPr b="1"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pt-B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http://www.overshootday.org/newsroom/press-release-portuguese/&gt;. Acesso em: 16 nov 2017</a:t>
            </a:r>
          </a:p>
          <a:p>
            <a:pPr lv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Referências Bibliográficas</a:t>
            </a:r>
          </a:p>
        </p:txBody>
      </p:sp>
      <p:sp>
        <p:nvSpPr>
          <p:cNvPr id="402" name="Shape 402"/>
          <p:cNvSpPr txBox="1"/>
          <p:nvPr>
            <p:ph idx="1" type="body"/>
          </p:nvPr>
        </p:nvSpPr>
        <p:spPr>
          <a:xfrm>
            <a:off x="346200" y="1349450"/>
            <a:ext cx="7988100" cy="345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Arial"/>
                <a:ea typeface="Arial"/>
                <a:cs typeface="Arial"/>
                <a:sym typeface="Arial"/>
              </a:rPr>
              <a:t>TERRA. </a:t>
            </a:r>
            <a:r>
              <a:rPr b="1" lang="pt-BR" sz="1200">
                <a:solidFill>
                  <a:srgbClr val="19191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Planeta estourou recursos naturais capazes de regeneração. Disponível em: &lt;</a:t>
            </a:r>
            <a:r>
              <a:rPr lang="pt-BR" sz="1200">
                <a:solidFill>
                  <a:srgbClr val="191917"/>
                </a:solidFill>
                <a:latin typeface="Arial"/>
                <a:ea typeface="Arial"/>
                <a:cs typeface="Arial"/>
                <a:sym typeface="Arial"/>
              </a:rPr>
              <a:t>https://www.terra.com.br/noticias/ciencia/dia-da-sobrecarga-da-terra-chega-mais-cedo-em-2017,9fe5c8d48706298382f996e429d085c8uwzp3plm.html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&gt;. Acesso em: 17 nov 2017. </a:t>
            </a:r>
          </a:p>
          <a:p>
            <a:pPr lv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HOHR, R.; RIPA, J. EL PAÍS. </a:t>
            </a:r>
            <a:r>
              <a:rPr b="1" lang="pt-B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 país produz mais lixo?</a:t>
            </a:r>
            <a:r>
              <a:rPr lang="pt-B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18 Outubro 2016. Disponível em: &lt;https://brasil.elpais.com/brasil/2016/10/11/economia/1476178323_104642.html&gt;. Acesso em: 17 nov 2017.</a:t>
            </a:r>
          </a:p>
          <a:p>
            <a:pPr lv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ALENCAR, E.; GRANDELLE, R. </a:t>
            </a:r>
            <a:r>
              <a:rPr b="1" lang="pt-BR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Geração de lixo no Brasil aumentou cinco vezes mais do que a população. </a:t>
            </a:r>
            <a:r>
              <a:rPr lang="pt-BR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24 Julho 2016. Disponível em: &lt;</a:t>
            </a:r>
            <a:r>
              <a:rPr lang="pt-B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https://oglobo.globo.com/sociedade/sustentabilidade/geracao-de-lixo-no-brasil-aumentou-cinco-vezes-mais-do-que-populacao-16926042&gt;. Acesso em: 17 nov 2017.</a:t>
            </a:r>
          </a:p>
          <a:p>
            <a:pPr lv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Lista de países por emissões de gás do efeito estufa per capita. Disponível em:</a:t>
            </a:r>
            <a:r>
              <a:rPr lang="pt-B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&lt;https://pt.wikipedia.org/wiki/Lista_de_pa%C3%ADses_por_emiss%C3%B5es_de_g%C3%A1s_do_efeito_estufa_per_capita&gt;. Acesso em: 19 nov 2017</a:t>
            </a:r>
          </a:p>
          <a:p>
            <a:pPr lvl="0" rtl="0" algn="just">
              <a:lnSpc>
                <a:spcPct val="100625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b="1"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 power consumption (kWh per capita). 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Disponivel em: </a:t>
            </a:r>
            <a:r>
              <a:rPr b="1"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pt-B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https://data.worldbank.org/indicator/EG.USE.ELEC.KH.PC&gt;. Acesso em: 19 nov 2017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FFFFFF"/>
                </a:solidFill>
              </a:rPr>
              <a:t>Sumário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544025" y="1483700"/>
            <a:ext cx="7790400" cy="3327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AutoNum type="arabicParenR"/>
            </a:pPr>
            <a:r>
              <a:rPr lang="pt-BR" sz="1800">
                <a:solidFill>
                  <a:srgbClr val="FFFFFF"/>
                </a:solidFill>
              </a:rPr>
              <a:t>Definição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AutoNum type="arabicParenR"/>
            </a:pPr>
            <a:r>
              <a:rPr lang="pt-BR" sz="1800">
                <a:solidFill>
                  <a:srgbClr val="FFFFFF"/>
                </a:solidFill>
              </a:rPr>
              <a:t>Causas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AutoNum type="arabicParenR"/>
            </a:pPr>
            <a:r>
              <a:rPr lang="pt-BR" sz="1800">
                <a:solidFill>
                  <a:srgbClr val="FFFFFF"/>
                </a:solidFill>
              </a:rPr>
              <a:t>Analogia Homem x Cranco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AutoNum type="arabicParenR"/>
            </a:pPr>
            <a:r>
              <a:rPr lang="pt-BR" sz="1800">
                <a:solidFill>
                  <a:srgbClr val="FFFFFF"/>
                </a:solidFill>
              </a:rPr>
              <a:t>Consequências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AutoNum type="arabicParenR"/>
            </a:pPr>
            <a:r>
              <a:rPr lang="pt-BR" sz="1800">
                <a:solidFill>
                  <a:srgbClr val="FFFFFF"/>
                </a:solidFill>
              </a:rPr>
              <a:t>Tragédia dos Comuns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AutoNum type="arabicParenR"/>
            </a:pPr>
            <a:r>
              <a:rPr lang="pt-BR" sz="1800">
                <a:solidFill>
                  <a:srgbClr val="FFFFFF"/>
                </a:solidFill>
              </a:rPr>
              <a:t>Exemplos Semelhantes Atuais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AutoNum type="arabicParenR"/>
            </a:pPr>
            <a:r>
              <a:rPr lang="pt-BR" sz="1800">
                <a:solidFill>
                  <a:srgbClr val="FFFFFF"/>
                </a:solidFill>
              </a:rPr>
              <a:t>Dia de sobrecarga da Terra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AutoNum type="arabicParenR"/>
            </a:pPr>
            <a:r>
              <a:rPr lang="pt-BR" sz="1800">
                <a:solidFill>
                  <a:srgbClr val="FFFFFF"/>
                </a:solidFill>
              </a:rPr>
              <a:t>Per capita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AutoNum type="arabicParenR"/>
            </a:pPr>
            <a:r>
              <a:rPr lang="pt-BR" sz="1800">
                <a:solidFill>
                  <a:srgbClr val="FFFFFF"/>
                </a:solidFill>
              </a:rPr>
              <a:t>Desigualdade Social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AutoNum type="arabicParenR"/>
            </a:pPr>
            <a:r>
              <a:rPr lang="pt-BR" sz="1800">
                <a:solidFill>
                  <a:srgbClr val="FFFFFF"/>
                </a:solidFill>
              </a:rPr>
              <a:t>Soluções (possíveis soluções?)</a:t>
            </a:r>
          </a:p>
        </p:txBody>
      </p:sp>
    </p:spTree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1254325" y="487275"/>
            <a:ext cx="7030500" cy="588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</a:rPr>
              <a:t>Definição</a:t>
            </a:r>
          </a:p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383300" y="1483700"/>
            <a:ext cx="8098500" cy="3189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400">
                <a:solidFill>
                  <a:srgbClr val="414141"/>
                </a:solidFill>
                <a:highlight>
                  <a:srgbClr val="FFFFFF"/>
                </a:highlight>
              </a:rPr>
              <a:t>Impacto humano:  termo antrópico que designa ao efeito ou objeto resultante da atividade humana</a:t>
            </a:r>
            <a:r>
              <a:rPr lang="pt-BR" sz="1800">
                <a:solidFill>
                  <a:srgbClr val="414141"/>
                </a:solidFill>
                <a:highlight>
                  <a:srgbClr val="FFFFFF"/>
                </a:highlight>
              </a:rPr>
              <a:t>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414141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050">
              <a:solidFill>
                <a:srgbClr val="414141"/>
              </a:solidFill>
              <a:highlight>
                <a:srgbClr val="FFFFFF"/>
              </a:highlight>
            </a:endParaRPr>
          </a:p>
        </p:txBody>
      </p:sp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825" y="2584125"/>
            <a:ext cx="2379375" cy="178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0927" y="2794299"/>
            <a:ext cx="2737525" cy="204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5325" y="2584125"/>
            <a:ext cx="2676825" cy="178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24275" y="3220375"/>
            <a:ext cx="2953200" cy="170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7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6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1303800" y="598575"/>
            <a:ext cx="7030500" cy="687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</a:rPr>
              <a:t>Causas</a:t>
            </a:r>
          </a:p>
        </p:txBody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358500" y="1459000"/>
            <a:ext cx="8598900" cy="3060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→ Desenvolvimento de novas tecnologias que permitiram explorar novos recursos com maior agilidade e em quantidades maiores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→ Acesso a diferentes ambientes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→ Intercâmbio de informações (maior conhecimento gerado para explorar coisas novas)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→ Aumento populacional (causado pela melhora da medicina, conhecimentos de assepsia etc)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→ Criação de meios para venda (forte marketing), viabilização de comercialização e entrega (internet, delivery)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x="636150" y="148350"/>
            <a:ext cx="7030500" cy="729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</a:rPr>
              <a:t>Analogia Homem x Cancro </a:t>
            </a:r>
          </a:p>
        </p:txBody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331050" y="754325"/>
            <a:ext cx="8481900" cy="393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Estudiosos têm descrito a espécie humana como uma doença planetária semelhante ao cancro. </a:t>
            </a:r>
          </a:p>
          <a:p>
            <a:pPr lv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lv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Se considerarmos: 		</a:t>
            </a:r>
            <a:r>
              <a:rPr b="1" lang="pt-BR" sz="1800">
                <a:solidFill>
                  <a:srgbClr val="000000"/>
                </a:solidFill>
              </a:rPr>
              <a:t>Homem = cancro</a:t>
            </a:r>
          </a:p>
          <a:p>
            <a:pPr indent="457200" lvl="0" marL="22860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000000"/>
                </a:solidFill>
              </a:rPr>
              <a:t>Meio ambiente = tecido saudável</a:t>
            </a:r>
          </a:p>
          <a:p>
            <a:pPr lv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lv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A história das atividades humanas revela as </a:t>
            </a:r>
            <a:r>
              <a:rPr b="1" lang="pt-BR" sz="1800">
                <a:solidFill>
                  <a:srgbClr val="FF0000"/>
                </a:solidFill>
              </a:rPr>
              <a:t>quatro características principais</a:t>
            </a:r>
            <a:r>
              <a:rPr lang="pt-BR" sz="1800">
                <a:solidFill>
                  <a:srgbClr val="000000"/>
                </a:solidFill>
              </a:rPr>
              <a:t> dessa doença:</a:t>
            </a: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unito"/>
            </a:pPr>
            <a:r>
              <a:rPr b="1" lang="pt-BR" sz="1800">
                <a:solidFill>
                  <a:srgbClr val="000000"/>
                </a:solidFill>
              </a:rPr>
              <a:t>crescimento rápido e descontrolado;</a:t>
            </a: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unito"/>
            </a:pPr>
            <a:r>
              <a:rPr b="1" lang="pt-BR" sz="1800">
                <a:solidFill>
                  <a:srgbClr val="000000"/>
                </a:solidFill>
              </a:rPr>
              <a:t>invasão e destruição do tecido adjacente (ambiente);</a:t>
            </a: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unito"/>
            </a:pPr>
            <a:r>
              <a:rPr b="1" lang="pt-BR" sz="1800">
                <a:solidFill>
                  <a:srgbClr val="000000"/>
                </a:solidFill>
              </a:rPr>
              <a:t>metástases (colonização e urbanização);</a:t>
            </a: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unito"/>
            </a:pPr>
            <a:r>
              <a:rPr b="1" lang="pt-BR" sz="1800">
                <a:solidFill>
                  <a:srgbClr val="000000"/>
                </a:solidFill>
              </a:rPr>
              <a:t>indiferenciação (homogeneização e globalização da cultura).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264450" y="531800"/>
            <a:ext cx="8615100" cy="210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rPr b="1" lang="pt-BR" sz="2300">
                <a:solidFill>
                  <a:srgbClr val="364352"/>
                </a:solidFill>
              </a:rPr>
              <a:t>Impacto humano alterou o curso da História da Terra, dizem cientistas</a:t>
            </a:r>
          </a:p>
          <a:p>
            <a:pPr lv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pt-BR" sz="1800">
                <a:solidFill>
                  <a:srgbClr val="000000"/>
                </a:solidFill>
                <a:highlight>
                  <a:srgbClr val="FFFFFF"/>
                </a:highlight>
              </a:rPr>
              <a:t>Pesquisadores da Universidade de Leicester alertaram que existem indicadores suficientes demonstrando que o impacto humano </a:t>
            </a:r>
            <a:r>
              <a:rPr b="1" lang="pt-BR" sz="1800">
                <a:solidFill>
                  <a:srgbClr val="FF0000"/>
                </a:solidFill>
                <a:highlight>
                  <a:srgbClr val="FFFFFF"/>
                </a:highlight>
              </a:rPr>
              <a:t>mudou o curso do planeta, iniciando um novo período geológico, o Antropoceno.</a:t>
            </a:r>
          </a:p>
          <a:p>
            <a:pPr lv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4615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 txBox="1"/>
          <p:nvPr/>
        </p:nvSpPr>
        <p:spPr>
          <a:xfrm>
            <a:off x="593475" y="160750"/>
            <a:ext cx="37464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pt-BR" sz="2800">
                <a:latin typeface="Maven Pro"/>
                <a:ea typeface="Maven Pro"/>
                <a:cs typeface="Maven Pro"/>
                <a:sym typeface="Maven Pro"/>
              </a:rPr>
              <a:t>Consequências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7305750" y="2785325"/>
            <a:ext cx="1464900" cy="19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1800"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Todos os fenômenos provocaram </a:t>
            </a:r>
            <a:r>
              <a:rPr b="1" lang="pt-BR" sz="1800">
                <a:solidFill>
                  <a:srgbClr val="FF0000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alterações na biosfera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264450" y="2695625"/>
            <a:ext cx="6815100" cy="21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1700"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Aceleradas mudanças no planeta:</a:t>
            </a:r>
          </a:p>
          <a:p>
            <a:pPr indent="-336550" lvl="0" marL="457200" rtl="0" algn="just">
              <a:spcBef>
                <a:spcPts val="0"/>
              </a:spcBef>
              <a:buClr>
                <a:srgbClr val="000000"/>
              </a:buClr>
              <a:buSzPct val="100000"/>
              <a:buFont typeface="Nunito"/>
            </a:pPr>
            <a:r>
              <a:rPr lang="pt-BR" sz="1700"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Avanço das ocorrências de erosão e sedimentação;</a:t>
            </a:r>
          </a:p>
          <a:p>
            <a:pPr indent="-336550" lvl="0" marL="457200" rtl="0" algn="just">
              <a:spcBef>
                <a:spcPts val="0"/>
              </a:spcBef>
              <a:buClr>
                <a:srgbClr val="000000"/>
              </a:buClr>
              <a:buSzPct val="100000"/>
              <a:buFont typeface="Nunito"/>
            </a:pPr>
            <a:r>
              <a:rPr lang="pt-BR" sz="1700"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Perturbações químicas em grande escala dos ciclos de carbono, nitrogênio, fósforo e outros elementos; </a:t>
            </a:r>
          </a:p>
          <a:p>
            <a:pPr indent="-336550" lvl="0" marL="457200" rtl="0" algn="just">
              <a:spcBef>
                <a:spcPts val="0"/>
              </a:spcBef>
              <a:buClr>
                <a:srgbClr val="000000"/>
              </a:buClr>
              <a:buSzPct val="100000"/>
              <a:buFont typeface="Nunito"/>
            </a:pPr>
            <a:r>
              <a:rPr lang="pt-BR" sz="1700"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Mudanças significativas no clima global </a:t>
            </a:r>
          </a:p>
          <a:p>
            <a:pPr indent="-336550" lvl="0" marL="457200" rtl="0" algn="just">
              <a:spcBef>
                <a:spcPts val="0"/>
              </a:spcBef>
              <a:buClr>
                <a:srgbClr val="000000"/>
              </a:buClr>
              <a:buSzPct val="100000"/>
              <a:buFont typeface="Nunito"/>
            </a:pPr>
            <a:r>
              <a:rPr lang="pt-BR" sz="1700"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Aumento do nível do mar</a:t>
            </a:r>
          </a:p>
          <a:p>
            <a:pPr indent="-336550" lvl="0" marL="457200" rtl="0" algn="just">
              <a:spcBef>
                <a:spcPts val="0"/>
              </a:spcBef>
              <a:buClr>
                <a:schemeClr val="dk2"/>
              </a:buClr>
              <a:buSzPct val="100000"/>
              <a:buFont typeface="Nunito"/>
            </a:pPr>
            <a:r>
              <a:rPr lang="pt-BR" sz="1700"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Registros inéditos de espécies invasoras de outros habitats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1200675" y="250525"/>
            <a:ext cx="7030500" cy="66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</a:rPr>
              <a:t>Tragédia dos Comuns</a:t>
            </a:r>
          </a:p>
        </p:txBody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1200675" y="760575"/>
            <a:ext cx="7887600" cy="1069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1800">
                <a:solidFill>
                  <a:srgbClr val="222222"/>
                </a:solidFill>
                <a:highlight>
                  <a:srgbClr val="FFFFFF"/>
                </a:highlight>
              </a:rPr>
              <a:t>“Garrett Hardin argumenta</a:t>
            </a:r>
            <a:r>
              <a:rPr lang="pt-BR" sz="1800">
                <a:solidFill>
                  <a:srgbClr val="333333"/>
                </a:solidFill>
                <a:highlight>
                  <a:srgbClr val="FFFFFF"/>
                </a:highlight>
              </a:rPr>
              <a:t> que quando os recursos, naturais ou do trabalho, são compartilhados a tendência lógica seria o abuso por parte dos interesses individuais.</a:t>
            </a:r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3">
            <a:alphaModFix/>
          </a:blip>
          <a:srcRect b="5921" l="0" r="0" t="10326"/>
          <a:stretch/>
        </p:blipFill>
        <p:spPr>
          <a:xfrm>
            <a:off x="1911663" y="2123175"/>
            <a:ext cx="5990976" cy="275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1303800" y="24752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</a:rPr>
              <a:t>Exemplos atuais semelhantes</a:t>
            </a:r>
          </a:p>
        </p:txBody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1303800" y="1053750"/>
            <a:ext cx="7030500" cy="3036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pt-BR" sz="2400">
                <a:solidFill>
                  <a:srgbClr val="000000"/>
                </a:solidFill>
              </a:rPr>
              <a:t>Pesca excessiva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pt-BR" sz="2400">
                <a:solidFill>
                  <a:srgbClr val="000000"/>
                </a:solidFill>
              </a:rPr>
              <a:t>Poluição da água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pt-BR" sz="2400">
                <a:solidFill>
                  <a:srgbClr val="000000"/>
                </a:solidFill>
              </a:rPr>
              <a:t>Poluição do ar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pt-BR" sz="2400">
                <a:solidFill>
                  <a:srgbClr val="000000"/>
                </a:solidFill>
              </a:rPr>
              <a:t>Poluição dos solos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pt-BR" sz="2400">
                <a:solidFill>
                  <a:srgbClr val="000000"/>
                </a:solidFill>
              </a:rPr>
              <a:t>Áreas degradadas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pt-BR" sz="2400">
                <a:solidFill>
                  <a:srgbClr val="000000"/>
                </a:solidFill>
              </a:rPr>
              <a:t>Desperdício de água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pt-BR" sz="2400">
                <a:solidFill>
                  <a:srgbClr val="000000"/>
                </a:solidFill>
              </a:rPr>
              <a:t>Desperdício de alimentos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pt-BR" sz="2400">
                <a:solidFill>
                  <a:srgbClr val="000000"/>
                </a:solidFill>
              </a:rPr>
              <a:t>Descarte incorreto de resíduos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pt-BR" sz="2400">
                <a:solidFill>
                  <a:srgbClr val="000000"/>
                </a:solidFill>
              </a:rPr>
              <a:t>Entre muitos outros...</a:t>
            </a: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x="1303800" y="221700"/>
            <a:ext cx="73806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</a:rPr>
              <a:t>Dia de sobrecarga da Terra (Overshoot Day)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1303800" y="1343100"/>
            <a:ext cx="7030500" cy="1500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1800">
                <a:solidFill>
                  <a:srgbClr val="000000"/>
                </a:solidFill>
              </a:rPr>
              <a:t>Representa o momento em que a demanda da humanidade por recursos da natureza ultrapassa a capacidade do planeta de se regenerar durante o período de um ano. (altas demandas do consumo global, agropecuária, eficiência na produção etc)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000000"/>
              </a:solidFill>
            </a:endParaRPr>
          </a:p>
        </p:txBody>
      </p:sp>
      <p:pic>
        <p:nvPicPr>
          <p:cNvPr id="334" name="Shape 3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4500" y="2843100"/>
            <a:ext cx="3483149" cy="195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 txBox="1"/>
          <p:nvPr/>
        </p:nvSpPr>
        <p:spPr>
          <a:xfrm>
            <a:off x="1303800" y="2919877"/>
            <a:ext cx="2303100" cy="18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pt-BR" sz="1800">
                <a:latin typeface="Nunito"/>
                <a:ea typeface="Nunito"/>
                <a:cs typeface="Nunito"/>
                <a:sym typeface="Nunito"/>
              </a:rPr>
              <a:t>02 de agosto de 2017 - data mais precoce desde 1970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