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58" r:id="rId6"/>
    <p:sldId id="263" r:id="rId7"/>
    <p:sldId id="261" r:id="rId8"/>
    <p:sldId id="262" r:id="rId9"/>
    <p:sldId id="264" r:id="rId10"/>
    <p:sldId id="265" r:id="rId11"/>
    <p:sldId id="267" r:id="rId12"/>
    <p:sldId id="268" r:id="rId13"/>
    <p:sldId id="266" r:id="rId14"/>
    <p:sldId id="271" r:id="rId15"/>
    <p:sldId id="272" r:id="rId16"/>
    <p:sldId id="270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E6A8B-D7EB-47CE-83E2-E52C45CAF8C2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BFF9B-58F3-4B88-ADD2-DC43590630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80203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FF9B-58F3-4B88-ADD2-DC4359063061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9068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A8BB-FDBA-42DF-A496-2B5A7F675DD5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04-F78F-4A53-9C1C-595621AC0409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5942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A8BB-FDBA-42DF-A496-2B5A7F675DD5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04-F78F-4A53-9C1C-595621AC04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702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A8BB-FDBA-42DF-A496-2B5A7F675DD5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04-F78F-4A53-9C1C-595621AC04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90055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A8BB-FDBA-42DF-A496-2B5A7F675DD5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04-F78F-4A53-9C1C-595621AC04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22258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A8BB-FDBA-42DF-A496-2B5A7F675DD5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04-F78F-4A53-9C1C-595621AC04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53587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A8BB-FDBA-42DF-A496-2B5A7F675DD5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04-F78F-4A53-9C1C-595621AC04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66906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A8BB-FDBA-42DF-A496-2B5A7F675DD5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04-F78F-4A53-9C1C-595621AC04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58968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A8BB-FDBA-42DF-A496-2B5A7F675DD5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04-F78F-4A53-9C1C-595621AC04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41917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A8BB-FDBA-42DF-A496-2B5A7F675DD5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04-F78F-4A53-9C1C-595621AC04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5186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A8BB-FDBA-42DF-A496-2B5A7F675DD5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04-F78F-4A53-9C1C-595621AC04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4055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A8BB-FDBA-42DF-A496-2B5A7F675DD5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04-F78F-4A53-9C1C-595621AC04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7255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A8BB-FDBA-42DF-A496-2B5A7F675DD5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04-F78F-4A53-9C1C-595621AC04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2629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A8BB-FDBA-42DF-A496-2B5A7F675DD5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04-F78F-4A53-9C1C-595621AC04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7116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A8BB-FDBA-42DF-A496-2B5A7F675DD5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04-F78F-4A53-9C1C-595621AC04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6856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A8BB-FDBA-42DF-A496-2B5A7F675DD5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04-F78F-4A53-9C1C-595621AC04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9728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A8BB-FDBA-42DF-A496-2B5A7F675DD5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04-F78F-4A53-9C1C-595621AC04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8567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A8BB-FDBA-42DF-A496-2B5A7F675DD5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04-F78F-4A53-9C1C-595621AC04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2768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432A8BB-FDBA-42DF-A496-2B5A7F675DD5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BD04704-F78F-4A53-9C1C-595621AC04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78932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862885" y="2524259"/>
            <a:ext cx="6800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/>
              <a:t>GASES ATMOSFÉRICOS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834907" y="5177308"/>
            <a:ext cx="2521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Bruna Lopes </a:t>
            </a:r>
          </a:p>
          <a:p>
            <a:r>
              <a:rPr lang="pt-BR" sz="2400" dirty="0"/>
              <a:t>Guy </a:t>
            </a:r>
            <a:r>
              <a:rPr lang="pt-BR" sz="2400" dirty="0" err="1"/>
              <a:t>Jann</a:t>
            </a:r>
            <a:r>
              <a:rPr lang="pt-BR" sz="2400" dirty="0"/>
              <a:t> Terra </a:t>
            </a:r>
          </a:p>
        </p:txBody>
      </p:sp>
    </p:spTree>
    <p:extLst>
      <p:ext uri="{BB962C8B-B14F-4D97-AF65-F5344CB8AC3E}">
        <p14:creationId xmlns:p14="http://schemas.microsoft.com/office/powerpoint/2010/main" xmlns="" val="38228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FDB4FD-3FF2-4E9A-A248-46202E5B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1" y="1404729"/>
            <a:ext cx="10874327" cy="5088835"/>
          </a:xfrm>
        </p:spPr>
        <p:txBody>
          <a:bodyPr>
            <a:normAutofit fontScale="90000"/>
          </a:bodyPr>
          <a:lstStyle/>
          <a:p>
            <a:pPr marL="285750" lvl="0" indent="-285750" defTabSz="9144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800" cap="none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  <a:t> Chuva Acida  </a:t>
            </a:r>
            <a:r>
              <a:rPr lang="pt-BR" sz="1800" cap="none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BR" sz="1800" cap="none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</a:br>
            <a:r>
              <a:rPr lang="pt-BR" sz="2000" cap="none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  <a:t>Acido Carbônico </a:t>
            </a:r>
            <a:r>
              <a:rPr lang="pt-BR" sz="1800" cap="none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  <a:t>(</a:t>
            </a:r>
            <a:r>
              <a:rPr lang="pt-BR" sz="2000" cap="none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  <a:t>H2O + CO2 - H2CO3) </a:t>
            </a:r>
            <a:br>
              <a:rPr lang="pt-BR" sz="2000" cap="none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</a:br>
            <a:r>
              <a:rPr lang="pt-BR" sz="2200" cap="none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  <a:t>Ácido sulfúrico (H2SO4) </a:t>
            </a:r>
            <a:br>
              <a:rPr lang="pt-BR" sz="2200" cap="none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</a:br>
            <a:r>
              <a:rPr lang="pt-BR" sz="2200" cap="none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  <a:t>Ácido nítrico (HNO3) </a:t>
            </a:r>
            <a:br>
              <a:rPr lang="pt-BR" sz="2200" cap="none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</a:br>
            <a:r>
              <a:rPr lang="pt-BR" sz="2200" cap="none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BR" sz="2200" cap="none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</a:br>
            <a:r>
              <a:rPr lang="pt-BR" sz="2200" cap="none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  <a:t>Causa perturbações nos estômatos das folhas das árvores causando um aumento de transpiração e deixando a árvore deficiente de água, pode acidificar o solo, danificar raízes aéreas e, assim, diminuir a quantidade de nutrientes transportada.</a:t>
            </a:r>
            <a:br>
              <a:rPr lang="pt-BR" sz="2200" cap="none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</a:br>
            <a:r>
              <a:rPr lang="pt-BR" sz="1800" cap="none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BR" sz="1800" cap="none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</a:br>
            <a:r>
              <a:rPr lang="pt-BR" sz="1800" cap="none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BR" sz="1800" cap="none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</a:br>
            <a:r>
              <a:rPr lang="pt-BR" sz="1800" cap="none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BR" sz="1800" cap="none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</a:br>
            <a:r>
              <a:rPr lang="pt-BR" sz="1800" cap="none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BR" sz="1800" cap="none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</a:br>
            <a:r>
              <a:rPr lang="pt-BR" sz="1800" cap="none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pt-BR" sz="1800" cap="none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2EA5A57-4A8D-49C1-8BF0-92974108B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1"/>
            <a:ext cx="11034176" cy="1072661"/>
          </a:xfrm>
        </p:spPr>
        <p:txBody>
          <a:bodyPr/>
          <a:lstStyle/>
          <a:p>
            <a:pPr marL="0" lvl="0" indent="0" algn="ctr">
              <a:buClr>
                <a:prstClr val="white"/>
              </a:buClr>
              <a:buNone/>
            </a:pPr>
            <a:r>
              <a:rPr lang="pt-BR" sz="4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Gases X Perda de Biodiversidade 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63D209E-8EC2-45E7-81DD-908FA9C9AE0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8683" y="364436"/>
            <a:ext cx="6629554" cy="343894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2C53EE9-C69B-418A-A697-F92E0CAB34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212" y="3429000"/>
            <a:ext cx="4239033" cy="317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959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8F4E830A-06F9-4EAA-9E65-110CF242179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sultado de imagem para cubatao poluicao atmosferica">
            <a:extLst>
              <a:ext uri="{FF2B5EF4-FFF2-40B4-BE49-F238E27FC236}">
                <a16:creationId xmlns:a16="http://schemas.microsoft.com/office/drawing/2014/main" xmlns="" id="{AEA75F74-9F6F-4D3E-BBD7-05273BE83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62" b="9569"/>
          <a:stretch/>
        </p:blipFill>
        <p:spPr bwMode="auto">
          <a:xfrm>
            <a:off x="3174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24B32265-D526-44B2-B82E-8977DFEFB45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9A453D36-EF7F-403B-A9E0-553E1F0B3A9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3E7E8D9E-8474-4515-9EEB-0B46BE8EFABD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586A1812-CCD3-429E-AAAE-CC335A33F8E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ECB9509C-1B73-4063-8E69-E9024ACED1C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44BEF3D9-6561-4BA4-AD81-AC90EF33F6F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FDB4FD-3FF2-4E9A-A248-46202E5B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pPr lvl="0" defTabSz="914400">
              <a:lnSpc>
                <a:spcPct val="90000"/>
              </a:lnSpc>
              <a:spcBef>
                <a:spcPts val="0"/>
              </a:spcBef>
            </a:pPr>
            <a:r>
              <a:rPr lang="pt-BR" sz="1700" cap="none" dirty="0">
                <a:ln>
                  <a:noFill/>
                </a:ln>
                <a:ea typeface="+mn-ea"/>
                <a:cs typeface="+mn-cs"/>
              </a:rPr>
              <a:t/>
            </a:r>
            <a:br>
              <a:rPr lang="pt-BR" sz="1700" cap="none" dirty="0">
                <a:ln>
                  <a:noFill/>
                </a:ln>
                <a:ea typeface="+mn-ea"/>
                <a:cs typeface="+mn-cs"/>
              </a:rPr>
            </a:br>
            <a:r>
              <a:rPr lang="pt-BR" sz="1700" cap="none" dirty="0">
                <a:ln>
                  <a:noFill/>
                </a:ln>
                <a:ea typeface="+mn-ea"/>
                <a:cs typeface="+mn-cs"/>
              </a:rPr>
              <a:t/>
            </a:r>
            <a:br>
              <a:rPr lang="pt-BR" sz="1700" cap="none" dirty="0">
                <a:ln>
                  <a:noFill/>
                </a:ln>
                <a:ea typeface="+mn-ea"/>
                <a:cs typeface="+mn-cs"/>
              </a:rPr>
            </a:br>
            <a:r>
              <a:rPr lang="pt-BR" sz="1700" cap="none" dirty="0">
                <a:ln>
                  <a:noFill/>
                </a:ln>
                <a:ea typeface="+mn-ea"/>
                <a:cs typeface="+mn-cs"/>
              </a:rPr>
              <a:t/>
            </a:r>
            <a:br>
              <a:rPr lang="pt-BR" sz="1700" cap="none" dirty="0">
                <a:ln>
                  <a:noFill/>
                </a:ln>
                <a:ea typeface="+mn-ea"/>
                <a:cs typeface="+mn-cs"/>
              </a:rPr>
            </a:br>
            <a:r>
              <a:rPr lang="pt-BR" sz="1700" cap="none" dirty="0">
                <a:ln>
                  <a:noFill/>
                </a:ln>
                <a:ea typeface="+mn-ea"/>
                <a:cs typeface="+mn-cs"/>
              </a:rPr>
              <a:t/>
            </a:r>
            <a:br>
              <a:rPr lang="pt-BR" sz="1700" cap="none" dirty="0">
                <a:ln>
                  <a:noFill/>
                </a:ln>
                <a:ea typeface="+mn-ea"/>
                <a:cs typeface="+mn-cs"/>
              </a:rPr>
            </a:br>
            <a:r>
              <a:rPr lang="pt-BR" sz="1700" cap="none" dirty="0">
                <a:ln>
                  <a:noFill/>
                </a:ln>
                <a:ea typeface="+mn-ea"/>
                <a:cs typeface="+mn-cs"/>
              </a:rPr>
              <a:t/>
            </a:r>
            <a:br>
              <a:rPr lang="pt-BR" sz="1700" cap="none" dirty="0">
                <a:ln>
                  <a:noFill/>
                </a:ln>
                <a:ea typeface="+mn-ea"/>
                <a:cs typeface="+mn-cs"/>
              </a:rPr>
            </a:br>
            <a:endParaRPr lang="pt-BR" sz="17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2EA5A57-4A8D-49C1-8BF0-92974108B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422031"/>
            <a:ext cx="8534400" cy="12942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tx1"/>
                </a:solidFill>
              </a:rPr>
              <a:t>Cubatão- Vale da Morte (1981)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4012C53-33BF-44B6-801B-7A24AA964AE3}"/>
              </a:ext>
            </a:extLst>
          </p:cNvPr>
          <p:cNvSpPr txBox="1"/>
          <p:nvPr/>
        </p:nvSpPr>
        <p:spPr>
          <a:xfrm>
            <a:off x="2973388" y="313108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FAAE1B4-325A-45CD-91C0-E6141CD8927E}"/>
              </a:ext>
            </a:extLst>
          </p:cNvPr>
          <p:cNvSpPr txBox="1"/>
          <p:nvPr/>
        </p:nvSpPr>
        <p:spPr>
          <a:xfrm>
            <a:off x="730482" y="1329381"/>
            <a:ext cx="10724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/>
              <a:t>37 nasceram mortas devido a problemas como a anencefalia.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B1DC714-B326-4805-89DF-36626401E33C}"/>
              </a:ext>
            </a:extLst>
          </p:cNvPr>
          <p:cNvSpPr txBox="1"/>
          <p:nvPr/>
        </p:nvSpPr>
        <p:spPr>
          <a:xfrm>
            <a:off x="730482" y="1898147"/>
            <a:ext cx="775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/>
              <a:t>Apontada pela ONU como a cidade "mais poluída do mundo"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635E6DF-2CDE-4444-88D1-1158053539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6825" y="125412"/>
            <a:ext cx="5743575" cy="420052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97E8FA5C-01DF-4B90-8C73-3DC63BAB1B15}"/>
              </a:ext>
            </a:extLst>
          </p:cNvPr>
          <p:cNvSpPr txBox="1"/>
          <p:nvPr/>
        </p:nvSpPr>
        <p:spPr>
          <a:xfrm>
            <a:off x="736832" y="3683001"/>
            <a:ext cx="5108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Qual foi a Solução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72683860-1F66-4431-8496-F936B708451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497" y="588386"/>
            <a:ext cx="5345735" cy="278902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41C12C74-DF9B-431A-91E6-6CB606782A1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0463" y="3429678"/>
            <a:ext cx="4841082" cy="333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6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8F4E830A-06F9-4EAA-9E65-110CF242179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sultado de imagem para cubatao poluicao atmosferica">
            <a:extLst>
              <a:ext uri="{FF2B5EF4-FFF2-40B4-BE49-F238E27FC236}">
                <a16:creationId xmlns:a16="http://schemas.microsoft.com/office/drawing/2014/main" xmlns="" id="{AEA75F74-9F6F-4D3E-BBD7-05273BE83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62" b="9569"/>
          <a:stretch/>
        </p:blipFill>
        <p:spPr bwMode="auto">
          <a:xfrm>
            <a:off x="3174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24B32265-D526-44B2-B82E-8977DFEFB45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9A453D36-EF7F-403B-A9E0-553E1F0B3A9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3E7E8D9E-8474-4515-9EEB-0B46BE8EFABD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586A1812-CCD3-429E-AAAE-CC335A33F8E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ECB9509C-1B73-4063-8E69-E9024ACED1C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44BEF3D9-6561-4BA4-AD81-AC90EF33F6F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FDB4FD-3FF2-4E9A-A248-46202E5B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pPr lvl="0" defTabSz="914400">
              <a:lnSpc>
                <a:spcPct val="90000"/>
              </a:lnSpc>
              <a:spcBef>
                <a:spcPts val="0"/>
              </a:spcBef>
            </a:pPr>
            <a:r>
              <a:rPr lang="pt-BR" sz="1700" cap="none" dirty="0">
                <a:ln>
                  <a:noFill/>
                </a:ln>
                <a:ea typeface="+mn-ea"/>
                <a:cs typeface="+mn-cs"/>
              </a:rPr>
              <a:t/>
            </a:r>
            <a:br>
              <a:rPr lang="pt-BR" sz="1700" cap="none" dirty="0">
                <a:ln>
                  <a:noFill/>
                </a:ln>
                <a:ea typeface="+mn-ea"/>
                <a:cs typeface="+mn-cs"/>
              </a:rPr>
            </a:br>
            <a:r>
              <a:rPr lang="pt-BR" sz="1700" cap="none" dirty="0">
                <a:ln>
                  <a:noFill/>
                </a:ln>
                <a:ea typeface="+mn-ea"/>
                <a:cs typeface="+mn-cs"/>
              </a:rPr>
              <a:t/>
            </a:r>
            <a:br>
              <a:rPr lang="pt-BR" sz="1700" cap="none" dirty="0">
                <a:ln>
                  <a:noFill/>
                </a:ln>
                <a:ea typeface="+mn-ea"/>
                <a:cs typeface="+mn-cs"/>
              </a:rPr>
            </a:br>
            <a:r>
              <a:rPr lang="pt-BR" sz="1700" cap="none" dirty="0">
                <a:ln>
                  <a:noFill/>
                </a:ln>
                <a:ea typeface="+mn-ea"/>
                <a:cs typeface="+mn-cs"/>
              </a:rPr>
              <a:t/>
            </a:r>
            <a:br>
              <a:rPr lang="pt-BR" sz="1700" cap="none" dirty="0">
                <a:ln>
                  <a:noFill/>
                </a:ln>
                <a:ea typeface="+mn-ea"/>
                <a:cs typeface="+mn-cs"/>
              </a:rPr>
            </a:br>
            <a:r>
              <a:rPr lang="pt-BR" sz="1700" cap="none" dirty="0">
                <a:ln>
                  <a:noFill/>
                </a:ln>
                <a:ea typeface="+mn-ea"/>
                <a:cs typeface="+mn-cs"/>
              </a:rPr>
              <a:t/>
            </a:r>
            <a:br>
              <a:rPr lang="pt-BR" sz="1700" cap="none" dirty="0">
                <a:ln>
                  <a:noFill/>
                </a:ln>
                <a:ea typeface="+mn-ea"/>
                <a:cs typeface="+mn-cs"/>
              </a:rPr>
            </a:br>
            <a:r>
              <a:rPr lang="pt-BR" sz="1700" cap="none" dirty="0">
                <a:ln>
                  <a:noFill/>
                </a:ln>
                <a:ea typeface="+mn-ea"/>
                <a:cs typeface="+mn-cs"/>
              </a:rPr>
              <a:t/>
            </a:r>
            <a:br>
              <a:rPr lang="pt-BR" sz="1700" cap="none" dirty="0">
                <a:ln>
                  <a:noFill/>
                </a:ln>
                <a:ea typeface="+mn-ea"/>
                <a:cs typeface="+mn-cs"/>
              </a:rPr>
            </a:br>
            <a:endParaRPr lang="pt-BR" sz="17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2EA5A57-4A8D-49C1-8BF0-92974108B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422031"/>
            <a:ext cx="8534400" cy="12942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tx1"/>
                </a:solidFill>
              </a:rPr>
              <a:t>Cubatão- Vale da Morte (1981)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4012C53-33BF-44B6-801B-7A24AA964AE3}"/>
              </a:ext>
            </a:extLst>
          </p:cNvPr>
          <p:cNvSpPr txBox="1"/>
          <p:nvPr/>
        </p:nvSpPr>
        <p:spPr>
          <a:xfrm>
            <a:off x="2973388" y="313108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FAAE1B4-325A-45CD-91C0-E6141CD8927E}"/>
              </a:ext>
            </a:extLst>
          </p:cNvPr>
          <p:cNvSpPr txBox="1"/>
          <p:nvPr/>
        </p:nvSpPr>
        <p:spPr>
          <a:xfrm>
            <a:off x="730482" y="1329381"/>
            <a:ext cx="10724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/>
              <a:t>37 nasceram mortas devido a problemas como a anencefalia.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B1DC714-B326-4805-89DF-36626401E33C}"/>
              </a:ext>
            </a:extLst>
          </p:cNvPr>
          <p:cNvSpPr txBox="1"/>
          <p:nvPr/>
        </p:nvSpPr>
        <p:spPr>
          <a:xfrm>
            <a:off x="730482" y="1898147"/>
            <a:ext cx="775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/>
              <a:t>Apontada pela ONU como a cidade "mais poluída do mundo"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97E8FA5C-01DF-4B90-8C73-3DC63BAB1B15}"/>
              </a:ext>
            </a:extLst>
          </p:cNvPr>
          <p:cNvSpPr txBox="1"/>
          <p:nvPr/>
        </p:nvSpPr>
        <p:spPr>
          <a:xfrm>
            <a:off x="736832" y="3683001"/>
            <a:ext cx="5108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2F92B638-B251-4534-81AE-B6CCBE1E4B5B}"/>
              </a:ext>
            </a:extLst>
          </p:cNvPr>
          <p:cNvSpPr txBox="1"/>
          <p:nvPr/>
        </p:nvSpPr>
        <p:spPr>
          <a:xfrm>
            <a:off x="450573" y="3190344"/>
            <a:ext cx="11237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10 anos depois Cubatão foi reconhecida na Conferência sobre o Meio Ambiente da ONU, Eco-92, como símbolo de recuperação ambiental !!!</a:t>
            </a:r>
          </a:p>
        </p:txBody>
      </p:sp>
    </p:spTree>
    <p:extLst>
      <p:ext uri="{BB962C8B-B14F-4D97-AF65-F5344CB8AC3E}">
        <p14:creationId xmlns:p14="http://schemas.microsoft.com/office/powerpoint/2010/main" xmlns="" val="407548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3019E3-967B-41E0-9CC6-BC4C56AD2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1881808"/>
            <a:ext cx="11507789" cy="438646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700" dirty="0"/>
              <a:t>Conferencia quadro do </a:t>
            </a:r>
            <a:r>
              <a:rPr lang="pt-BR" sz="2700" dirty="0" err="1"/>
              <a:t>onu</a:t>
            </a:r>
            <a:r>
              <a:rPr lang="pt-BR" sz="2700" dirty="0"/>
              <a:t> sobre mudanças do clima (Eco 92)</a:t>
            </a:r>
            <a:br>
              <a:rPr lang="pt-BR" sz="2700" dirty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000" dirty="0">
                <a:latin typeface="+mn-lt"/>
              </a:rPr>
              <a:t>Adesão de 189 países  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1800" dirty="0"/>
              <a:t>Identificar causas Antrópicas da Mudança do clima </a:t>
            </a:r>
            <a:br>
              <a:rPr lang="pt-BR" sz="1800" dirty="0"/>
            </a:br>
            <a:r>
              <a:rPr lang="pt-BR" sz="1800" dirty="0"/>
              <a:t>Brasil primeiro pais a assinar </a:t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E6E94BD-85B4-4F3E-892D-853B34B3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0502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tx1"/>
                </a:solidFill>
              </a:rPr>
              <a:t>Medidas e Panoramas Mundiais</a:t>
            </a:r>
          </a:p>
        </p:txBody>
      </p:sp>
      <p:pic>
        <p:nvPicPr>
          <p:cNvPr id="5126" name="Picture 6" descr="Resultado de imagem para eco 92">
            <a:extLst>
              <a:ext uri="{FF2B5EF4-FFF2-40B4-BE49-F238E27FC236}">
                <a16:creationId xmlns:a16="http://schemas.microsoft.com/office/drawing/2014/main" xmlns="" id="{D5FDA6CB-E00C-4769-A5B2-398689608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2978" y="5060878"/>
            <a:ext cx="2280802" cy="166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78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3019E3-967B-41E0-9CC6-BC4C56AD2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1881808"/>
            <a:ext cx="11507789" cy="438646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700" dirty="0" err="1"/>
              <a:t>Cop</a:t>
            </a:r>
            <a:r>
              <a:rPr lang="pt-BR" sz="2700" dirty="0"/>
              <a:t> 3- protocolo de </a:t>
            </a:r>
            <a:r>
              <a:rPr lang="pt-BR" sz="2700" dirty="0" err="1"/>
              <a:t>kyoto</a:t>
            </a:r>
            <a:r>
              <a:rPr lang="pt-BR" sz="2700" dirty="0"/>
              <a:t> (1997)</a:t>
            </a:r>
            <a:br>
              <a:rPr lang="pt-BR" sz="2700" dirty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000" dirty="0">
                <a:latin typeface="+mn-lt"/>
              </a:rPr>
              <a:t>55 países aderiram 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1800" dirty="0"/>
              <a:t> reduzir 5,2% no período entre 2008 e 2012</a:t>
            </a:r>
            <a:br>
              <a:rPr lang="pt-BR" sz="1800" dirty="0"/>
            </a:br>
            <a:r>
              <a:rPr lang="pt-BR" sz="1800" dirty="0"/>
              <a:t>Créditos de Carbono</a:t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E6E94BD-85B4-4F3E-892D-853B34B3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0502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tx1"/>
                </a:solidFill>
              </a:rPr>
              <a:t>Medidas e Panoramas Mundiais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EC6D82B-D45B-43E7-88C9-2F2FECA2C5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31791" y="5036234"/>
            <a:ext cx="2012648" cy="168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28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3019E3-967B-41E0-9CC6-BC4C56AD2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1881808"/>
            <a:ext cx="11507789" cy="438646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700" dirty="0" err="1"/>
              <a:t>Cop</a:t>
            </a:r>
            <a:r>
              <a:rPr lang="pt-BR" sz="2700" dirty="0"/>
              <a:t> 21- Tratado de paris (2015)</a:t>
            </a:r>
            <a:br>
              <a:rPr lang="pt-BR" sz="2700" dirty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000" dirty="0">
                <a:latin typeface="+mn-lt"/>
              </a:rPr>
              <a:t>195 países fazendo parte 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1800" dirty="0"/>
              <a:t> limitar o aumento da temperatura a 1,5 ° C </a:t>
            </a:r>
            <a:br>
              <a:rPr lang="pt-BR" sz="1800" dirty="0"/>
            </a:br>
            <a:r>
              <a:rPr lang="pt-BR" sz="1800" dirty="0"/>
              <a:t>100 bilhões de </a:t>
            </a:r>
            <a:r>
              <a:rPr lang="pt-BR" sz="1800"/>
              <a:t>dólares à </a:t>
            </a:r>
            <a:r>
              <a:rPr lang="pt-BR" sz="1800" dirty="0"/>
              <a:t>mudança do clima e adaptação em países em desenvolvimento.</a:t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E6E94BD-85B4-4F3E-892D-853B34B3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0502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tx1"/>
                </a:solidFill>
              </a:rPr>
              <a:t>Medidas e Panoramas Mundiais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B61B4C8-BDC4-4CBD-BC5E-0F4B0231DD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6363" y="4754879"/>
            <a:ext cx="1537654" cy="192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7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8F4E830A-06F9-4EAA-9E65-110CF242179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esultado de imagem para gases atmosfericos">
            <a:extLst>
              <a:ext uri="{FF2B5EF4-FFF2-40B4-BE49-F238E27FC236}">
                <a16:creationId xmlns:a16="http://schemas.microsoft.com/office/drawing/2014/main" xmlns="" id="{A505599A-986F-4803-AF19-5720590E1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24B32265-D526-44B2-B82E-8977DFEFB45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9A453D36-EF7F-403B-A9E0-553E1F0B3A9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3E7E8D9E-8474-4515-9EEB-0B46BE8EFABD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586A1812-CCD3-429E-AAAE-CC335A33F8E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ECB9509C-1B73-4063-8E69-E9024ACED1C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44BEF3D9-6561-4BA4-AD81-AC90EF33F6F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3019E3-967B-41E0-9CC6-BC4C56AD2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pt-BR" dirty="0"/>
              <a:t>Obrigado!!!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E6E94BD-85B4-4F3E-892D-853B34B3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9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1696" y="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pt-BR" sz="6000" dirty="0">
                <a:latin typeface="Calibri" panose="020F0502020204030204" pitchFamily="34" charset="0"/>
                <a:cs typeface="Calibri" panose="020F0502020204030204" pitchFamily="34" charset="0"/>
              </a:rPr>
              <a:t>O QUE SÃO?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8250" y="1358900"/>
            <a:ext cx="1130129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2800" dirty="0">
                <a:latin typeface="+mj-lt"/>
                <a:cs typeface="Calibri" panose="020F0502020204030204" pitchFamily="34" charset="0"/>
              </a:rPr>
              <a:t>A atmosfera é composta por diversos gases, vapores, microrganismos e outras partículas; </a:t>
            </a:r>
          </a:p>
          <a:p>
            <a:pPr algn="ctr"/>
            <a:endParaRPr lang="pt-BR" sz="2800" dirty="0">
              <a:latin typeface="+mj-lt"/>
              <a:cs typeface="Calibri" panose="020F0502020204030204" pitchFamily="34" charset="0"/>
            </a:endParaRPr>
          </a:p>
          <a:p>
            <a:pPr algn="ctr"/>
            <a:endParaRPr lang="pt-BR" sz="2800" dirty="0">
              <a:latin typeface="+mj-lt"/>
              <a:cs typeface="Calibri" panose="020F050202020403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800" dirty="0">
                <a:latin typeface="+mj-lt"/>
              </a:rPr>
              <a:t>Os gases atmosféricos</a:t>
            </a:r>
            <a:r>
              <a:rPr lang="pt-BR" sz="2800" dirty="0"/>
              <a:t> são moléculas ou átomos que se movimentam constantemente;</a:t>
            </a:r>
          </a:p>
          <a:p>
            <a:pPr algn="ctr"/>
            <a:endParaRPr lang="pt-BR" sz="2800" dirty="0">
              <a:latin typeface="+mj-lt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800" dirty="0">
              <a:latin typeface="+mj-lt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800" dirty="0"/>
              <a:t>Os gases tem propriedades únicas, mas, em conjunto, proporcionam uma mistura capaz de sustentar a vida.</a:t>
            </a:r>
            <a:endParaRPr lang="pt-BR" sz="2800" dirty="0">
              <a:latin typeface="+mj-lt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800" dirty="0">
              <a:latin typeface="+mj-lt"/>
              <a:cs typeface="Calibri" panose="020F050202020403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800" dirty="0">
              <a:latin typeface="+mj-lt"/>
              <a:cs typeface="Calibri" panose="020F0502020204030204" pitchFamily="34" charset="0"/>
            </a:endParaRPr>
          </a:p>
          <a:p>
            <a:pPr algn="ctr"/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90497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8611" y="288819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pt-BR" sz="6000" dirty="0">
                <a:latin typeface="Calibri" panose="020F0502020204030204" pitchFamily="34" charset="0"/>
                <a:cs typeface="Calibri" panose="020F0502020204030204" pitchFamily="34" charset="0"/>
              </a:rPr>
              <a:t>EXEMPLOS DE GASES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87620" y="1795886"/>
            <a:ext cx="985019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O ar que respiramos é constituído de gás nitrogênio </a:t>
            </a:r>
            <a:r>
              <a:rPr lang="pt-BR" sz="2400" b="1" dirty="0"/>
              <a:t>(N</a:t>
            </a:r>
            <a:r>
              <a:rPr lang="pt-BR" sz="2400" b="1" baseline="-25000" dirty="0"/>
              <a:t>2</a:t>
            </a:r>
            <a:r>
              <a:rPr lang="pt-BR" sz="2400" b="1" dirty="0"/>
              <a:t>) </a:t>
            </a:r>
            <a:r>
              <a:rPr lang="pt-BR" sz="2400" dirty="0"/>
              <a:t>e de gás oxigênio</a:t>
            </a:r>
            <a:r>
              <a:rPr lang="pt-BR" sz="2400" b="1" dirty="0"/>
              <a:t> (O</a:t>
            </a:r>
            <a:r>
              <a:rPr lang="pt-BR" sz="2400" b="1" baseline="-25000" dirty="0"/>
              <a:t>2</a:t>
            </a:r>
            <a:r>
              <a:rPr lang="pt-BR" sz="2400" b="1" dirty="0"/>
              <a:t>);</a:t>
            </a:r>
          </a:p>
          <a:p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O dióxido de carbono </a:t>
            </a:r>
            <a:r>
              <a:rPr lang="pt-BR" sz="2400" b="1" dirty="0"/>
              <a:t>(CO</a:t>
            </a:r>
            <a:r>
              <a:rPr lang="pt-BR" sz="2400" b="1" baseline="-25000" dirty="0"/>
              <a:t>2</a:t>
            </a:r>
            <a:r>
              <a:rPr lang="pt-BR" sz="2400" b="1" dirty="0"/>
              <a:t>)</a:t>
            </a:r>
            <a:r>
              <a:rPr lang="pt-BR" sz="2400" dirty="0"/>
              <a:t>, mais conhecido como gás carbônico, é o maior responsável pelo efeito estufa;</a:t>
            </a:r>
          </a:p>
          <a:p>
            <a:endParaRPr lang="pt-BR" sz="2400" b="1" dirty="0"/>
          </a:p>
          <a:p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O gás metano </a:t>
            </a:r>
            <a:r>
              <a:rPr lang="pt-BR" sz="2400" b="1" dirty="0"/>
              <a:t>(CH</a:t>
            </a:r>
            <a:r>
              <a:rPr lang="pt-BR" sz="2400" b="1" baseline="-25000" dirty="0"/>
              <a:t>4</a:t>
            </a:r>
            <a:r>
              <a:rPr lang="pt-BR" sz="2400" b="1" dirty="0"/>
              <a:t>) </a:t>
            </a:r>
            <a:r>
              <a:rPr lang="pt-BR" sz="2400" dirty="0"/>
              <a:t>é</a:t>
            </a:r>
            <a:r>
              <a:rPr lang="pt-BR" sz="2400" b="1" dirty="0"/>
              <a:t> </a:t>
            </a:r>
            <a:r>
              <a:rPr lang="pt-BR" sz="2400" dirty="0"/>
              <a:t>usado como fonte de geração de energia mais “limpa”</a:t>
            </a:r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/>
          </a:p>
          <a:p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726" y="425003"/>
            <a:ext cx="11150653" cy="604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820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906771" y="194454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pt-BR" sz="6000" dirty="0">
                <a:latin typeface="Calibri" panose="020F0502020204030204" pitchFamily="34" charset="0"/>
                <a:cs typeface="Calibri" panose="020F0502020204030204" pitchFamily="34" charset="0"/>
              </a:rPr>
              <a:t>EXEMPLOS DE GASES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112913" y="3657600"/>
            <a:ext cx="266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 flipH="1">
            <a:off x="641046" y="2097084"/>
            <a:ext cx="110658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O gás ozônio </a:t>
            </a:r>
            <a:r>
              <a:rPr lang="pt-BR" sz="2000" b="1" dirty="0"/>
              <a:t>(O</a:t>
            </a:r>
            <a:r>
              <a:rPr lang="pt-BR" sz="2000" b="1" baseline="-25000" dirty="0"/>
              <a:t>3</a:t>
            </a:r>
            <a:r>
              <a:rPr lang="pt-BR" sz="2000" b="1" dirty="0"/>
              <a:t>) </a:t>
            </a:r>
            <a:r>
              <a:rPr lang="pt-BR" sz="2000" dirty="0"/>
              <a:t>é o responsável pela absorção da maior parte da radiação ultravioleta do sol que poderia nos prejudicar; </a:t>
            </a:r>
          </a:p>
          <a:p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Os gases nobres compostos por átomos são: gás hélio </a:t>
            </a:r>
            <a:r>
              <a:rPr lang="pt-BR" sz="2000" b="1" dirty="0"/>
              <a:t>(He) </a:t>
            </a:r>
            <a:r>
              <a:rPr lang="pt-BR" sz="2000" dirty="0"/>
              <a:t>e</a:t>
            </a:r>
            <a:r>
              <a:rPr lang="pt-BR" sz="2000" b="1" dirty="0"/>
              <a:t> </a:t>
            </a:r>
            <a:r>
              <a:rPr lang="pt-BR" sz="2000" dirty="0"/>
              <a:t>gás neônio</a:t>
            </a:r>
            <a:r>
              <a:rPr lang="pt-BR" sz="2000" b="1" dirty="0"/>
              <a:t>(Ne). </a:t>
            </a: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1373" y="4026932"/>
            <a:ext cx="6465195" cy="270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450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6090" y="193628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pt-BR" sz="6000" dirty="0">
                <a:latin typeface="Calibri" panose="020F0502020204030204" pitchFamily="34" charset="0"/>
                <a:cs typeface="Calibri" panose="020F0502020204030204" pitchFamily="34" charset="0"/>
              </a:rPr>
              <a:t>CARACTERISTICAS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86367" y="2202285"/>
            <a:ext cx="10294333" cy="303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Componentes Constantes do Ar: </a:t>
            </a:r>
            <a:r>
              <a:rPr lang="pt-BR" sz="2400" dirty="0"/>
              <a:t>componentes são sempre encontrados no ar e constituem quase a sua totalidade; </a:t>
            </a:r>
          </a:p>
          <a:p>
            <a:pPr algn="ctr"/>
            <a:endParaRPr lang="pt-BR" sz="2400" b="1" dirty="0"/>
          </a:p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Componentes Variáveis do Ar; </a:t>
            </a:r>
            <a:r>
              <a:rPr lang="pt-BR" sz="2400" dirty="0"/>
              <a:t>não aparecem de forma tão frequente quanto os primeiros e sua presença na atmosfera depende de alguns fatores (clima, ventos, poluição). </a:t>
            </a:r>
            <a:r>
              <a:rPr lang="pt-BR" sz="2400" b="1" dirty="0"/>
              <a:t> </a:t>
            </a:r>
          </a:p>
          <a:p>
            <a:pPr algn="ctr"/>
            <a:r>
              <a:rPr lang="pt-BR" b="1" dirty="0"/>
              <a:t> 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930" y="193628"/>
            <a:ext cx="10457645" cy="624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329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2" y="385232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pt-BR" sz="4400" dirty="0">
                <a:latin typeface="Calibri" panose="020F0502020204030204" pitchFamily="34" charset="0"/>
              </a:rPr>
              <a:t>Principais fontes da emissão dos gases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270748" y="2184400"/>
            <a:ext cx="91178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FONTES FIXAS; 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dirty="0"/>
              <a:t>Indústrias, usinas termoelétricas, incineradores de lixo e vulcões.</a:t>
            </a:r>
          </a:p>
          <a:p>
            <a:pPr algn="ctr"/>
            <a:endParaRPr lang="pt-BR" sz="2400" dirty="0"/>
          </a:p>
          <a:p>
            <a:pPr algn="ctr"/>
            <a:r>
              <a:rPr lang="pt-BR" sz="2400" b="1" dirty="0"/>
              <a:t>FONTES MOVÉIS: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dirty="0"/>
              <a:t>Veículos automotores, trem, avião, embarcação marítima, etc.</a:t>
            </a:r>
          </a:p>
        </p:txBody>
      </p:sp>
    </p:spTree>
    <p:extLst>
      <p:ext uri="{BB962C8B-B14F-4D97-AF65-F5344CB8AC3E}">
        <p14:creationId xmlns:p14="http://schemas.microsoft.com/office/powerpoint/2010/main" xmlns="" val="429416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8461" y="263062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pt-BR" sz="6000" b="1" dirty="0">
                <a:latin typeface="Calibri" panose="020F0502020204030204" pitchFamily="34" charset="0"/>
                <a:cs typeface="Calibri" panose="020F0502020204030204" pitchFamily="34" charset="0"/>
              </a:rPr>
              <a:t>Consequências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43775" y="2151130"/>
            <a:ext cx="100480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Poluição Atmosférica: </a:t>
            </a:r>
            <a:r>
              <a:rPr lang="pt-BR" sz="2400" dirty="0"/>
              <a:t>Qualquer substância presente no ar que, pela sua concentração, possa torná-lo impróprio, nocivo ou ofensivo à saúde;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Causas: 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dirty="0"/>
              <a:t>Prejudica o bem-estar público, danos aos materiais, à fauna e à flora... </a:t>
            </a:r>
            <a:endParaRPr lang="pt-BR" sz="24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921" y="450783"/>
            <a:ext cx="5101040" cy="340069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6801" y="450782"/>
            <a:ext cx="4836687" cy="340069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1727" y="4054677"/>
            <a:ext cx="6542468" cy="262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942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0128" y="211546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pt-BR" sz="6000" dirty="0">
                <a:latin typeface="Calibri" panose="020F0502020204030204" pitchFamily="34" charset="0"/>
                <a:cs typeface="Calibri" panose="020F0502020204030204" pitchFamily="34" charset="0"/>
              </a:rPr>
              <a:t>Consequências </a:t>
            </a:r>
            <a:endParaRPr lang="pt-BR" sz="4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1457" y="1697326"/>
            <a:ext cx="1119174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 </a:t>
            </a:r>
            <a:r>
              <a:rPr lang="pt-BR" sz="2400" b="1" dirty="0" err="1" smtClean="0"/>
              <a:t>Destruicao</a:t>
            </a:r>
            <a:r>
              <a:rPr lang="pt-BR" sz="2400" b="1" dirty="0" smtClean="0"/>
              <a:t> </a:t>
            </a:r>
            <a:r>
              <a:rPr lang="pt-BR" sz="2400" b="1" dirty="0"/>
              <a:t>da camada de Ozônio; </a:t>
            </a:r>
          </a:p>
          <a:p>
            <a:pPr algn="ctr"/>
            <a:r>
              <a:rPr lang="pt-BR" sz="2400" b="1" dirty="0"/>
              <a:t> </a:t>
            </a:r>
          </a:p>
          <a:p>
            <a:pPr algn="ctr"/>
            <a:r>
              <a:rPr lang="pt-BR" sz="2400" b="1" dirty="0"/>
              <a:t>Aquecimento global: </a:t>
            </a:r>
            <a:r>
              <a:rPr lang="pt-BR" sz="2400" dirty="0"/>
              <a:t>processo de aumento da temperatura média dos oceanos e da atmosfera da terra; </a:t>
            </a:r>
          </a:p>
          <a:p>
            <a:pPr algn="ctr"/>
            <a:r>
              <a:rPr lang="pt-BR" sz="2400" b="1" dirty="0"/>
              <a:t>    </a:t>
            </a:r>
          </a:p>
          <a:p>
            <a:pPr algn="ctr"/>
            <a:r>
              <a:rPr lang="pt-BR" sz="2400" b="1" dirty="0"/>
              <a:t>Causas: </a:t>
            </a:r>
            <a:r>
              <a:rPr lang="pt-BR" sz="2400" dirty="0"/>
              <a:t> </a:t>
            </a:r>
          </a:p>
          <a:p>
            <a:pPr algn="ctr"/>
            <a:r>
              <a:rPr lang="pt-BR" b="1" dirty="0"/>
              <a:t>    </a:t>
            </a:r>
          </a:p>
          <a:p>
            <a:pPr algn="ctr"/>
            <a:r>
              <a:rPr lang="pt-BR" sz="2400" dirty="0"/>
              <a:t>Aumento da emissão dos gases do efeito estufa; 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Queimadas de matas e florestas;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Desmatamento.</a:t>
            </a:r>
            <a:endParaRPr lang="pt-BR" sz="48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301" y="449805"/>
            <a:ext cx="11268499" cy="640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008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1082675" y="176213"/>
            <a:ext cx="11109325" cy="1323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Gases X Perda de Biodiversidade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9292" y="2535887"/>
            <a:ext cx="11852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 “Totalidade dos genes, espécies e ecossistemas de uma região".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50277" y="2590800"/>
            <a:ext cx="11312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dirty="0"/>
          </a:p>
        </p:txBody>
      </p:sp>
      <p:pic>
        <p:nvPicPr>
          <p:cNvPr id="1026" name="Picture 2" descr="C:\Users\User\Desktop\Molina\biodiversida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9538" y="3464586"/>
            <a:ext cx="3153508" cy="23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527538" y="3704491"/>
            <a:ext cx="75613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dirty="0"/>
              <a:t>12,5% das espécies de plantas sob ameaça de extinção.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dirty="0"/>
              <a:t>20% de todas as espécies viventes podem desaparecer em 30 anos.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dirty="0"/>
              <a:t>Quase todas são decorrentes das atividades humanas, em particular a destruição dos habitats de plantas e animais.</a:t>
            </a:r>
          </a:p>
        </p:txBody>
      </p:sp>
    </p:spTree>
    <p:extLst>
      <p:ext uri="{BB962C8B-B14F-4D97-AF65-F5344CB8AC3E}">
        <p14:creationId xmlns:p14="http://schemas.microsoft.com/office/powerpoint/2010/main" xmlns="" val="38899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376</TotalTime>
  <Words>408</Words>
  <Application>Microsoft Office PowerPoint</Application>
  <PresentationFormat>Personalizar</PresentationFormat>
  <Paragraphs>92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Fatia</vt:lpstr>
      <vt:lpstr>Slide 1</vt:lpstr>
      <vt:lpstr>O QUE SÃO? </vt:lpstr>
      <vt:lpstr>EXEMPLOS DE GASES</vt:lpstr>
      <vt:lpstr>EXEMPLOS DE GASES</vt:lpstr>
      <vt:lpstr>CARACTERISTICAS </vt:lpstr>
      <vt:lpstr>Principais fontes da emissão dos gases </vt:lpstr>
      <vt:lpstr>Consequências </vt:lpstr>
      <vt:lpstr>Consequências </vt:lpstr>
      <vt:lpstr>Slide 9</vt:lpstr>
      <vt:lpstr> Chuva Acida   Acido Carbônico (H2O + CO2 - H2CO3)  Ácido sulfúrico (H2SO4)  Ácido nítrico (HNO3)   Causa perturbações nos estômatos das folhas das árvores causando um aumento de transpiração e deixando a árvore deficiente de água, pode acidificar o solo, danificar raízes aéreas e, assim, diminuir a quantidade de nutrientes transportada.      </vt:lpstr>
      <vt:lpstr>     </vt:lpstr>
      <vt:lpstr>     </vt:lpstr>
      <vt:lpstr>Conferencia quadro do onu sobre mudanças do clima (Eco 92)  Adesão de 189 países   Identificar causas Antrópicas da Mudança do clima  Brasil primeiro pais a assinar  </vt:lpstr>
      <vt:lpstr>Cop 3- protocolo de kyoto (1997)  55 países aderiram   reduzir 5,2% no período entre 2008 e 2012 Créditos de Carbono </vt:lpstr>
      <vt:lpstr>Cop 21- Tratado de paris (2015)  195 países fazendo parte   limitar o aumento da temperatura a 1,5 ° C  100 bilhões de dólares à mudança do clima e adaptação em países em desenvolvimento. </vt:lpstr>
      <vt:lpstr>Obrigado!!!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PCG2</dc:creator>
  <cp:lastModifiedBy>Silvia MG Molina</cp:lastModifiedBy>
  <cp:revision>34</cp:revision>
  <dcterms:created xsi:type="dcterms:W3CDTF">2017-11-24T11:08:39Z</dcterms:created>
  <dcterms:modified xsi:type="dcterms:W3CDTF">2017-11-29T10:43:03Z</dcterms:modified>
</cp:coreProperties>
</file>