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Raleway" charset="0"/>
      <p:regular r:id="rId21"/>
      <p:bold r:id="rId22"/>
      <p:italic r:id="rId23"/>
      <p:boldItalic r:id="rId24"/>
    </p:embeddedFont>
    <p:embeddedFont>
      <p:font typeface="Karla" charset="0"/>
      <p:regular r:id="rId25"/>
      <p:bold r:id="rId26"/>
      <p:italic r:id="rId27"/>
      <p:boldItalic r:id="rId28"/>
    </p:embeddedFont>
    <p:embeddedFont>
      <p:font typeface="Georgia" pitchFamily="18" charset="0"/>
      <p:regular r:id="rId29"/>
      <p:bold r:id="rId30"/>
      <p:italic r:id="rId31"/>
      <p:boldItalic r:id="rId32"/>
    </p:embeddedFont>
    <p:embeddedFont>
      <p:font typeface="Open Sans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53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27272"/>
              <a:buChar char="●"/>
              <a:defRPr sz="1100"/>
            </a:lvl1pPr>
            <a:lvl2pPr lvl="1">
              <a:spcBef>
                <a:spcPts val="0"/>
              </a:spcBef>
              <a:buSzPct val="127272"/>
              <a:buChar char="○"/>
              <a:defRPr sz="1100"/>
            </a:lvl2pPr>
            <a:lvl3pPr lvl="2">
              <a:spcBef>
                <a:spcPts val="0"/>
              </a:spcBef>
              <a:buSzPct val="127272"/>
              <a:buChar char="■"/>
              <a:defRPr sz="1100"/>
            </a:lvl3pPr>
            <a:lvl4pPr lvl="3">
              <a:spcBef>
                <a:spcPts val="0"/>
              </a:spcBef>
              <a:buSzPct val="127272"/>
              <a:buChar char="●"/>
              <a:defRPr sz="1100"/>
            </a:lvl4pPr>
            <a:lvl5pPr lvl="4">
              <a:spcBef>
                <a:spcPts val="0"/>
              </a:spcBef>
              <a:buSzPct val="127272"/>
              <a:buChar char="○"/>
              <a:defRPr sz="1100"/>
            </a:lvl5pPr>
            <a:lvl6pPr lvl="5">
              <a:spcBef>
                <a:spcPts val="0"/>
              </a:spcBef>
              <a:buSzPct val="127272"/>
              <a:buChar char="■"/>
              <a:defRPr sz="1100"/>
            </a:lvl6pPr>
            <a:lvl7pPr lvl="6">
              <a:spcBef>
                <a:spcPts val="0"/>
              </a:spcBef>
              <a:buSzPct val="127272"/>
              <a:buChar char="●"/>
              <a:defRPr sz="1100"/>
            </a:lvl7pPr>
            <a:lvl8pPr lvl="7">
              <a:spcBef>
                <a:spcPts val="0"/>
              </a:spcBef>
              <a:buSzPct val="127272"/>
              <a:buChar char="○"/>
              <a:defRPr sz="1100"/>
            </a:lvl8pPr>
            <a:lvl9pPr lvl="8">
              <a:spcBef>
                <a:spcPts val="0"/>
              </a:spcBef>
              <a:buSzPct val="127272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69677161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http://www.icmbio.gov.br/portal/ultimas-noticias/20-geral/8005-acao-para-conter-especies-exoticas-invasoras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000">
                <a:solidFill>
                  <a:srgbClr val="222222"/>
                </a:solidFill>
                <a:latin typeface="Karla"/>
                <a:ea typeface="Karla"/>
                <a:cs typeface="Karla"/>
                <a:sym typeface="Karla"/>
              </a:rPr>
              <a:t>Um exemplo claro foi a chegada dos europeus as americas, sendo uma espécie exóticas trazendo bactérias e virus q dizimaram a população indígena, assim também dando origens aos mamelucos/caboclos.</a:t>
            </a:r>
          </a:p>
          <a:p>
            <a:pPr lvl="0">
              <a:spcBef>
                <a:spcPts val="0"/>
              </a:spcBef>
              <a:buNone/>
            </a:pPr>
            <a:endParaRPr sz="1400">
              <a:solidFill>
                <a:srgbClr val="222222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Tendo em vista a complexidade dessa temática, as espécies exóticas invasoras envolvem uma agenda bastante ampla e desafiadora, com ações multidisciplinares e interinstitucionais. Ações de prevenção, erradicação, controle e monitoramento são fundamentais e exigem o envolvimento e a convergência de esforços dos diferentes órgãos dos governos federal, estadual e municipal envolvidos no tema, além do setor empresarial e das organizações não-governamentais.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http://www.iap.pr.gov.br/pagina-814.html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rgbClr val="4C4C4C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As Invasoras se adaptam às condições do ambiente no qual se inserem e, além de suas vantagens competitivas naturais, são favorecidas pela ausência de inimigos naturais (predadores), o que lhes permite se multiplicar e degradar ecossistemas. Elas competem com as espécies nativas por recursos como território, água e alimento. Em alguns casos, se alimentam das espécies nativas, o que agrava ainda mais seu impacto ao meio ambiente local.</a:t>
            </a:r>
          </a:p>
          <a:p>
            <a:pPr lvl="0">
              <a:spcBef>
                <a:spcPts val="0"/>
              </a:spcBef>
              <a:buNone/>
            </a:pPr>
            <a:endParaRPr sz="1350">
              <a:solidFill>
                <a:srgbClr val="4C4C4C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350">
                <a:solidFill>
                  <a:srgbClr val="4C4C4C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http://www.oeco.org.br/dicionario-ambiental/28434-o-que-e-uma-especie-exotica-e-uma-exotica-invasora/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rgbClr val="4C4C4C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 invasão de relativamente poucas espécies muito adaptáveis e competitivas sobre áreas distintas do globo tende a empobrecer e homogeneizar os ecossistemas, e, hoje, é a segunda maior ameaça à perda de espécies nativas, atrás apenas da redução/degradação de habitats. As Invasoras são responsáveis por declínios populacionais e extinções.</a:t>
            </a:r>
          </a:p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4C4C4C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100"/>
              </a:spcAft>
              <a:buClr>
                <a:schemeClr val="dk1"/>
              </a:buClr>
              <a:buSzPct val="81481"/>
              <a:buFont typeface="Arial"/>
              <a:buNone/>
            </a:pPr>
            <a:r>
              <a:rPr lang="en" sz="1350">
                <a:solidFill>
                  <a:srgbClr val="4C4C4C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Invasões podem acontecer de maneira natural, entretanto, as atividades e movimentações humanas são a principal razão na introdução de espécies exóticas em praticamente todas as regiões do globo. À medida que novos ambientes são colonizados e ocupados pelo homem, plantas e animais domesticados são transportados, e proporcionam condições de dispersão muito além das capacidades naturais das Espécies Exóticas.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100"/>
              </a:spcAft>
              <a:buClr>
                <a:schemeClr val="dk1"/>
              </a:buClr>
              <a:buSzPct val="81481"/>
              <a:buFont typeface="Arial"/>
              <a:buNone/>
            </a:pPr>
            <a:r>
              <a:rPr lang="en" sz="1350">
                <a:solidFill>
                  <a:srgbClr val="4C4C4C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Fatores humanos como migração, colonização de novas terras, aumento de população e o intenso comércio internacional de animais de estimação e plantas ornamentais facilita a introdução de Exóticas. O desmatamento e a degradação de áreas verdes também abrem a guarda dos ecossistemas locais à invasões. Finalmente, as mudanças climáticas podem incentivar ou forçar a migração de espécies que tentam sobreviver.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100"/>
              </a:spcAft>
              <a:buNone/>
            </a:pPr>
            <a:r>
              <a:rPr lang="en" sz="1350">
                <a:solidFill>
                  <a:srgbClr val="4C4C4C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As invasões favorecem a disseminação de doenças e pragas e também acarretam prejuízos para colheitas, degradam florestas, solos e pastagens.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O javali (</a:t>
            </a:r>
            <a:r>
              <a:rPr lang="en" sz="1050" i="1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Sus scrofa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) é uma espécie nativa da Europa, Ásia e norte da África. Foi introduzida no Brasil a partir da década de 1960, principalmente para o consumo de carne na região sul do país. O animal é classificado como uma das cem piores espécies exóticas invasoras do mundo pela União Internacional de Conservação da Natureza. Sua agressividade e facilidade de adaptação são características que, associadas à reprodução descontrolada e à ausência de predadores naturais, resultam em uma série de impactos ambientais e socioeconômicos, principalmente para pequenos agricultores.</a:t>
            </a: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http://www.ibama.gov.br/especies-exoticas-invasoras/javali</a:t>
            </a:r>
          </a:p>
          <a:p>
            <a:pPr lvl="0" algn="just">
              <a:spcBef>
                <a:spcPts val="0"/>
              </a:spcBef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http://www.cienciahoje.org.br/revista/materia/id/1034/n/a_invasao_do_javali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http://www.bbc.com/portuguese/noticias/2012/05/120509_guam_cobras_invasao_fn</a:t>
            </a: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http://sustentabilidade.estadao.com.br/blogs/ambiente-se/a-historia-da-cobra-que-pos-em-risco-uma-floresta-inteira/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n" sz="105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http://g1.globo.com/sp/campinas-regiao/noticia/2015/12/do-egito-para-o-mundo-conheca-historia-do-mosquito-aedes-aegypti.html</a:t>
            </a:r>
          </a:p>
          <a:p>
            <a:pPr lvl="0" algn="just" rtl="0">
              <a:spcBef>
                <a:spcPts val="0"/>
              </a:spcBef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http://www.ioc.fiocruz.br/dengue/textos/curiosidades.html</a:t>
            </a: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https://mundoestranho.abril.com.br/mundo-animal/por-que-as-abelhas-africanas-sao-tao-perigosas/#</a:t>
            </a:r>
          </a:p>
          <a:p>
            <a:pPr lvl="0" algn="just" rtl="0">
              <a:spcBef>
                <a:spcPts val="0"/>
              </a:spcBef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http://www.bbc.com/portuguese/noticias/2015/12/151209_vert_earth_abelhas_assassinas_africanizadas_rw</a:t>
            </a: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http://www.ib.usp.br/grant/Ra-touro_no_Brasil/Pagina_Inicial.html</a:t>
            </a: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http://www.ibama.gov.br/especies-exoticas-invasoras/mexilhao-dourado</a:t>
            </a:r>
          </a:p>
          <a:p>
            <a:pPr lvl="0" algn="just" rtl="0">
              <a:spcBef>
                <a:spcPts val="0"/>
              </a:spcBef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http://biologiamais.com.br/ciencia-reportagens/mexilhao-dourado-especie-introduzida-por-agua-de-lastro-no-brasil-194.html#!prettyPhoto</a:t>
            </a: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https://www.terra.com.br/noticias/ciencia/brasil-conheca-especies-invasoras-que-podem-causar-problemas,30b900beca2da310VgnCLD200000bbcceb0aRCRD.html</a:t>
            </a:r>
          </a:p>
          <a:p>
            <a:pPr lvl="0" algn="just" rtl="0">
              <a:spcBef>
                <a:spcPts val="0"/>
              </a:spcBef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http://mundoeducacao.bol.uol.com.br/biologia/especies-exoticas-invasoras-1.htm</a:t>
            </a: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n" sz="105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https://saude.abril.com.br/alimentacao/tilapia-o-peixe-que-domina-o-brasil/</a:t>
            </a: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algn="just" rtl="0">
              <a:spcBef>
                <a:spcPts val="0"/>
              </a:spcBef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4C5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 flipH="1">
            <a:off x="6025" y="301575"/>
            <a:ext cx="9150050" cy="4496748"/>
          </a:xfrm>
          <a:custGeom>
            <a:avLst/>
            <a:gdLst/>
            <a:ahLst/>
            <a:cxnLst/>
            <a:rect l="0" t="0" r="0" b="0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0" name="Shape 10"/>
          <p:cNvSpPr/>
          <p:nvPr/>
        </p:nvSpPr>
        <p:spPr>
          <a:xfrm>
            <a:off x="-5900" y="759982"/>
            <a:ext cx="9144150" cy="3769800"/>
          </a:xfrm>
          <a:custGeom>
            <a:avLst/>
            <a:gdLst/>
            <a:ahLst/>
            <a:cxnLst/>
            <a:rect l="0" t="0" r="0" b="0"/>
            <a:pathLst>
              <a:path w="365766" h="150792" extrusionOk="0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1" name="Shape 11"/>
          <p:cNvSpPr/>
          <p:nvPr/>
        </p:nvSpPr>
        <p:spPr>
          <a:xfrm>
            <a:off x="0" y="1351100"/>
            <a:ext cx="9156075" cy="2889063"/>
          </a:xfrm>
          <a:custGeom>
            <a:avLst/>
            <a:gdLst/>
            <a:ahLst/>
            <a:cxnLst/>
            <a:rect l="0" t="0" r="0" b="0"/>
            <a:pathLst>
              <a:path w="366243" h="106157" extrusionOk="0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719025" y="1991825"/>
            <a:ext cx="5706000" cy="1159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solidFill>
          <a:srgbClr val="ABE33F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 flipH="1">
            <a:off x="6025" y="301575"/>
            <a:ext cx="9150050" cy="4496748"/>
          </a:xfrm>
          <a:custGeom>
            <a:avLst/>
            <a:gdLst/>
            <a:ahLst/>
            <a:cxnLst/>
            <a:rect l="0" t="0" r="0" b="0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5" name="Shape 15"/>
          <p:cNvSpPr/>
          <p:nvPr/>
        </p:nvSpPr>
        <p:spPr>
          <a:xfrm>
            <a:off x="-5900" y="753950"/>
            <a:ext cx="9144150" cy="3769800"/>
          </a:xfrm>
          <a:custGeom>
            <a:avLst/>
            <a:gdLst/>
            <a:ahLst/>
            <a:cxnLst/>
            <a:rect l="0" t="0" r="0" b="0"/>
            <a:pathLst>
              <a:path w="365766" h="150792" extrusionOk="0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6" name="Shape 16"/>
          <p:cNvSpPr/>
          <p:nvPr/>
        </p:nvSpPr>
        <p:spPr>
          <a:xfrm>
            <a:off x="0" y="1351100"/>
            <a:ext cx="9156075" cy="2889063"/>
          </a:xfrm>
          <a:custGeom>
            <a:avLst/>
            <a:gdLst/>
            <a:ahLst/>
            <a:cxnLst/>
            <a:rect l="0" t="0" r="0" b="0"/>
            <a:pathLst>
              <a:path w="366243" h="106157" extrusionOk="0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1815525" y="2040550"/>
            <a:ext cx="5513100" cy="1159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815375" y="3068650"/>
            <a:ext cx="5513100" cy="78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004C52"/>
              </a:buClr>
              <a:buSzPct val="100000"/>
              <a:buNone/>
              <a:defRPr sz="1800" b="1"/>
            </a:lvl1pPr>
            <a:lvl2pPr lvl="1" algn="ctr" rtl="0">
              <a:spcBef>
                <a:spcPts val="0"/>
              </a:spcBef>
              <a:buClr>
                <a:srgbClr val="004C52"/>
              </a:buClr>
              <a:buSzPct val="100000"/>
              <a:buNone/>
              <a:defRPr sz="1800" b="1"/>
            </a:lvl2pPr>
            <a:lvl3pPr lvl="2" algn="ctr" rtl="0">
              <a:spcBef>
                <a:spcPts val="0"/>
              </a:spcBef>
              <a:buClr>
                <a:srgbClr val="004C52"/>
              </a:buClr>
              <a:buSzPct val="100000"/>
              <a:buNone/>
              <a:defRPr sz="1800" b="1"/>
            </a:lvl3pPr>
            <a:lvl4pPr lvl="3" algn="ctr" rtl="0">
              <a:spcBef>
                <a:spcPts val="0"/>
              </a:spcBef>
              <a:buSzPct val="100000"/>
              <a:buNone/>
              <a:defRPr sz="1800" b="1"/>
            </a:lvl4pPr>
            <a:lvl5pPr lvl="4" algn="ctr" rtl="0">
              <a:spcBef>
                <a:spcPts val="0"/>
              </a:spcBef>
              <a:buSzPct val="100000"/>
              <a:buNone/>
              <a:defRPr sz="1800" b="1"/>
            </a:lvl5pPr>
            <a:lvl6pPr lvl="5" algn="ctr" rtl="0">
              <a:spcBef>
                <a:spcPts val="0"/>
              </a:spcBef>
              <a:buSzPct val="100000"/>
              <a:buNone/>
              <a:defRPr sz="1800" b="1"/>
            </a:lvl6pPr>
            <a:lvl7pPr lvl="6" algn="ctr" rtl="0">
              <a:spcBef>
                <a:spcPts val="0"/>
              </a:spcBef>
              <a:buSzPct val="100000"/>
              <a:buNone/>
              <a:defRPr sz="1800" b="1"/>
            </a:lvl7pPr>
            <a:lvl8pPr lvl="7" algn="ctr" rtl="0">
              <a:spcBef>
                <a:spcPts val="0"/>
              </a:spcBef>
              <a:buSzPct val="100000"/>
              <a:buNone/>
              <a:defRPr sz="1800" b="1"/>
            </a:lvl8pPr>
            <a:lvl9pPr lvl="8" algn="ctr" rtl="0">
              <a:spcBef>
                <a:spcPts val="0"/>
              </a:spcBef>
              <a:buSzPct val="100000"/>
              <a:buNone/>
              <a:defRPr sz="18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6025" y="301575"/>
            <a:ext cx="9150050" cy="4496748"/>
          </a:xfrm>
          <a:custGeom>
            <a:avLst/>
            <a:gdLst/>
            <a:ahLst/>
            <a:cxnLst/>
            <a:rect l="0" t="0" r="0" b="0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21" name="Shape 21"/>
          <p:cNvSpPr/>
          <p:nvPr/>
        </p:nvSpPr>
        <p:spPr>
          <a:xfrm>
            <a:off x="0" y="1580113"/>
            <a:ext cx="9144000" cy="3341668"/>
          </a:xfrm>
          <a:custGeom>
            <a:avLst/>
            <a:gdLst/>
            <a:ahLst/>
            <a:cxnLst/>
            <a:rect l="0" t="0" r="0" b="0"/>
            <a:pathLst>
              <a:path w="365760" h="110982" extrusionOk="0">
                <a:moveTo>
                  <a:pt x="0" y="0"/>
                </a:moveTo>
                <a:lnTo>
                  <a:pt x="0" y="54526"/>
                </a:lnTo>
                <a:lnTo>
                  <a:pt x="317748" y="110982"/>
                </a:lnTo>
                <a:lnTo>
                  <a:pt x="365760" y="84202"/>
                </a:lnTo>
                <a:lnTo>
                  <a:pt x="365760" y="26780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22" name="Shape 22"/>
          <p:cNvSpPr/>
          <p:nvPr/>
        </p:nvSpPr>
        <p:spPr>
          <a:xfrm>
            <a:off x="-5900" y="410541"/>
            <a:ext cx="9144152" cy="4453148"/>
          </a:xfrm>
          <a:custGeom>
            <a:avLst/>
            <a:gdLst/>
            <a:ahLst/>
            <a:cxnLst/>
            <a:rect l="0" t="0" r="0" b="0"/>
            <a:pathLst>
              <a:path w="365036" h="147896" extrusionOk="0">
                <a:moveTo>
                  <a:pt x="365036" y="21714"/>
                </a:moveTo>
                <a:lnTo>
                  <a:pt x="87097" y="0"/>
                </a:lnTo>
                <a:lnTo>
                  <a:pt x="0" y="57421"/>
                </a:lnTo>
                <a:lnTo>
                  <a:pt x="0" y="117255"/>
                </a:lnTo>
                <a:lnTo>
                  <a:pt x="241266" y="147896"/>
                </a:lnTo>
                <a:lnTo>
                  <a:pt x="365036" y="112913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1833775" y="2314200"/>
            <a:ext cx="5476500" cy="819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Shape 24"/>
          <p:cNvSpPr txBox="1"/>
          <p:nvPr/>
        </p:nvSpPr>
        <p:spPr>
          <a:xfrm>
            <a:off x="3593400" y="1086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6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</a:p>
        </p:txBody>
      </p:sp>
      <p:sp>
        <p:nvSpPr>
          <p:cNvPr id="25" name="Shape 25"/>
          <p:cNvSpPr/>
          <p:nvPr/>
        </p:nvSpPr>
        <p:spPr>
          <a:xfrm>
            <a:off x="4179900" y="1041875"/>
            <a:ext cx="784200" cy="784200"/>
          </a:xfrm>
          <a:prstGeom prst="diamond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hape 27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28" name="Shape 28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0" t="0" r="0" b="0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29" name="Shape 29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0" t="0" r="0" b="0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30" name="Shape 30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0" t="0" r="0" b="0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31" name="Shape 31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0" t="0" r="0" b="0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32" name="Shape 32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0" t="0" r="0" b="0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33" name="Shape 33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0" t="0" r="0" b="0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hape 37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38" name="Shape 38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0" t="0" r="0" b="0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39" name="Shape 39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0" t="0" r="0" b="0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40" name="Shape 40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0" t="0" r="0" b="0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41" name="Shape 41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0" t="0" r="0" b="0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42" name="Shape 42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0" t="0" r="0" b="0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43" name="Shape 43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0" t="0" r="0" b="0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904925" y="1495850"/>
            <a:ext cx="3560100" cy="3429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679180" y="1495850"/>
            <a:ext cx="3560100" cy="3429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Shape 48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49" name="Shape 49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0" t="0" r="0" b="0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50" name="Shape 50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0" t="0" r="0" b="0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51" name="Shape 51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0" t="0" r="0" b="0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52" name="Shape 52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0" t="0" r="0" b="0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53" name="Shape 53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0" t="0" r="0" b="0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54" name="Shape 54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0" t="0" r="0" b="0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870750" y="1495850"/>
            <a:ext cx="2365200" cy="3429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3357262" y="1495850"/>
            <a:ext cx="2365200" cy="3429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3"/>
          </p:nvPr>
        </p:nvSpPr>
        <p:spPr>
          <a:xfrm>
            <a:off x="5843773" y="1495850"/>
            <a:ext cx="2365200" cy="3429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Shape 60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61" name="Shape 61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0" t="0" r="0" b="0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62" name="Shape 62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0" t="0" r="0" b="0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63" name="Shape 63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0" t="0" r="0" b="0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64" name="Shape 64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0" t="0" r="0" b="0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65" name="Shape 65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0" t="0" r="0" b="0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66" name="Shape 66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0" t="0" r="0" b="0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-2355" y="0"/>
            <a:ext cx="5209571" cy="983354"/>
          </a:xfrm>
          <a:custGeom>
            <a:avLst/>
            <a:gdLst/>
            <a:ahLst/>
            <a:cxnLst/>
            <a:rect l="0" t="0" r="0" b="0"/>
            <a:pathLst>
              <a:path w="342116" h="53320" extrusionOk="0">
                <a:moveTo>
                  <a:pt x="0" y="0"/>
                </a:moveTo>
                <a:lnTo>
                  <a:pt x="0" y="53320"/>
                </a:lnTo>
                <a:lnTo>
                  <a:pt x="342116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70" name="Shape 70"/>
          <p:cNvSpPr/>
          <p:nvPr/>
        </p:nvSpPr>
        <p:spPr>
          <a:xfrm>
            <a:off x="-6025" y="2"/>
            <a:ext cx="4445394" cy="1085644"/>
          </a:xfrm>
          <a:custGeom>
            <a:avLst/>
            <a:gdLst/>
            <a:ahLst/>
            <a:cxnLst/>
            <a:rect l="0" t="0" r="0" b="0"/>
            <a:pathLst>
              <a:path w="291932" h="58628" extrusionOk="0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71" name="Shape 71"/>
          <p:cNvSpPr/>
          <p:nvPr/>
        </p:nvSpPr>
        <p:spPr>
          <a:xfrm>
            <a:off x="6375475" y="4745747"/>
            <a:ext cx="2548913" cy="400879"/>
          </a:xfrm>
          <a:custGeom>
            <a:avLst/>
            <a:gdLst/>
            <a:ahLst/>
            <a:cxnLst/>
            <a:rect l="0" t="0" r="0" b="0"/>
            <a:pathLst>
              <a:path w="203628" h="19060" extrusionOk="0">
                <a:moveTo>
                  <a:pt x="0" y="19060"/>
                </a:moveTo>
                <a:lnTo>
                  <a:pt x="203628" y="19060"/>
                </a:lnTo>
                <a:lnTo>
                  <a:pt x="157305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72" name="Shape 72"/>
          <p:cNvSpPr/>
          <p:nvPr/>
        </p:nvSpPr>
        <p:spPr>
          <a:xfrm>
            <a:off x="7341180" y="4767304"/>
            <a:ext cx="1821096" cy="395811"/>
          </a:xfrm>
          <a:custGeom>
            <a:avLst/>
            <a:gdLst/>
            <a:ahLst/>
            <a:cxnLst/>
            <a:rect l="0" t="0" r="0" b="0"/>
            <a:pathLst>
              <a:path w="145484" h="18819" extrusionOk="0">
                <a:moveTo>
                  <a:pt x="145484" y="0"/>
                </a:moveTo>
                <a:lnTo>
                  <a:pt x="145484" y="18819"/>
                </a:lnTo>
                <a:lnTo>
                  <a:pt x="0" y="18819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73" name="Shape 73"/>
          <p:cNvSpPr/>
          <p:nvPr/>
        </p:nvSpPr>
        <p:spPr>
          <a:xfrm>
            <a:off x="8340717" y="4204075"/>
            <a:ext cx="818444" cy="959061"/>
          </a:xfrm>
          <a:custGeom>
            <a:avLst/>
            <a:gdLst/>
            <a:ahLst/>
            <a:cxnLst/>
            <a:rect l="0" t="0" r="0" b="0"/>
            <a:pathLst>
              <a:path w="65384" h="45599" extrusionOk="0">
                <a:moveTo>
                  <a:pt x="65384" y="27022"/>
                </a:moveTo>
                <a:lnTo>
                  <a:pt x="65384" y="0"/>
                </a:lnTo>
                <a:lnTo>
                  <a:pt x="0" y="45599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74" name="Shape 74"/>
          <p:cNvSpPr/>
          <p:nvPr/>
        </p:nvSpPr>
        <p:spPr>
          <a:xfrm>
            <a:off x="1559025" y="-6025"/>
            <a:ext cx="4116775" cy="944875"/>
          </a:xfrm>
          <a:custGeom>
            <a:avLst/>
            <a:gdLst/>
            <a:ahLst/>
            <a:cxnLst/>
            <a:rect l="0" t="0" r="0" b="0"/>
            <a:pathLst>
              <a:path w="164671" h="37795" extrusionOk="0">
                <a:moveTo>
                  <a:pt x="0" y="241"/>
                </a:moveTo>
                <a:lnTo>
                  <a:pt x="132407" y="37795"/>
                </a:lnTo>
                <a:lnTo>
                  <a:pt x="164671" y="0"/>
                </a:lnTo>
                <a:lnTo>
                  <a:pt x="160329" y="241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360"/>
              </a:spcBef>
              <a:buSzPct val="100000"/>
              <a:buNone/>
              <a:defRPr sz="14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-2355" y="0"/>
            <a:ext cx="5209571" cy="983354"/>
          </a:xfrm>
          <a:custGeom>
            <a:avLst/>
            <a:gdLst/>
            <a:ahLst/>
            <a:cxnLst/>
            <a:rect l="0" t="0" r="0" b="0"/>
            <a:pathLst>
              <a:path w="342116" h="53320" extrusionOk="0">
                <a:moveTo>
                  <a:pt x="0" y="0"/>
                </a:moveTo>
                <a:lnTo>
                  <a:pt x="0" y="53320"/>
                </a:lnTo>
                <a:lnTo>
                  <a:pt x="342116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78" name="Shape 78"/>
          <p:cNvSpPr/>
          <p:nvPr/>
        </p:nvSpPr>
        <p:spPr>
          <a:xfrm>
            <a:off x="-6025" y="2"/>
            <a:ext cx="4445394" cy="1085644"/>
          </a:xfrm>
          <a:custGeom>
            <a:avLst/>
            <a:gdLst/>
            <a:ahLst/>
            <a:cxnLst/>
            <a:rect l="0" t="0" r="0" b="0"/>
            <a:pathLst>
              <a:path w="291932" h="58628" extrusionOk="0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79" name="Shape 79"/>
          <p:cNvSpPr/>
          <p:nvPr/>
        </p:nvSpPr>
        <p:spPr>
          <a:xfrm>
            <a:off x="6375475" y="4745747"/>
            <a:ext cx="2548913" cy="400879"/>
          </a:xfrm>
          <a:custGeom>
            <a:avLst/>
            <a:gdLst/>
            <a:ahLst/>
            <a:cxnLst/>
            <a:rect l="0" t="0" r="0" b="0"/>
            <a:pathLst>
              <a:path w="203628" h="19060" extrusionOk="0">
                <a:moveTo>
                  <a:pt x="0" y="19060"/>
                </a:moveTo>
                <a:lnTo>
                  <a:pt x="203628" y="19060"/>
                </a:lnTo>
                <a:lnTo>
                  <a:pt x="157305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80" name="Shape 80"/>
          <p:cNvSpPr/>
          <p:nvPr/>
        </p:nvSpPr>
        <p:spPr>
          <a:xfrm>
            <a:off x="7341180" y="4767304"/>
            <a:ext cx="1821096" cy="395811"/>
          </a:xfrm>
          <a:custGeom>
            <a:avLst/>
            <a:gdLst/>
            <a:ahLst/>
            <a:cxnLst/>
            <a:rect l="0" t="0" r="0" b="0"/>
            <a:pathLst>
              <a:path w="145484" h="18819" extrusionOk="0">
                <a:moveTo>
                  <a:pt x="145484" y="0"/>
                </a:moveTo>
                <a:lnTo>
                  <a:pt x="145484" y="18819"/>
                </a:lnTo>
                <a:lnTo>
                  <a:pt x="0" y="18819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81" name="Shape 81"/>
          <p:cNvSpPr/>
          <p:nvPr/>
        </p:nvSpPr>
        <p:spPr>
          <a:xfrm>
            <a:off x="8340717" y="4204075"/>
            <a:ext cx="818444" cy="959061"/>
          </a:xfrm>
          <a:custGeom>
            <a:avLst/>
            <a:gdLst/>
            <a:ahLst/>
            <a:cxnLst/>
            <a:rect l="0" t="0" r="0" b="0"/>
            <a:pathLst>
              <a:path w="65384" h="45599" extrusionOk="0">
                <a:moveTo>
                  <a:pt x="65384" y="27022"/>
                </a:moveTo>
                <a:lnTo>
                  <a:pt x="65384" y="0"/>
                </a:lnTo>
                <a:lnTo>
                  <a:pt x="0" y="45599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82" name="Shape 82"/>
          <p:cNvSpPr/>
          <p:nvPr/>
        </p:nvSpPr>
        <p:spPr>
          <a:xfrm>
            <a:off x="1559025" y="-6025"/>
            <a:ext cx="4116775" cy="944875"/>
          </a:xfrm>
          <a:custGeom>
            <a:avLst/>
            <a:gdLst/>
            <a:ahLst/>
            <a:cxnLst/>
            <a:rect l="0" t="0" r="0" b="0"/>
            <a:pathLst>
              <a:path w="164671" h="37795" extrusionOk="0">
                <a:moveTo>
                  <a:pt x="0" y="241"/>
                </a:moveTo>
                <a:lnTo>
                  <a:pt x="132407" y="37795"/>
                </a:lnTo>
                <a:lnTo>
                  <a:pt x="164671" y="0"/>
                </a:lnTo>
                <a:lnTo>
                  <a:pt x="160329" y="241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ABE33F"/>
              </a:buClr>
              <a:buSzPct val="100000"/>
              <a:buFont typeface="Karla"/>
              <a:buChar char="◆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spcBef>
                <a:spcPts val="480"/>
              </a:spcBef>
              <a:buClr>
                <a:srgbClr val="ABE33F"/>
              </a:buClr>
              <a:buSzPct val="100000"/>
              <a:buFont typeface="Karla"/>
              <a:buChar char="◆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spcBef>
                <a:spcPts val="480"/>
              </a:spcBef>
              <a:buClr>
                <a:srgbClr val="ABE33F"/>
              </a:buClr>
              <a:buSzPct val="100000"/>
              <a:buFont typeface="Karla"/>
              <a:buChar char="◇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ctrTitle"/>
          </p:nvPr>
        </p:nvSpPr>
        <p:spPr>
          <a:xfrm>
            <a:off x="1719000" y="1700250"/>
            <a:ext cx="5706000" cy="1159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Espécies Exóticas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1719000" y="2927475"/>
            <a:ext cx="5706000" cy="55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Beatriz Trivelato Alves | Leonardo Furlan Braga </a:t>
            </a:r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50" y="63675"/>
            <a:ext cx="443150" cy="6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536500" y="197513"/>
            <a:ext cx="3836400" cy="38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UNIVERSIDADE DE SÃO PAULO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ESCOLA SUPERIOR DE AGRICULTURA “LUIZ DE QUEIROZ”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5331650" y="63725"/>
            <a:ext cx="3765600" cy="65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LGN0478 - Genética e Questões Socioambientais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Profª Silvia Maria Guerra Molina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Espécies exóticas: </a:t>
            </a:r>
            <a:r>
              <a:rPr lang="en">
                <a:solidFill>
                  <a:srgbClr val="004C52"/>
                </a:solidFill>
              </a:rPr>
              <a:t>Flora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886650" y="1472800"/>
            <a:ext cx="3078900" cy="5592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lvl="0" algn="l" rtl="0">
              <a:spcBef>
                <a:spcPts val="0"/>
              </a:spcBef>
              <a:buNone/>
            </a:pPr>
            <a:r>
              <a:rPr lang="en" sz="2000">
                <a:solidFill>
                  <a:srgbClr val="004C52"/>
                </a:solidFill>
              </a:rPr>
              <a:t>➤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lang="en" b="1">
                <a:solidFill>
                  <a:srgbClr val="00FF00"/>
                </a:solidFill>
              </a:rPr>
              <a:t>Eucalipto e Pinus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525" y="2249000"/>
            <a:ext cx="3568950" cy="26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9225" y="1542775"/>
            <a:ext cx="4386550" cy="293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Espécies exóticas: </a:t>
            </a:r>
            <a:r>
              <a:rPr lang="en">
                <a:solidFill>
                  <a:srgbClr val="004C52"/>
                </a:solidFill>
              </a:rPr>
              <a:t>Flora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30075" y="1575077"/>
            <a:ext cx="3895200" cy="2588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>
                <a:solidFill>
                  <a:srgbClr val="004C52"/>
                </a:solidFill>
              </a:rPr>
              <a:t>➤ </a:t>
            </a:r>
            <a:r>
              <a:rPr lang="en" b="1" dirty="0">
                <a:solidFill>
                  <a:srgbClr val="00FF00"/>
                </a:solidFill>
              </a:rPr>
              <a:t>Alimentação (Frutas)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Courier New" pitchFamily="49" charset="0"/>
              <a:buChar char="o"/>
            </a:pPr>
            <a:r>
              <a:rPr lang="en" sz="1600" b="1" dirty="0">
                <a:solidFill>
                  <a:srgbClr val="333333"/>
                </a:solidFill>
              </a:rPr>
              <a:t>Pitaia (Vietnã)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Courier New" pitchFamily="49" charset="0"/>
              <a:buChar char="o"/>
            </a:pPr>
            <a:r>
              <a:rPr lang="en" sz="1600" b="1" dirty="0">
                <a:solidFill>
                  <a:srgbClr val="333333"/>
                </a:solidFill>
              </a:rPr>
              <a:t>Romã (Europa)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Courier New" pitchFamily="49" charset="0"/>
              <a:buChar char="o"/>
            </a:pPr>
            <a:r>
              <a:rPr lang="en" sz="1600" b="1" dirty="0">
                <a:solidFill>
                  <a:srgbClr val="333333"/>
                </a:solidFill>
              </a:rPr>
              <a:t>Lichia (China)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Courier New" pitchFamily="49" charset="0"/>
              <a:buChar char="o"/>
            </a:pPr>
            <a:r>
              <a:rPr lang="en" sz="1600" b="1" dirty="0">
                <a:solidFill>
                  <a:srgbClr val="333333"/>
                </a:solidFill>
              </a:rPr>
              <a:t>Carambola (Indonésia)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Courier New" pitchFamily="49" charset="0"/>
              <a:buChar char="o"/>
            </a:pPr>
            <a:r>
              <a:rPr lang="en" sz="1600" b="1" dirty="0">
                <a:solidFill>
                  <a:srgbClr val="333333"/>
                </a:solidFill>
              </a:rPr>
              <a:t>Manga, Laranja e Jaca (Índia) </a:t>
            </a:r>
          </a:p>
          <a:p>
            <a:pPr marL="457200" lvl="0" indent="-330200" rtl="0">
              <a:spcBef>
                <a:spcPts val="0"/>
              </a:spcBef>
              <a:buClr>
                <a:srgbClr val="333333"/>
              </a:buClr>
              <a:buSzPct val="100000"/>
              <a:buFont typeface="Courier New" pitchFamily="49" charset="0"/>
              <a:buChar char="o"/>
            </a:pPr>
            <a:r>
              <a:rPr lang="en" sz="1600" b="1" dirty="0">
                <a:solidFill>
                  <a:srgbClr val="333333"/>
                </a:solidFill>
              </a:rPr>
              <a:t>Mamão (México)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1325" y="1838062"/>
            <a:ext cx="4614374" cy="206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Espécies exóticas: </a:t>
            </a:r>
            <a:r>
              <a:rPr lang="en">
                <a:solidFill>
                  <a:srgbClr val="004C52"/>
                </a:solidFill>
              </a:rPr>
              <a:t>Flora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rgbClr val="004C52"/>
                </a:solidFill>
              </a:rPr>
              <a:t>➤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 b="1">
                <a:solidFill>
                  <a:srgbClr val="FF0000"/>
                </a:solidFill>
              </a:rPr>
              <a:t>Braquiária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1869" y="1544525"/>
            <a:ext cx="4245481" cy="30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Espécies exóticas: </a:t>
            </a:r>
            <a:r>
              <a:rPr lang="en">
                <a:solidFill>
                  <a:srgbClr val="004C52"/>
                </a:solidFill>
              </a:rPr>
              <a:t>Flora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/>
              <a:t>➤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 b="1">
                <a:solidFill>
                  <a:srgbClr val="FF0000"/>
                </a:solidFill>
              </a:rPr>
              <a:t>Leucenas</a:t>
            </a: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0189" y="1544525"/>
            <a:ext cx="4235511" cy="309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Conclusão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807125" y="1583400"/>
            <a:ext cx="7945500" cy="356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just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</a:rPr>
              <a:t>➤ </a:t>
            </a:r>
            <a:r>
              <a:rPr lang="en" sz="1400">
                <a:solidFill>
                  <a:srgbClr val="222222"/>
                </a:solidFill>
              </a:rPr>
              <a:t>Vimos que a introdução intencional ou não de espécies pode trazer consequências positivas, como condicionar toda a dieta cultural de um país como as frutas, ou trazer uma evolução pré determinada, como também pode condicionar a extinção e adaptação de novas espécies.</a:t>
            </a:r>
          </a:p>
          <a:p>
            <a:pPr lvl="0">
              <a:spcBef>
                <a:spcPts val="0"/>
              </a:spcBef>
              <a:buNone/>
            </a:pPr>
            <a:endParaRPr sz="1400">
              <a:solidFill>
                <a:srgbClr val="222222"/>
              </a:solidFill>
            </a:endParaRPr>
          </a:p>
          <a:p>
            <a:pPr lvl="0" algn="just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ABE33F"/>
                </a:solidFill>
              </a:rPr>
              <a:t>➤ </a:t>
            </a:r>
            <a:r>
              <a:rPr lang="en" sz="1400">
                <a:solidFill>
                  <a:srgbClr val="222222"/>
                </a:solidFill>
                <a:highlight>
                  <a:srgbClr val="FFFFFF"/>
                </a:highlight>
              </a:rPr>
              <a:t>Tendo em vista a </a:t>
            </a:r>
            <a:r>
              <a:rPr lang="en" sz="1400" b="1">
                <a:solidFill>
                  <a:srgbClr val="222222"/>
                </a:solidFill>
                <a:highlight>
                  <a:srgbClr val="FFFFFF"/>
                </a:highlight>
              </a:rPr>
              <a:t>complexidade </a:t>
            </a:r>
            <a:r>
              <a:rPr lang="en" sz="1400">
                <a:solidFill>
                  <a:srgbClr val="222222"/>
                </a:solidFill>
                <a:highlight>
                  <a:srgbClr val="FFFFFF"/>
                </a:highlight>
              </a:rPr>
              <a:t>dessa temática, as espécies exóticas invasoras envolvem uma agenda bastante ampla e desafiadora, com </a:t>
            </a:r>
            <a:r>
              <a:rPr lang="en" sz="1400" b="1">
                <a:solidFill>
                  <a:srgbClr val="222222"/>
                </a:solidFill>
                <a:highlight>
                  <a:srgbClr val="FFFFFF"/>
                </a:highlight>
              </a:rPr>
              <a:t>ações multidisciplinares e interinstitucionais</a:t>
            </a:r>
            <a:r>
              <a:rPr lang="en" sz="1400">
                <a:solidFill>
                  <a:srgbClr val="222222"/>
                </a:solidFill>
                <a:highlight>
                  <a:srgbClr val="FFFFFF"/>
                </a:highlight>
              </a:rPr>
              <a:t>. Ações de </a:t>
            </a:r>
            <a:r>
              <a:rPr lang="en" sz="1400" b="1">
                <a:solidFill>
                  <a:srgbClr val="222222"/>
                </a:solidFill>
                <a:highlight>
                  <a:srgbClr val="FFFFFF"/>
                </a:highlight>
              </a:rPr>
              <a:t>prevenção</a:t>
            </a:r>
            <a:r>
              <a:rPr lang="en" sz="14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lang="en" sz="1400" b="1">
                <a:solidFill>
                  <a:srgbClr val="222222"/>
                </a:solidFill>
                <a:highlight>
                  <a:srgbClr val="FFFFFF"/>
                </a:highlight>
              </a:rPr>
              <a:t>erradicação</a:t>
            </a:r>
            <a:r>
              <a:rPr lang="en" sz="14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lang="en" sz="1400" b="1">
                <a:solidFill>
                  <a:srgbClr val="222222"/>
                </a:solidFill>
                <a:highlight>
                  <a:srgbClr val="FFFFFF"/>
                </a:highlight>
              </a:rPr>
              <a:t>controle</a:t>
            </a:r>
            <a:r>
              <a:rPr lang="en" sz="1400">
                <a:solidFill>
                  <a:srgbClr val="222222"/>
                </a:solidFill>
                <a:highlight>
                  <a:srgbClr val="FFFFFF"/>
                </a:highlight>
              </a:rPr>
              <a:t> e </a:t>
            </a:r>
            <a:r>
              <a:rPr lang="en" sz="1400" b="1">
                <a:solidFill>
                  <a:srgbClr val="222222"/>
                </a:solidFill>
                <a:highlight>
                  <a:srgbClr val="FFFFFF"/>
                </a:highlight>
              </a:rPr>
              <a:t>monitoramento </a:t>
            </a:r>
            <a:r>
              <a:rPr lang="en" sz="1400">
                <a:solidFill>
                  <a:srgbClr val="222222"/>
                </a:solidFill>
                <a:highlight>
                  <a:srgbClr val="FFFFFF"/>
                </a:highlight>
              </a:rPr>
              <a:t>são fundamentais e exigem o envolvimento e a convergência de esforços dos diferentes órgãos dos </a:t>
            </a:r>
            <a:r>
              <a:rPr lang="en" sz="1400" b="1">
                <a:solidFill>
                  <a:srgbClr val="222222"/>
                </a:solidFill>
                <a:highlight>
                  <a:srgbClr val="FFFFFF"/>
                </a:highlight>
              </a:rPr>
              <a:t>governos federal, estadual e municipal</a:t>
            </a:r>
            <a:r>
              <a:rPr lang="en" sz="1400">
                <a:solidFill>
                  <a:srgbClr val="222222"/>
                </a:solidFill>
                <a:highlight>
                  <a:srgbClr val="FFFFFF"/>
                </a:highlight>
              </a:rPr>
              <a:t> envolvidos no tema, além do </a:t>
            </a:r>
            <a:r>
              <a:rPr lang="en" sz="1400" b="1">
                <a:solidFill>
                  <a:srgbClr val="222222"/>
                </a:solidFill>
                <a:highlight>
                  <a:srgbClr val="FFFFFF"/>
                </a:highlight>
              </a:rPr>
              <a:t>setor empresarial</a:t>
            </a:r>
            <a:r>
              <a:rPr lang="en" sz="1400">
                <a:solidFill>
                  <a:srgbClr val="222222"/>
                </a:solidFill>
                <a:highlight>
                  <a:srgbClr val="FFFFFF"/>
                </a:highlight>
              </a:rPr>
              <a:t> e das </a:t>
            </a:r>
            <a:r>
              <a:rPr lang="en" sz="1400" b="1">
                <a:solidFill>
                  <a:srgbClr val="222222"/>
                </a:solidFill>
                <a:highlight>
                  <a:srgbClr val="FFFFFF"/>
                </a:highlight>
              </a:rPr>
              <a:t>organizações não-governamentais</a:t>
            </a:r>
            <a:r>
              <a:rPr lang="en" sz="1400">
                <a:solidFill>
                  <a:srgbClr val="222222"/>
                </a:solidFill>
                <a:highlight>
                  <a:srgbClr val="FFFFFF"/>
                </a:highligh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Referências</a:t>
            </a:r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827584" y="1583400"/>
            <a:ext cx="7945500" cy="300457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>
                <a:solidFill>
                  <a:srgbClr val="222222"/>
                </a:solidFill>
                <a:highlight>
                  <a:srgbClr val="FFFFFF"/>
                </a:highlight>
              </a:rPr>
              <a:t>BIOLOGIA MAIS. </a:t>
            </a:r>
            <a:r>
              <a:rPr lang="en" sz="1200" b="1" dirty="0">
                <a:solidFill>
                  <a:srgbClr val="222222"/>
                </a:solidFill>
                <a:highlight>
                  <a:srgbClr val="FFFFFF"/>
                </a:highlight>
              </a:rPr>
              <a:t>Mexilhão-dourado - espécie introduzida por água de lastro no Brasil. </a:t>
            </a:r>
            <a:r>
              <a:rPr lang="en" sz="1200" dirty="0">
                <a:solidFill>
                  <a:srgbClr val="222222"/>
                </a:solidFill>
                <a:highlight>
                  <a:srgbClr val="FFFFFF"/>
                </a:highlight>
              </a:rPr>
              <a:t>Disponível em: &lt;http://biologiamais.com.br/ciencia-reportagens/mexilhao-dourado-especie-introduzida-por-agua-de-lastro-no-brasil-194.html#!prettyPhoto&gt;. Acesso em: 19 nov. 2017.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dirty="0">
                <a:solidFill>
                  <a:srgbClr val="222222"/>
                </a:solidFill>
                <a:highlight>
                  <a:srgbClr val="FFFFFF"/>
                </a:highlight>
              </a:rPr>
              <a:t>G1 CAMPINAS E REGIÃO. </a:t>
            </a:r>
            <a:r>
              <a:rPr lang="en" sz="1200" b="1" dirty="0">
                <a:solidFill>
                  <a:srgbClr val="222222"/>
                </a:solidFill>
                <a:highlight>
                  <a:srgbClr val="FFFFFF"/>
                </a:highlight>
              </a:rPr>
              <a:t>Do Egito para o mundo: conheça a história do mosquito Aedes aegypti. </a:t>
            </a:r>
            <a:r>
              <a:rPr lang="en" sz="1200" dirty="0">
                <a:solidFill>
                  <a:srgbClr val="222222"/>
                </a:solidFill>
                <a:highlight>
                  <a:srgbClr val="FFFFFF"/>
                </a:highlight>
              </a:rPr>
              <a:t>Disponível em: &lt;http://g1.globo.com/sp/campinas-regiao/noticia/2015/12/do-egito-para-o-mundo-conheca-historia-do-mosquito-aedes-aegypti.html&gt;. Acesso em: 19 nov. 2017.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dirty="0">
                <a:solidFill>
                  <a:srgbClr val="222222"/>
                </a:solidFill>
                <a:highlight>
                  <a:srgbClr val="FFFFFF"/>
                </a:highlight>
              </a:rPr>
              <a:t>GIRARDI, Giovana. </a:t>
            </a:r>
            <a:r>
              <a:rPr lang="en" sz="1200" b="1" dirty="0">
                <a:solidFill>
                  <a:srgbClr val="222222"/>
                </a:solidFill>
                <a:highlight>
                  <a:srgbClr val="FFFFFF"/>
                </a:highlight>
              </a:rPr>
              <a:t>A história da cobra que pôs em risco uma floresta inteira. </a:t>
            </a:r>
            <a:r>
              <a:rPr lang="en" sz="1200" dirty="0">
                <a:solidFill>
                  <a:srgbClr val="222222"/>
                </a:solidFill>
                <a:highlight>
                  <a:srgbClr val="FFFFFF"/>
                </a:highlight>
              </a:rPr>
              <a:t>Disponível em: &lt;http://sustentabilidade.estadao.com.br/blogs/ambiente-se/a-historia-da-cobra-que-pos-em-risco-uma-floresta-inteira/&gt;. Acesso em: 19 nov. 2017.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dirty="0">
                <a:solidFill>
                  <a:srgbClr val="222222"/>
                </a:solidFill>
                <a:highlight>
                  <a:srgbClr val="FFFFFF"/>
                </a:highlight>
              </a:rPr>
              <a:t>IBAMA. </a:t>
            </a:r>
            <a:r>
              <a:rPr lang="en" sz="1200" b="1" dirty="0">
                <a:solidFill>
                  <a:srgbClr val="222222"/>
                </a:solidFill>
                <a:highlight>
                  <a:srgbClr val="FFFFFF"/>
                </a:highlight>
              </a:rPr>
              <a:t>Manejo e controle do javali. </a:t>
            </a:r>
            <a:r>
              <a:rPr lang="en" sz="1200" dirty="0">
                <a:solidFill>
                  <a:srgbClr val="222222"/>
                </a:solidFill>
                <a:highlight>
                  <a:srgbClr val="FFFFFF"/>
                </a:highlight>
              </a:rPr>
              <a:t>Disponível em: &lt;http://www.ibama.gov.br/especies-exoticas-invasoras/javali&gt;. Acesso em: 17 nov. 2017.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dirty="0">
                <a:solidFill>
                  <a:srgbClr val="222222"/>
                </a:solidFill>
                <a:highlight>
                  <a:srgbClr val="FFFFFF"/>
                </a:highlight>
              </a:rPr>
              <a:t>IBAMA. </a:t>
            </a:r>
            <a:r>
              <a:rPr lang="en" sz="1200" b="1" dirty="0">
                <a:solidFill>
                  <a:srgbClr val="222222"/>
                </a:solidFill>
                <a:highlight>
                  <a:srgbClr val="FFFFFF"/>
                </a:highlight>
              </a:rPr>
              <a:t>Mexilhão-dourado. </a:t>
            </a:r>
            <a:r>
              <a:rPr lang="en" sz="1200" dirty="0">
                <a:solidFill>
                  <a:srgbClr val="222222"/>
                </a:solidFill>
                <a:highlight>
                  <a:srgbClr val="FFFFFF"/>
                </a:highlight>
              </a:rPr>
              <a:t>Disponível em: &lt;http://www.ibama.gov.br/especies-exoticas-invasoras/mexilhao-dourado&gt;. Acesso em: 19 nov. 2017.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dirty="0">
                <a:solidFill>
                  <a:srgbClr val="222222"/>
                </a:solidFill>
                <a:highlight>
                  <a:srgbClr val="FFFFFF"/>
                </a:highlight>
              </a:rPr>
              <a:t>INSTITUTO AMBIENTAL DO PARANÁ. </a:t>
            </a:r>
            <a:r>
              <a:rPr lang="en" sz="1200" b="1" dirty="0">
                <a:solidFill>
                  <a:srgbClr val="222222"/>
                </a:solidFill>
                <a:highlight>
                  <a:srgbClr val="FFFFFF"/>
                </a:highlight>
              </a:rPr>
              <a:t>Conceitos Gerais Sobre Espécies Exóticas Invasoras. </a:t>
            </a:r>
            <a:r>
              <a:rPr lang="en" sz="1200" dirty="0">
                <a:solidFill>
                  <a:srgbClr val="222222"/>
                </a:solidFill>
                <a:highlight>
                  <a:srgbClr val="FFFFFF"/>
                </a:highlight>
              </a:rPr>
              <a:t>Disponível em: &lt;http://www.iap.pr.gov.br/pagina-814.html&gt;. Acesso em: 17 nov. 2017.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Referências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827584" y="1491630"/>
            <a:ext cx="7839900" cy="316981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dirty="0">
                <a:solidFill>
                  <a:srgbClr val="222222"/>
                </a:solidFill>
              </a:rPr>
              <a:t>INSTITUTO OSWALDO CRUZ. </a:t>
            </a:r>
            <a:r>
              <a:rPr lang="en" sz="1200" b="1" dirty="0">
                <a:solidFill>
                  <a:srgbClr val="222222"/>
                </a:solidFill>
              </a:rPr>
              <a:t>Curiosidades sobre o </a:t>
            </a:r>
            <a:r>
              <a:rPr lang="en" sz="1200" b="1" i="1" dirty="0">
                <a:solidFill>
                  <a:srgbClr val="222222"/>
                </a:solidFill>
              </a:rPr>
              <a:t>A. aegypti</a:t>
            </a:r>
            <a:r>
              <a:rPr lang="en" sz="1200" b="1" dirty="0">
                <a:solidFill>
                  <a:srgbClr val="222222"/>
                </a:solidFill>
              </a:rPr>
              <a:t>. </a:t>
            </a:r>
            <a:r>
              <a:rPr lang="en" sz="1200" dirty="0">
                <a:solidFill>
                  <a:srgbClr val="222222"/>
                </a:solidFill>
              </a:rPr>
              <a:t>Disponível em: &lt;http://www.ioc.fiocruz.br/dengue/textos/curiosidades.html&gt;. Acesso em: 19 nov. 2017.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dirty="0">
                <a:solidFill>
                  <a:srgbClr val="222222"/>
                </a:solidFill>
              </a:rPr>
              <a:t>LIMA, Mariana Araguaia de Castro Sá. </a:t>
            </a:r>
            <a:r>
              <a:rPr lang="en" sz="1200" b="1" dirty="0">
                <a:solidFill>
                  <a:srgbClr val="222222"/>
                </a:solidFill>
              </a:rPr>
              <a:t>Espécies exóticas invasoras. </a:t>
            </a:r>
            <a:r>
              <a:rPr lang="en" sz="1200" dirty="0">
                <a:solidFill>
                  <a:srgbClr val="222222"/>
                </a:solidFill>
              </a:rPr>
              <a:t>Disponível em: &lt;http://mundoeducacao.bol.uol.com.br/biologia/especies-exoticas-invasoras-1.htm&gt;. Acesso em: 19 nov. 2017.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dirty="0">
                <a:solidFill>
                  <a:srgbClr val="222222"/>
                </a:solidFill>
              </a:rPr>
              <a:t>Ministério do Meio Ambiente. </a:t>
            </a:r>
            <a:r>
              <a:rPr lang="en" sz="1200" b="1" dirty="0">
                <a:solidFill>
                  <a:srgbClr val="222222"/>
                </a:solidFill>
              </a:rPr>
              <a:t>Espécies Exóticas Invasoras. </a:t>
            </a:r>
            <a:r>
              <a:rPr lang="en" sz="1200" dirty="0">
                <a:solidFill>
                  <a:srgbClr val="222222"/>
                </a:solidFill>
              </a:rPr>
              <a:t>Disponível em: &lt;http://www.mma.gov.br/biodiversidade/biosseguranca/especies-exoticas-invasoras&gt;. Acesso em: 20 nov. 2017.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dirty="0">
                <a:solidFill>
                  <a:srgbClr val="222222"/>
                </a:solidFill>
              </a:rPr>
              <a:t>MORELLE, Rebecca. </a:t>
            </a:r>
            <a:r>
              <a:rPr lang="en" sz="1200" b="1" dirty="0">
                <a:solidFill>
                  <a:srgbClr val="222222"/>
                </a:solidFill>
              </a:rPr>
              <a:t>Invasão de milhões de cobras venenosas ameaça fauna da ilha de Guam. </a:t>
            </a:r>
            <a:r>
              <a:rPr lang="en" sz="1200" dirty="0">
                <a:solidFill>
                  <a:srgbClr val="222222"/>
                </a:solidFill>
              </a:rPr>
              <a:t>Disponível em: &lt;http://www.bbc.com/portuguese/noticias/2012/05/120509_guam_cobras_invasao_fn&gt;. Acesso em: 19 nov. 2017.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dirty="0">
                <a:solidFill>
                  <a:srgbClr val="222222"/>
                </a:solidFill>
              </a:rPr>
              <a:t>MUNDO ESTRANHO. </a:t>
            </a:r>
            <a:r>
              <a:rPr lang="en" sz="1200" b="1" dirty="0">
                <a:solidFill>
                  <a:srgbClr val="222222"/>
                </a:solidFill>
              </a:rPr>
              <a:t>Por que as abelhas africanas são tão perigosas? </a:t>
            </a:r>
            <a:r>
              <a:rPr lang="en" sz="1200" dirty="0">
                <a:solidFill>
                  <a:srgbClr val="222222"/>
                </a:solidFill>
              </a:rPr>
              <a:t>Disponível em: &lt;https://mundoestranho.abril.com.br/mundo-animal/por-que-as-abelhas-africanas-sao-tao-perigosas/#&gt;. Acesso em: 19 nov. 2017.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dirty="0">
                <a:solidFill>
                  <a:srgbClr val="222222"/>
                </a:solidFill>
              </a:rPr>
              <a:t>NICHOLLS, Henry. </a:t>
            </a:r>
            <a:r>
              <a:rPr lang="en" sz="1200" b="1" dirty="0">
                <a:solidFill>
                  <a:srgbClr val="222222"/>
                </a:solidFill>
              </a:rPr>
              <a:t>As abelhas africanizadas fazem jus ao apelido de abelhas assassinas? </a:t>
            </a:r>
            <a:r>
              <a:rPr lang="en" sz="1200" dirty="0">
                <a:solidFill>
                  <a:srgbClr val="222222"/>
                </a:solidFill>
              </a:rPr>
              <a:t>Disponível em: &lt;http://www.bbc.com/portuguese/noticias/2015/12/151209_vert_earth_abelhas_assassinas_africanizadas_rw&gt;. Acesso em: 19 nov. 2017.</a:t>
            </a:r>
          </a:p>
          <a:p>
            <a:pPr lvl="0" rtl="0">
              <a:spcBef>
                <a:spcPts val="0"/>
              </a:spcBef>
              <a:buNone/>
            </a:pPr>
            <a:endParaRPr sz="1200" dirty="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Referências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827584" y="1612353"/>
            <a:ext cx="7839900" cy="247156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dirty="0">
                <a:solidFill>
                  <a:srgbClr val="333333"/>
                </a:solidFill>
              </a:rPr>
              <a:t>O que é uma Espécie Invasora. Dicionário Ambiental. </a:t>
            </a:r>
            <a:r>
              <a:rPr lang="en" sz="1200" b="1" dirty="0">
                <a:solidFill>
                  <a:srgbClr val="333333"/>
                </a:solidFill>
              </a:rPr>
              <a:t>((o))eco</a:t>
            </a:r>
            <a:r>
              <a:rPr lang="en" sz="1200" dirty="0">
                <a:solidFill>
                  <a:srgbClr val="333333"/>
                </a:solidFill>
              </a:rPr>
              <a:t>, Rio de Janeiro, jun. 2014. Disponível em: &lt;http://www.oeco.org.br/dicionario-ambiental/28434-o-que-e-uma-especie-exotica-e-uma-exotica-invasora/&gt;. Acesso em: 17 nov. 2017.</a:t>
            </a:r>
          </a:p>
          <a:p>
            <a:pPr lvl="0">
              <a:spcBef>
                <a:spcPts val="0"/>
              </a:spcBef>
              <a:buNone/>
            </a:pPr>
            <a:r>
              <a:rPr lang="en" sz="1200" dirty="0">
                <a:solidFill>
                  <a:srgbClr val="222222"/>
                </a:solidFill>
              </a:rPr>
              <a:t>PUERTAS, Fernando; PASSAMANI, Marcelo. </a:t>
            </a:r>
            <a:r>
              <a:rPr lang="en" sz="1200" b="1" dirty="0">
                <a:solidFill>
                  <a:srgbClr val="222222"/>
                </a:solidFill>
              </a:rPr>
              <a:t>A invasão do javali. </a:t>
            </a:r>
            <a:r>
              <a:rPr lang="en" sz="1200" dirty="0">
                <a:solidFill>
                  <a:srgbClr val="222222"/>
                </a:solidFill>
              </a:rPr>
              <a:t>Disponível em: &lt;http://www.cienciahoje.org.br/revista/materia/id/1034/n/a_invasao_do_javali&gt;. Acesso em: 17 nov. 2017.</a:t>
            </a:r>
          </a:p>
          <a:p>
            <a:pPr lvl="0">
              <a:spcBef>
                <a:spcPts val="0"/>
              </a:spcBef>
              <a:buNone/>
            </a:pPr>
            <a:r>
              <a:rPr lang="en" sz="1200" dirty="0">
                <a:solidFill>
                  <a:srgbClr val="222222"/>
                </a:solidFill>
              </a:rPr>
              <a:t>RÃ-TOURO NO BRASIL. </a:t>
            </a:r>
            <a:r>
              <a:rPr lang="en" sz="1200" b="1" dirty="0">
                <a:solidFill>
                  <a:srgbClr val="222222"/>
                </a:solidFill>
              </a:rPr>
              <a:t>Rã-touro no Brasil. </a:t>
            </a:r>
            <a:r>
              <a:rPr lang="en" sz="1200" dirty="0">
                <a:solidFill>
                  <a:srgbClr val="222222"/>
                </a:solidFill>
              </a:rPr>
              <a:t>Disponível em: &lt;http://www.ib.usp.br/grant/Ra-touro_no_Brasil/Pagina_Inicial.html&gt;. Acesso em: 19 nov. 2017.</a:t>
            </a:r>
          </a:p>
          <a:p>
            <a:pPr lvl="0">
              <a:spcBef>
                <a:spcPts val="0"/>
              </a:spcBef>
              <a:buNone/>
            </a:pPr>
            <a:r>
              <a:rPr lang="en" sz="1200" dirty="0">
                <a:solidFill>
                  <a:srgbClr val="222222"/>
                </a:solidFill>
              </a:rPr>
              <a:t>SPONCHIATO, Diogo. </a:t>
            </a:r>
            <a:r>
              <a:rPr lang="en" sz="1200" b="1" dirty="0">
                <a:solidFill>
                  <a:srgbClr val="222222"/>
                </a:solidFill>
              </a:rPr>
              <a:t>Tilápia, o peixe que dominou o Brasil. </a:t>
            </a:r>
            <a:r>
              <a:rPr lang="en" sz="1200" dirty="0">
                <a:solidFill>
                  <a:srgbClr val="222222"/>
                </a:solidFill>
              </a:rPr>
              <a:t>Disponível em: &lt;https://saude.abril.com.br/alimentacao/tilapia-o-peixe-que-domina-o-brasil/&gt;. Acesso em: 19 nov. 2017.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dirty="0">
                <a:solidFill>
                  <a:srgbClr val="222222"/>
                </a:solidFill>
              </a:rPr>
              <a:t>TERRA. </a:t>
            </a:r>
            <a:r>
              <a:rPr lang="en" sz="1200" b="1" dirty="0">
                <a:solidFill>
                  <a:srgbClr val="222222"/>
                </a:solidFill>
              </a:rPr>
              <a:t>Brasil: conheça espécies invasoras que podem causar problemas. </a:t>
            </a:r>
            <a:r>
              <a:rPr lang="en" sz="1200" dirty="0">
                <a:solidFill>
                  <a:srgbClr val="222222"/>
                </a:solidFill>
              </a:rPr>
              <a:t>Disponível em: &lt;https://www.terra.com.br/noticias/ciencia/brasil-conheca-especies-invasoras-que-podem-causar-problemas,30b900beca2da310VgnCLD200000bbcceb0aRCRD.html&gt;. Acesso em: 19 nov. 2017.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ctrTitle"/>
          </p:nvPr>
        </p:nvSpPr>
        <p:spPr>
          <a:xfrm>
            <a:off x="1815525" y="2040550"/>
            <a:ext cx="5513100" cy="1159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/>
              <a:t>Obrigado!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Definição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n" b="1"/>
              <a:t>Espécie Exótica: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 espécie que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se estabelece para além da sua área de distribuição natural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, depois de ser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transportada e introduzida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intencional ou acidentalmente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 pelo homem.</a:t>
            </a:r>
          </a:p>
          <a:p>
            <a:pPr lvl="0" algn="just" rtl="0">
              <a:spcBef>
                <a:spcPts val="0"/>
              </a:spcBef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n" b="1"/>
              <a:t>Espécie Exótica Invasora: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é aquela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espécie exótica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 que, sem a intervenção direta do homem, avança sobre as populações locais e ameaça habitats naturais ou seminaturais, produzindo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impactos ambientais e/ou econômicos e/ou sociais e/ou culturais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.</a:t>
            </a:r>
          </a:p>
          <a:p>
            <a:pPr lvl="0" algn="just" rtl="0">
              <a:spcBef>
                <a:spcPts val="0"/>
              </a:spcBef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algn="just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ABE33F"/>
                </a:solidFill>
                <a:highlight>
                  <a:srgbClr val="FFFFFF"/>
                </a:highlight>
              </a:rPr>
              <a:t>➤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Pode ocorrer de maneira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natural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ou por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ação antrópica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Espécies Exóticas </a:t>
            </a:r>
            <a:r>
              <a:rPr lang="en" i="1">
                <a:solidFill>
                  <a:srgbClr val="004C52"/>
                </a:solidFill>
              </a:rPr>
              <a:t>Invasoras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904925" y="1495850"/>
            <a:ext cx="7777200" cy="3222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  <a:highlight>
                  <a:srgbClr val="FFFFFF"/>
                </a:highlight>
              </a:rPr>
              <a:t>➤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Se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adaptam melhor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 às condições do ambiente;</a:t>
            </a:r>
          </a:p>
          <a:p>
            <a:pPr lvl="0" algn="just" rtl="0">
              <a:spcBef>
                <a:spcPts val="0"/>
              </a:spcBef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  <a:highlight>
                  <a:srgbClr val="FFFFFF"/>
                </a:highlight>
              </a:rPr>
              <a:t>➤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São favorecidas pela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ausência de inimigos naturais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 (predadores);</a:t>
            </a:r>
          </a:p>
          <a:p>
            <a:pPr lvl="0" algn="just" rtl="0">
              <a:spcBef>
                <a:spcPts val="0"/>
              </a:spcBef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  <a:highlight>
                  <a:srgbClr val="FFFFFF"/>
                </a:highlight>
              </a:rPr>
              <a:t>➤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Competem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com as espécies nativas por recursos (território, água e alimento);</a:t>
            </a:r>
          </a:p>
          <a:p>
            <a:pPr lvl="0" algn="just" rtl="0">
              <a:spcBef>
                <a:spcPts val="0"/>
              </a:spcBef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  <a:highlight>
                  <a:srgbClr val="FFFFFF"/>
                </a:highlight>
              </a:rPr>
              <a:t>➤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Em alguns casos, se alimentam das espécies nativas, o que agrava seu impacto ao ambiente.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Espécies Exóticas </a:t>
            </a:r>
            <a:r>
              <a:rPr lang="en" i="1">
                <a:solidFill>
                  <a:srgbClr val="004C52"/>
                </a:solidFill>
              </a:rPr>
              <a:t>Invasoras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904925" y="1495850"/>
            <a:ext cx="7716900" cy="3429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  <a:highlight>
                  <a:srgbClr val="FFFFFF"/>
                </a:highlight>
              </a:rPr>
              <a:t>➤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A invasão de espécies muito adaptáveis e competitivas tende a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empobrecer e homogeneizar os ecossistemas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;</a:t>
            </a:r>
          </a:p>
          <a:p>
            <a:pPr lvl="0" algn="just" rtl="0">
              <a:spcBef>
                <a:spcPts val="0"/>
              </a:spcBef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  <a:highlight>
                  <a:srgbClr val="FFFFFF"/>
                </a:highlight>
              </a:rPr>
              <a:t>➤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Representam uma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ameaça à perda de espécies nativas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;</a:t>
            </a:r>
          </a:p>
          <a:p>
            <a:pPr lvl="0" algn="just" rtl="0">
              <a:spcBef>
                <a:spcPts val="0"/>
              </a:spcBef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  <a:highlight>
                  <a:srgbClr val="FFFFFF"/>
                </a:highlight>
              </a:rPr>
              <a:t>➤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São responsáveis por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declínios populacionais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 e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extinções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;</a:t>
            </a:r>
          </a:p>
          <a:p>
            <a:pPr lvl="0" algn="just" rtl="0">
              <a:spcBef>
                <a:spcPts val="0"/>
              </a:spcBef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  <a:highlight>
                  <a:srgbClr val="FFFFFF"/>
                </a:highlight>
              </a:rPr>
              <a:t>➤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As invasões favorecem a disseminação de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doenças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e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pragas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e também acarretam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prejuízos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para colheitas,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degradam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florestas, solos e pastagens.</a:t>
            </a:r>
          </a:p>
          <a:p>
            <a:pPr lvl="0" algn="just" rtl="0">
              <a:spcBef>
                <a:spcPts val="0"/>
              </a:spcBef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algn="just" rtl="0">
              <a:spcBef>
                <a:spcPts val="0"/>
              </a:spcBef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Facilitam a introdução de </a:t>
            </a:r>
            <a:r>
              <a:rPr lang="en">
                <a:solidFill>
                  <a:srgbClr val="004C52"/>
                </a:solidFill>
              </a:rPr>
              <a:t>espécies exóticas</a:t>
            </a:r>
            <a:r>
              <a:rPr lang="en"/>
              <a:t>: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904925" y="1495850"/>
            <a:ext cx="3774300" cy="3429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  <a:highlight>
                  <a:srgbClr val="FFFFFF"/>
                </a:highlight>
              </a:rPr>
              <a:t>➤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Migração humana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 (favorece ainda mais a capacidade natural de dispersão das espécies exóticas);</a:t>
            </a:r>
          </a:p>
          <a:p>
            <a:pPr lvl="0" algn="just" rtl="0">
              <a:spcBef>
                <a:spcPts val="0"/>
              </a:spcBef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  <a:highlight>
                  <a:srgbClr val="FFFFFF"/>
                </a:highlight>
              </a:rPr>
              <a:t>➤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Colonização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de novas terras (plantas e animais domesticados são transportados);</a:t>
            </a:r>
          </a:p>
          <a:p>
            <a:pPr lvl="0" algn="just" rtl="0">
              <a:spcBef>
                <a:spcPts val="0"/>
              </a:spcBef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  <a:highlight>
                  <a:srgbClr val="FFFFFF"/>
                </a:highlight>
              </a:rPr>
              <a:t>➤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Aumento de população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 e intenso </a:t>
            </a:r>
            <a:r>
              <a:rPr lang="en" sz="1600" b="1">
                <a:solidFill>
                  <a:srgbClr val="333333"/>
                </a:solidFill>
                <a:highlight>
                  <a:srgbClr val="FFFFFF"/>
                </a:highlight>
              </a:rPr>
              <a:t>comércio internacional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 de animais de estimação e plantas ornamentais;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2"/>
          </p:nvPr>
        </p:nvSpPr>
        <p:spPr>
          <a:xfrm>
            <a:off x="4912380" y="1495850"/>
            <a:ext cx="3560100" cy="3429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ABE33F"/>
                </a:solidFill>
              </a:rPr>
              <a:t>➤ </a:t>
            </a:r>
            <a:r>
              <a:rPr lang="en" sz="1600" b="1">
                <a:solidFill>
                  <a:srgbClr val="333333"/>
                </a:solidFill>
              </a:rPr>
              <a:t>Desmatamento </a:t>
            </a:r>
            <a:r>
              <a:rPr lang="en" sz="1600">
                <a:solidFill>
                  <a:srgbClr val="333333"/>
                </a:solidFill>
              </a:rPr>
              <a:t>e </a:t>
            </a:r>
            <a:r>
              <a:rPr lang="en" sz="1600" b="1">
                <a:solidFill>
                  <a:srgbClr val="333333"/>
                </a:solidFill>
              </a:rPr>
              <a:t>degradação</a:t>
            </a:r>
            <a:r>
              <a:rPr lang="en" sz="1600">
                <a:solidFill>
                  <a:srgbClr val="333333"/>
                </a:solidFill>
              </a:rPr>
              <a:t>;</a:t>
            </a:r>
          </a:p>
          <a:p>
            <a:pPr lvl="0" algn="just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endParaRPr sz="1600">
              <a:solidFill>
                <a:srgbClr val="333333"/>
              </a:solidFill>
            </a:endParaRPr>
          </a:p>
          <a:p>
            <a:pPr lvl="0" algn="just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ABE33F"/>
                </a:solidFill>
              </a:rPr>
              <a:t>➤ </a:t>
            </a:r>
            <a:r>
              <a:rPr lang="en" sz="1600" b="1">
                <a:solidFill>
                  <a:srgbClr val="333333"/>
                </a:solidFill>
              </a:rPr>
              <a:t>Mudanças climáticas </a:t>
            </a:r>
            <a:r>
              <a:rPr lang="en" sz="1600">
                <a:solidFill>
                  <a:srgbClr val="333333"/>
                </a:solidFill>
              </a:rPr>
              <a:t>(podem incentivar ou forçar a migração de espécies).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Espécies exóticas: </a:t>
            </a:r>
            <a:r>
              <a:rPr lang="en">
                <a:solidFill>
                  <a:srgbClr val="004C52"/>
                </a:solidFill>
              </a:rPr>
              <a:t>Fauna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179512" y="1347614"/>
            <a:ext cx="5360700" cy="3652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600" dirty="0"/>
              <a:t>➤</a:t>
            </a:r>
            <a:r>
              <a:rPr lang="en" dirty="0"/>
              <a:t> </a:t>
            </a:r>
            <a:r>
              <a:rPr lang="en" sz="2000" b="1" dirty="0">
                <a:solidFill>
                  <a:srgbClr val="FF0000"/>
                </a:solidFill>
              </a:rPr>
              <a:t>Javali (</a:t>
            </a:r>
            <a:r>
              <a:rPr lang="en" sz="2000" b="1" i="1" u="sng" dirty="0">
                <a:solidFill>
                  <a:srgbClr val="FF0000"/>
                </a:solidFill>
              </a:rPr>
              <a:t>Sus</a:t>
            </a:r>
            <a:r>
              <a:rPr lang="en" sz="2000" b="1" i="1" dirty="0">
                <a:solidFill>
                  <a:srgbClr val="FF0000"/>
                </a:solidFill>
              </a:rPr>
              <a:t> </a:t>
            </a:r>
            <a:r>
              <a:rPr lang="en" sz="2000" b="1" i="1" u="sng" dirty="0">
                <a:solidFill>
                  <a:srgbClr val="FF0000"/>
                </a:solidFill>
              </a:rPr>
              <a:t>scrofa</a:t>
            </a:r>
            <a:r>
              <a:rPr lang="en" sz="2000" b="1" dirty="0" smtClean="0">
                <a:solidFill>
                  <a:srgbClr val="FF0000"/>
                </a:solidFill>
              </a:rPr>
              <a:t>)</a:t>
            </a:r>
            <a:r>
              <a:rPr lang="en" b="1" dirty="0">
                <a:solidFill>
                  <a:srgbClr val="CC0000"/>
                </a:solidFill>
              </a:rPr>
              <a:t/>
            </a:r>
            <a:br>
              <a:rPr lang="en" b="1" dirty="0">
                <a:solidFill>
                  <a:srgbClr val="CC0000"/>
                </a:solidFill>
              </a:rPr>
            </a:br>
            <a:r>
              <a:rPr lang="en" sz="1400" b="1" dirty="0" smtClean="0">
                <a:solidFill>
                  <a:srgbClr val="004C52"/>
                </a:solidFill>
              </a:rPr>
              <a:t>↳ </a:t>
            </a:r>
            <a:r>
              <a:rPr lang="en" sz="1400" dirty="0">
                <a:solidFill>
                  <a:srgbClr val="333333"/>
                </a:solidFill>
              </a:rPr>
              <a:t>espécie nativa da </a:t>
            </a:r>
            <a:r>
              <a:rPr lang="en" sz="1400" b="1" dirty="0">
                <a:solidFill>
                  <a:srgbClr val="333333"/>
                </a:solidFill>
              </a:rPr>
              <a:t>Europa</a:t>
            </a:r>
            <a:r>
              <a:rPr lang="en" sz="1400" dirty="0">
                <a:solidFill>
                  <a:srgbClr val="333333"/>
                </a:solidFill>
              </a:rPr>
              <a:t>, </a:t>
            </a:r>
            <a:r>
              <a:rPr lang="en" sz="1400" b="1" dirty="0">
                <a:solidFill>
                  <a:srgbClr val="333333"/>
                </a:solidFill>
              </a:rPr>
              <a:t>Ásia </a:t>
            </a:r>
            <a:r>
              <a:rPr lang="en" sz="1400" dirty="0">
                <a:solidFill>
                  <a:srgbClr val="333333"/>
                </a:solidFill>
              </a:rPr>
              <a:t>e </a:t>
            </a:r>
            <a:r>
              <a:rPr lang="en" sz="1400" b="1" dirty="0">
                <a:solidFill>
                  <a:srgbClr val="333333"/>
                </a:solidFill>
              </a:rPr>
              <a:t>norte da África</a:t>
            </a:r>
            <a:r>
              <a:rPr lang="en" sz="1400" dirty="0">
                <a:solidFill>
                  <a:srgbClr val="333333"/>
                </a:solidFill>
              </a:rPr>
              <a:t>, introduzida no </a:t>
            </a:r>
            <a:r>
              <a:rPr lang="en" sz="1400" b="1" dirty="0">
                <a:solidFill>
                  <a:srgbClr val="333333"/>
                </a:solidFill>
              </a:rPr>
              <a:t>Brasil </a:t>
            </a:r>
            <a:r>
              <a:rPr lang="en" sz="1400" dirty="0">
                <a:solidFill>
                  <a:srgbClr val="333333"/>
                </a:solidFill>
              </a:rPr>
              <a:t>principalmente para o </a:t>
            </a:r>
            <a:r>
              <a:rPr lang="en" sz="1400" b="1" dirty="0">
                <a:solidFill>
                  <a:srgbClr val="333333"/>
                </a:solidFill>
              </a:rPr>
              <a:t>consumo de carne</a:t>
            </a:r>
            <a:r>
              <a:rPr lang="en" sz="1400" dirty="0">
                <a:solidFill>
                  <a:srgbClr val="333333"/>
                </a:solidFill>
              </a:rPr>
              <a:t> na região sul do país;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400" b="1" dirty="0" smtClean="0">
                <a:solidFill>
                  <a:srgbClr val="004C52"/>
                </a:solidFill>
              </a:rPr>
              <a:t>↳ </a:t>
            </a:r>
            <a:r>
              <a:rPr lang="en" sz="1400" dirty="0">
                <a:solidFill>
                  <a:srgbClr val="333333"/>
                </a:solidFill>
              </a:rPr>
              <a:t>classificado como </a:t>
            </a:r>
            <a:r>
              <a:rPr lang="en" sz="1400" b="1" dirty="0">
                <a:solidFill>
                  <a:srgbClr val="333333"/>
                </a:solidFill>
              </a:rPr>
              <a:t>uma das cem piores espécies exóticas invasoras do mundo</a:t>
            </a:r>
            <a:r>
              <a:rPr lang="en" sz="1400" dirty="0">
                <a:solidFill>
                  <a:srgbClr val="333333"/>
                </a:solidFill>
              </a:rPr>
              <a:t> pela União Internacional para a Conservação da Natureza</a:t>
            </a:r>
            <a:r>
              <a:rPr lang="en" sz="1400" dirty="0" smtClean="0">
                <a:solidFill>
                  <a:srgbClr val="333333"/>
                </a:solidFill>
              </a:rPr>
              <a:t>;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400" b="1" dirty="0" smtClean="0">
                <a:solidFill>
                  <a:srgbClr val="004C52"/>
                </a:solidFill>
              </a:rPr>
              <a:t>↳ </a:t>
            </a:r>
            <a:r>
              <a:rPr lang="en" sz="1400" dirty="0">
                <a:solidFill>
                  <a:srgbClr val="333333"/>
                </a:solidFill>
              </a:rPr>
              <a:t>agressividade, facilidade de adaptação, reprodução descontrolada, ausência de predadores naturais</a:t>
            </a:r>
            <a:r>
              <a:rPr lang="en" sz="1400" dirty="0" smtClean="0">
                <a:solidFill>
                  <a:srgbClr val="333333"/>
                </a:solidFill>
              </a:rPr>
              <a:t>;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400" b="1" dirty="0" smtClean="0">
                <a:solidFill>
                  <a:srgbClr val="004C52"/>
                </a:solidFill>
              </a:rPr>
              <a:t>↳ </a:t>
            </a:r>
            <a:r>
              <a:rPr lang="en" sz="1400" dirty="0">
                <a:solidFill>
                  <a:srgbClr val="333333"/>
                </a:solidFill>
              </a:rPr>
              <a:t>impactos </a:t>
            </a:r>
            <a:r>
              <a:rPr lang="en" sz="1400" b="1" dirty="0">
                <a:solidFill>
                  <a:srgbClr val="333333"/>
                </a:solidFill>
              </a:rPr>
              <a:t>ambientais </a:t>
            </a:r>
            <a:r>
              <a:rPr lang="en" sz="1400" dirty="0">
                <a:solidFill>
                  <a:srgbClr val="333333"/>
                </a:solidFill>
              </a:rPr>
              <a:t>e </a:t>
            </a:r>
            <a:r>
              <a:rPr lang="en" sz="1400" b="1" dirty="0">
                <a:solidFill>
                  <a:srgbClr val="333333"/>
                </a:solidFill>
              </a:rPr>
              <a:t>socioeconômicos</a:t>
            </a:r>
            <a:r>
              <a:rPr lang="en" sz="1400" dirty="0">
                <a:solidFill>
                  <a:srgbClr val="333333"/>
                </a:solidFill>
              </a:rPr>
              <a:t>, principalmente para pequenos agricultores</a:t>
            </a:r>
            <a:r>
              <a:rPr lang="en" sz="1400" dirty="0" smtClean="0">
                <a:solidFill>
                  <a:srgbClr val="333333"/>
                </a:solidFill>
              </a:rPr>
              <a:t>;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400" b="1" dirty="0" smtClean="0"/>
              <a:t>↳ </a:t>
            </a:r>
            <a:r>
              <a:rPr lang="en" sz="1400" dirty="0">
                <a:solidFill>
                  <a:srgbClr val="222222"/>
                </a:solidFill>
                <a:highlight>
                  <a:srgbClr val="FFFFFF"/>
                </a:highlight>
              </a:rPr>
              <a:t>o </a:t>
            </a:r>
            <a:r>
              <a:rPr lang="en" sz="1400" b="1" dirty="0">
                <a:solidFill>
                  <a:srgbClr val="222222"/>
                </a:solidFill>
                <a:highlight>
                  <a:srgbClr val="FFFFFF"/>
                </a:highlight>
              </a:rPr>
              <a:t>controle da espécie foi autorizado pelo Ibama</a:t>
            </a:r>
            <a:r>
              <a:rPr lang="en" sz="1400" dirty="0">
                <a:solidFill>
                  <a:srgbClr val="222222"/>
                </a:solidFill>
                <a:highlight>
                  <a:srgbClr val="FFFFFF"/>
                </a:highlight>
              </a:rPr>
              <a:t> em 2013, de acordo com regras estabelecidas</a:t>
            </a:r>
            <a:r>
              <a:rPr lang="en" sz="1400" dirty="0">
                <a:solidFill>
                  <a:srgbClr val="222222"/>
                </a:solidFill>
              </a:rPr>
              <a:t>.</a:t>
            </a:r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 r="33620" b="852"/>
          <a:stretch/>
        </p:blipFill>
        <p:spPr>
          <a:xfrm>
            <a:off x="5731326" y="1752500"/>
            <a:ext cx="3412701" cy="25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7429500" y="3878025"/>
            <a:ext cx="680400" cy="44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 txBox="1"/>
          <p:nvPr/>
        </p:nvSpPr>
        <p:spPr>
          <a:xfrm>
            <a:off x="6332788" y="4301025"/>
            <a:ext cx="23499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000" b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Fonte: cienciahoje.org.br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Espécies exóticas: </a:t>
            </a:r>
            <a:r>
              <a:rPr lang="en">
                <a:solidFill>
                  <a:srgbClr val="004C52"/>
                </a:solidFill>
              </a:rPr>
              <a:t>Fauna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251520" y="1419622"/>
            <a:ext cx="5737500" cy="3613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600" dirty="0"/>
              <a:t>➤</a:t>
            </a:r>
            <a:r>
              <a:rPr lang="en" dirty="0"/>
              <a:t> </a:t>
            </a:r>
            <a:r>
              <a:rPr lang="en" sz="2000" b="1" dirty="0">
                <a:solidFill>
                  <a:srgbClr val="FF0000"/>
                </a:solidFill>
              </a:rPr>
              <a:t>Cobra-arbórea-marrom (</a:t>
            </a:r>
            <a:r>
              <a:rPr lang="en" sz="2000" b="1" i="1" u="sng" dirty="0">
                <a:solidFill>
                  <a:srgbClr val="FF0000"/>
                </a:solidFill>
              </a:rPr>
              <a:t>Boiga</a:t>
            </a:r>
            <a:r>
              <a:rPr lang="en" sz="2000" b="1" i="1" dirty="0">
                <a:solidFill>
                  <a:srgbClr val="FF0000"/>
                </a:solidFill>
              </a:rPr>
              <a:t> </a:t>
            </a:r>
            <a:r>
              <a:rPr lang="en" sz="2000" b="1" i="1" u="sng" dirty="0">
                <a:solidFill>
                  <a:srgbClr val="FF0000"/>
                </a:solidFill>
              </a:rPr>
              <a:t>irregularis</a:t>
            </a:r>
            <a:r>
              <a:rPr lang="en" sz="2000" b="1" dirty="0">
                <a:solidFill>
                  <a:srgbClr val="FF0000"/>
                </a:solidFill>
              </a:rPr>
              <a:t>)</a:t>
            </a:r>
            <a:r>
              <a:rPr lang="en" b="1" dirty="0">
                <a:solidFill>
                  <a:srgbClr val="CC0000"/>
                </a:solidFill>
              </a:rPr>
              <a:t/>
            </a:r>
            <a:br>
              <a:rPr lang="en" b="1" dirty="0">
                <a:solidFill>
                  <a:srgbClr val="CC0000"/>
                </a:solidFill>
              </a:rPr>
            </a:br>
            <a:r>
              <a:rPr lang="en" sz="1400" b="1" dirty="0" smtClean="0">
                <a:solidFill>
                  <a:srgbClr val="004C52"/>
                </a:solidFill>
              </a:rPr>
              <a:t>↳ </a:t>
            </a:r>
            <a:r>
              <a:rPr lang="en" sz="1400" dirty="0">
                <a:solidFill>
                  <a:srgbClr val="333333"/>
                </a:solidFill>
              </a:rPr>
              <a:t>levada à </a:t>
            </a:r>
            <a:r>
              <a:rPr lang="en" sz="1400" b="1" dirty="0">
                <a:solidFill>
                  <a:srgbClr val="333333"/>
                </a:solidFill>
              </a:rPr>
              <a:t>ilha de Guam</a:t>
            </a:r>
            <a:r>
              <a:rPr lang="en" sz="1400" dirty="0">
                <a:solidFill>
                  <a:srgbClr val="333333"/>
                </a:solidFill>
              </a:rPr>
              <a:t>, território americano no oeste do Oceano Pacífico (chegou no final da </a:t>
            </a:r>
            <a:r>
              <a:rPr lang="en" sz="1400" b="1" dirty="0">
                <a:solidFill>
                  <a:srgbClr val="333333"/>
                </a:solidFill>
              </a:rPr>
              <a:t>Segunda Guerra Mundial</a:t>
            </a:r>
            <a:r>
              <a:rPr lang="en" sz="1400" dirty="0">
                <a:solidFill>
                  <a:srgbClr val="333333"/>
                </a:solidFill>
              </a:rPr>
              <a:t>, vinda, provavelmente, da </a:t>
            </a:r>
            <a:r>
              <a:rPr lang="en" sz="1400" b="1" dirty="0">
                <a:solidFill>
                  <a:srgbClr val="333333"/>
                </a:solidFill>
              </a:rPr>
              <a:t>Papua Nova Guiné</a:t>
            </a:r>
            <a:r>
              <a:rPr lang="en" sz="1400" dirty="0">
                <a:solidFill>
                  <a:srgbClr val="333333"/>
                </a:solidFill>
              </a:rPr>
              <a:t>);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400" b="1" dirty="0" smtClean="0">
                <a:solidFill>
                  <a:srgbClr val="004C52"/>
                </a:solidFill>
              </a:rPr>
              <a:t>↳</a:t>
            </a:r>
            <a:r>
              <a:rPr lang="en" sz="1400" b="1" dirty="0" smtClean="0"/>
              <a:t> </a:t>
            </a:r>
            <a:r>
              <a:rPr lang="en" sz="1400" dirty="0">
                <a:solidFill>
                  <a:srgbClr val="333333"/>
                </a:solidFill>
              </a:rPr>
              <a:t>em apenas </a:t>
            </a:r>
            <a:r>
              <a:rPr lang="en" sz="1400" b="1" dirty="0">
                <a:solidFill>
                  <a:srgbClr val="333333"/>
                </a:solidFill>
              </a:rPr>
              <a:t>60 anos</a:t>
            </a:r>
            <a:r>
              <a:rPr lang="en" sz="1400" dirty="0">
                <a:solidFill>
                  <a:srgbClr val="333333"/>
                </a:solidFill>
              </a:rPr>
              <a:t> conseguiu atingir uma população total de </a:t>
            </a:r>
            <a:r>
              <a:rPr lang="en" sz="1400" b="1" dirty="0">
                <a:solidFill>
                  <a:srgbClr val="333333"/>
                </a:solidFill>
              </a:rPr>
              <a:t>2 milhões de indivíduos</a:t>
            </a:r>
            <a:r>
              <a:rPr lang="en" sz="1400" dirty="0" smtClean="0">
                <a:solidFill>
                  <a:srgbClr val="333333"/>
                </a:solidFill>
              </a:rPr>
              <a:t>;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400" b="1" dirty="0" smtClean="0">
                <a:solidFill>
                  <a:srgbClr val="004C52"/>
                </a:solidFill>
              </a:rPr>
              <a:t>↳ </a:t>
            </a:r>
            <a:r>
              <a:rPr lang="en" sz="1400" b="1" dirty="0">
                <a:solidFill>
                  <a:srgbClr val="333333"/>
                </a:solidFill>
              </a:rPr>
              <a:t>aniquilou 10 de 12 espécies de aves</a:t>
            </a:r>
            <a:r>
              <a:rPr lang="en" sz="1400" dirty="0">
                <a:solidFill>
                  <a:srgbClr val="333333"/>
                </a:solidFill>
              </a:rPr>
              <a:t> que viviam na região </a:t>
            </a:r>
            <a:r>
              <a:rPr lang="en" sz="1400" b="1" dirty="0">
                <a:solidFill>
                  <a:srgbClr val="004C52"/>
                </a:solidFill>
              </a:rPr>
              <a:t>→ </a:t>
            </a:r>
            <a:r>
              <a:rPr lang="en" sz="1400" dirty="0">
                <a:solidFill>
                  <a:srgbClr val="333333"/>
                </a:solidFill>
              </a:rPr>
              <a:t>as </a:t>
            </a:r>
            <a:r>
              <a:rPr lang="en" sz="1400" b="1" dirty="0">
                <a:solidFill>
                  <a:srgbClr val="333333"/>
                </a:solidFill>
              </a:rPr>
              <a:t>árvores </a:t>
            </a:r>
            <a:r>
              <a:rPr lang="en" sz="1400" dirty="0">
                <a:solidFill>
                  <a:srgbClr val="333333"/>
                </a:solidFill>
              </a:rPr>
              <a:t>também começaram a desaparecer</a:t>
            </a:r>
            <a:r>
              <a:rPr lang="en" sz="1400" dirty="0" smtClean="0">
                <a:solidFill>
                  <a:srgbClr val="333333"/>
                </a:solidFill>
              </a:rPr>
              <a:t>;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400" b="1" dirty="0" smtClean="0">
                <a:solidFill>
                  <a:srgbClr val="004C52"/>
                </a:solidFill>
              </a:rPr>
              <a:t>↳ </a:t>
            </a:r>
            <a:r>
              <a:rPr lang="en" sz="1400" b="1" dirty="0">
                <a:solidFill>
                  <a:srgbClr val="333333"/>
                </a:solidFill>
              </a:rPr>
              <a:t>impactos econômicos:</a:t>
            </a:r>
            <a:r>
              <a:rPr lang="en" sz="1400" dirty="0">
                <a:solidFill>
                  <a:srgbClr val="333333"/>
                </a:solidFill>
              </a:rPr>
              <a:t> sistema de saúde, sistema de energia elétrica, setor do turismo e do ecoturismo</a:t>
            </a:r>
            <a:r>
              <a:rPr lang="en" sz="1400" dirty="0" smtClean="0">
                <a:solidFill>
                  <a:srgbClr val="333333"/>
                </a:solidFill>
              </a:rPr>
              <a:t>;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400" b="1" dirty="0" smtClean="0"/>
              <a:t>↳ </a:t>
            </a:r>
            <a:r>
              <a:rPr lang="en" sz="1400" dirty="0">
                <a:solidFill>
                  <a:srgbClr val="333333"/>
                </a:solidFill>
              </a:rPr>
              <a:t>lançamento de </a:t>
            </a:r>
            <a:r>
              <a:rPr lang="en" sz="1400" b="1" dirty="0">
                <a:solidFill>
                  <a:srgbClr val="333333"/>
                </a:solidFill>
              </a:rPr>
              <a:t>camundongos </a:t>
            </a:r>
            <a:r>
              <a:rPr lang="en" sz="1400" dirty="0">
                <a:solidFill>
                  <a:srgbClr val="333333"/>
                </a:solidFill>
              </a:rPr>
              <a:t>contaminados com paracetamol e uso de </a:t>
            </a:r>
            <a:r>
              <a:rPr lang="en" sz="1400" b="1" dirty="0">
                <a:solidFill>
                  <a:srgbClr val="333333"/>
                </a:solidFill>
              </a:rPr>
              <a:t>cães </a:t>
            </a:r>
            <a:r>
              <a:rPr lang="en" sz="1400" dirty="0">
                <a:solidFill>
                  <a:srgbClr val="333333"/>
                </a:solidFill>
              </a:rPr>
              <a:t>farejadores para </a:t>
            </a:r>
            <a:r>
              <a:rPr lang="en" sz="1400" b="1" dirty="0">
                <a:solidFill>
                  <a:srgbClr val="333333"/>
                </a:solidFill>
              </a:rPr>
              <a:t>evitar que as cobras deixem a ilha</a:t>
            </a:r>
            <a:r>
              <a:rPr lang="en" sz="1400" dirty="0">
                <a:solidFill>
                  <a:srgbClr val="333333"/>
                </a:solidFill>
              </a:rPr>
              <a:t>.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7429500" y="3878025"/>
            <a:ext cx="680400" cy="44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 txBox="1"/>
          <p:nvPr/>
        </p:nvSpPr>
        <p:spPr>
          <a:xfrm>
            <a:off x="6416938" y="4003075"/>
            <a:ext cx="23499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000" b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Fonte: estadao.com.br</a:t>
            </a:r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9775" y="1937147"/>
            <a:ext cx="3104225" cy="206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Espécies exóticas: </a:t>
            </a:r>
            <a:r>
              <a:rPr lang="en" i="1">
                <a:solidFill>
                  <a:srgbClr val="004C52"/>
                </a:solidFill>
              </a:rPr>
              <a:t>Brasil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233525" y="1446038"/>
            <a:ext cx="5360700" cy="326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n" sz="1600"/>
              <a:t>➤</a:t>
            </a:r>
            <a:r>
              <a:rPr lang="en"/>
              <a:t> </a:t>
            </a:r>
            <a:r>
              <a:rPr lang="en" sz="2000" b="1">
                <a:solidFill>
                  <a:srgbClr val="004C52"/>
                </a:solidFill>
              </a:rPr>
              <a:t>Outros exemplos:</a:t>
            </a:r>
          </a:p>
          <a:p>
            <a:pPr marL="0" lvl="0" indent="457200" algn="just" rtl="0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</a:rPr>
              <a:t>➤ </a:t>
            </a:r>
            <a:r>
              <a:rPr lang="en" sz="1600" i="1" u="sng">
                <a:solidFill>
                  <a:srgbClr val="333333"/>
                </a:solidFill>
                <a:highlight>
                  <a:srgbClr val="FFFFFF"/>
                </a:highlight>
              </a:rPr>
              <a:t>Aedes</a:t>
            </a:r>
            <a:r>
              <a:rPr lang="en" sz="1600" i="1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r>
              <a:rPr lang="en" sz="1600" i="1" u="sng">
                <a:solidFill>
                  <a:srgbClr val="333333"/>
                </a:solidFill>
                <a:highlight>
                  <a:srgbClr val="FFFFFF"/>
                </a:highlight>
              </a:rPr>
              <a:t>aegypti </a:t>
            </a:r>
          </a:p>
          <a:p>
            <a:pPr lvl="0" indent="457200" algn="just" rtl="0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</a:rPr>
              <a:t>➤ </a:t>
            </a:r>
            <a:r>
              <a:rPr lang="en" sz="1600">
                <a:solidFill>
                  <a:srgbClr val="333333"/>
                </a:solidFill>
              </a:rPr>
              <a:t>Abelha africana</a:t>
            </a:r>
          </a:p>
          <a:p>
            <a:pPr lvl="0" indent="457200" algn="just" rtl="0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</a:rPr>
              <a:t>➤ </a:t>
            </a:r>
            <a:r>
              <a:rPr lang="en" sz="1600">
                <a:solidFill>
                  <a:srgbClr val="333333"/>
                </a:solidFill>
              </a:rPr>
              <a:t>Rã-touro</a:t>
            </a:r>
          </a:p>
          <a:p>
            <a:pPr lvl="0" indent="457200" algn="just" rtl="0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</a:rPr>
              <a:t>➤ </a:t>
            </a:r>
            <a:r>
              <a:rPr lang="en" sz="1600">
                <a:solidFill>
                  <a:srgbClr val="333333"/>
                </a:solidFill>
              </a:rPr>
              <a:t>Mexilhão-dourado</a:t>
            </a:r>
          </a:p>
          <a:p>
            <a:pPr lvl="0" indent="387350" algn="just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ABE33F"/>
                </a:solidFill>
              </a:rPr>
              <a:t>➤ </a:t>
            </a:r>
            <a:r>
              <a:rPr lang="en" sz="1600">
                <a:solidFill>
                  <a:srgbClr val="333333"/>
                </a:solidFill>
              </a:rPr>
              <a:t>Caramujo gigante africano</a:t>
            </a:r>
          </a:p>
          <a:p>
            <a:pPr lvl="0" algn="just" rtl="0">
              <a:spcBef>
                <a:spcPts val="0"/>
              </a:spcBef>
              <a:buNone/>
            </a:pPr>
            <a:endParaRPr b="1">
              <a:solidFill>
                <a:srgbClr val="CC0000"/>
              </a:solidFill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7429500" y="3878025"/>
            <a:ext cx="680400" cy="44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42" name="Shape 142"/>
          <p:cNvCxnSpPr/>
          <p:nvPr/>
        </p:nvCxnSpPr>
        <p:spPr>
          <a:xfrm>
            <a:off x="2339752" y="2104375"/>
            <a:ext cx="2054798" cy="109525"/>
          </a:xfrm>
          <a:prstGeom prst="straightConnector1">
            <a:avLst/>
          </a:prstGeom>
          <a:noFill/>
          <a:ln w="19050" cap="flat" cmpd="sng">
            <a:solidFill>
              <a:srgbClr val="00AE9D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 l="7546" r="19821"/>
          <a:stretch/>
        </p:blipFill>
        <p:spPr>
          <a:xfrm>
            <a:off x="4504700" y="1540375"/>
            <a:ext cx="1751100" cy="1607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8200" y="1408200"/>
            <a:ext cx="2583401" cy="193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4882800" y="3498150"/>
            <a:ext cx="3227100" cy="1050600"/>
          </a:xfrm>
          <a:prstGeom prst="rect">
            <a:avLst/>
          </a:prstGeom>
          <a:noFill/>
          <a:ln w="19050" cap="flat" cmpd="sng">
            <a:solidFill>
              <a:srgbClr val="00AE9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Origem:</a:t>
            </a:r>
            <a:r>
              <a:rPr lang="en"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b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Egito</a:t>
            </a:r>
            <a:r>
              <a:rPr lang="en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/>
            </a:r>
            <a:br>
              <a:rPr lang="en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</a:br>
            <a:endParaRPr lang="en">
              <a:solidFill>
                <a:srgbClr val="333333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Se espalhou pelas regiões tropicais e subtropicais.</a:t>
            </a:r>
          </a:p>
        </p:txBody>
      </p:sp>
      <p:cxnSp>
        <p:nvCxnSpPr>
          <p:cNvPr id="146" name="Shape 146"/>
          <p:cNvCxnSpPr/>
          <p:nvPr/>
        </p:nvCxnSpPr>
        <p:spPr>
          <a:xfrm>
            <a:off x="2551825" y="2344075"/>
            <a:ext cx="2147700" cy="163875"/>
          </a:xfrm>
          <a:prstGeom prst="straightConnector1">
            <a:avLst/>
          </a:prstGeom>
          <a:noFill/>
          <a:ln w="19050" cap="flat" cmpd="sng">
            <a:solidFill>
              <a:srgbClr val="00AE9D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47" name="Shape 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7827" y="1600726"/>
            <a:ext cx="3086323" cy="208668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4538325" y="3749000"/>
            <a:ext cx="3585300" cy="567600"/>
          </a:xfrm>
          <a:prstGeom prst="rect">
            <a:avLst/>
          </a:prstGeom>
          <a:noFill/>
          <a:ln w="19050" cap="flat" cmpd="sng">
            <a:solidFill>
              <a:srgbClr val="00AE9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Cruzaram com abelhas europeias dando origem a uma nova espécie híbrida.</a:t>
            </a:r>
          </a:p>
        </p:txBody>
      </p:sp>
      <p:cxnSp>
        <p:nvCxnSpPr>
          <p:cNvPr id="149" name="Shape 149"/>
          <p:cNvCxnSpPr/>
          <p:nvPr/>
        </p:nvCxnSpPr>
        <p:spPr>
          <a:xfrm>
            <a:off x="1957600" y="2544100"/>
            <a:ext cx="3255000" cy="0"/>
          </a:xfrm>
          <a:prstGeom prst="straightConnector1">
            <a:avLst/>
          </a:prstGeom>
          <a:noFill/>
          <a:ln w="19050" cap="flat" cmpd="sng">
            <a:solidFill>
              <a:srgbClr val="00AE9D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0" name="Shape 150"/>
          <p:cNvPicPr preferRelativeResize="0"/>
          <p:nvPr/>
        </p:nvPicPr>
        <p:blipFill rotWithShape="1">
          <a:blip r:embed="rId6">
            <a:alphaModFix/>
          </a:blip>
          <a:srcRect l="14229"/>
          <a:stretch/>
        </p:blipFill>
        <p:spPr>
          <a:xfrm>
            <a:off x="5234400" y="1060975"/>
            <a:ext cx="2385900" cy="2086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4361550" y="3265075"/>
            <a:ext cx="4131600" cy="1161300"/>
          </a:xfrm>
          <a:prstGeom prst="rect">
            <a:avLst/>
          </a:prstGeom>
          <a:noFill/>
          <a:ln w="19050" cap="flat" cmpd="sng">
            <a:solidFill>
              <a:srgbClr val="00AE9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Origem: </a:t>
            </a:r>
            <a:r>
              <a:rPr lang="en" b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América do Norte (regiões leste dos Estados Unidos e Canadá)</a:t>
            </a:r>
          </a:p>
          <a:p>
            <a:pPr lvl="0" algn="ctr" rtl="0">
              <a:spcBef>
                <a:spcPts val="0"/>
              </a:spcBef>
              <a:buNone/>
            </a:pPr>
            <a:endParaRPr>
              <a:solidFill>
                <a:srgbClr val="333333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Introduzida no Brasil para alimentação (mercado de carnes exóticas).</a:t>
            </a:r>
          </a:p>
        </p:txBody>
      </p:sp>
      <p:cxnSp>
        <p:nvCxnSpPr>
          <p:cNvPr id="152" name="Shape 152"/>
          <p:cNvCxnSpPr/>
          <p:nvPr/>
        </p:nvCxnSpPr>
        <p:spPr>
          <a:xfrm flipV="1">
            <a:off x="2773575" y="2392100"/>
            <a:ext cx="2522100" cy="364650"/>
          </a:xfrm>
          <a:prstGeom prst="straightConnector1">
            <a:avLst/>
          </a:prstGeom>
          <a:noFill/>
          <a:ln w="19050" cap="flat" cmpd="sng">
            <a:solidFill>
              <a:srgbClr val="00AE9D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3" name="Shape 153"/>
          <p:cNvPicPr preferRelativeResize="0"/>
          <p:nvPr/>
        </p:nvPicPr>
        <p:blipFill rotWithShape="1">
          <a:blip r:embed="rId7">
            <a:alphaModFix/>
          </a:blip>
          <a:srcRect t="12556" r="7638"/>
          <a:stretch/>
        </p:blipFill>
        <p:spPr>
          <a:xfrm>
            <a:off x="5406825" y="777325"/>
            <a:ext cx="2850525" cy="20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4001550" y="2906650"/>
            <a:ext cx="4255800" cy="1691700"/>
          </a:xfrm>
          <a:prstGeom prst="rect">
            <a:avLst/>
          </a:prstGeom>
          <a:noFill/>
          <a:ln w="19050" cap="flat" cmpd="sng">
            <a:solidFill>
              <a:srgbClr val="00AE9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Origem:</a:t>
            </a:r>
            <a:r>
              <a:rPr lang="en"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b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Ásia</a:t>
            </a:r>
          </a:p>
          <a:p>
            <a:pPr lvl="0" algn="ctr">
              <a:spcBef>
                <a:spcPts val="0"/>
              </a:spcBef>
              <a:buNone/>
            </a:pPr>
            <a:endParaRPr/>
          </a:p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 Chegou à América do Sul provavelmente de </a:t>
            </a:r>
            <a:r>
              <a:rPr lang="en" b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modo acidental</a:t>
            </a:r>
            <a:r>
              <a:rPr lang="en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 (navios cargueiros). A </a:t>
            </a:r>
            <a:r>
              <a:rPr lang="en" b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Argentina </a:t>
            </a:r>
            <a:r>
              <a:rPr lang="en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foi o ponto de entrada. Depois chegou ao </a:t>
            </a:r>
            <a:r>
              <a:rPr lang="en" b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Brasil </a:t>
            </a:r>
            <a:r>
              <a:rPr lang="en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(já foi detectada em quase toda a </a:t>
            </a:r>
            <a:r>
              <a:rPr lang="en" b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região Sul</a:t>
            </a:r>
            <a:r>
              <a:rPr lang="en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 e em vários pontos do </a:t>
            </a:r>
            <a:r>
              <a:rPr lang="en" b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Sudeste </a:t>
            </a:r>
            <a:r>
              <a:rPr lang="en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e </a:t>
            </a:r>
            <a:r>
              <a:rPr lang="en" b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Centro-Oeste</a:t>
            </a:r>
            <a:r>
              <a:rPr lang="en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).</a:t>
            </a:r>
          </a:p>
        </p:txBody>
      </p:sp>
      <p:cxnSp>
        <p:nvCxnSpPr>
          <p:cNvPr id="155" name="Shape 155"/>
          <p:cNvCxnSpPr/>
          <p:nvPr/>
        </p:nvCxnSpPr>
        <p:spPr>
          <a:xfrm>
            <a:off x="3585100" y="3071325"/>
            <a:ext cx="1497350" cy="0"/>
          </a:xfrm>
          <a:prstGeom prst="straightConnector1">
            <a:avLst/>
          </a:prstGeom>
          <a:noFill/>
          <a:ln w="19050" cap="flat" cmpd="sng">
            <a:solidFill>
              <a:srgbClr val="00AE9D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6" name="Shape 1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49425" y="1675843"/>
            <a:ext cx="3545975" cy="2482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Espécies exóticas: </a:t>
            </a:r>
            <a:r>
              <a:rPr lang="en" i="1">
                <a:solidFill>
                  <a:srgbClr val="004C52"/>
                </a:solidFill>
              </a:rPr>
              <a:t>Brasil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233525" y="1446038"/>
            <a:ext cx="5360700" cy="326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n" sz="1600"/>
              <a:t>➤</a:t>
            </a:r>
            <a:r>
              <a:rPr lang="en"/>
              <a:t> </a:t>
            </a:r>
            <a:r>
              <a:rPr lang="en" sz="2000" b="1">
                <a:solidFill>
                  <a:srgbClr val="004C52"/>
                </a:solidFill>
              </a:rPr>
              <a:t>Outros exemplos:</a:t>
            </a:r>
          </a:p>
          <a:p>
            <a:pPr marL="0" lvl="0" indent="457200" algn="just" rtl="0">
              <a:spcBef>
                <a:spcPts val="0"/>
              </a:spcBef>
              <a:buNone/>
            </a:pPr>
            <a:r>
              <a:rPr lang="en" sz="1600">
                <a:solidFill>
                  <a:srgbClr val="ABE33F"/>
                </a:solidFill>
              </a:rPr>
              <a:t>➤ 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Tilápia</a:t>
            </a:r>
          </a:p>
          <a:p>
            <a:pPr lvl="0" algn="just" rtl="0">
              <a:spcBef>
                <a:spcPts val="0"/>
              </a:spcBef>
              <a:buNone/>
            </a:pPr>
            <a:endParaRPr b="1">
              <a:solidFill>
                <a:srgbClr val="CC0000"/>
              </a:solidFill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7429500" y="3878025"/>
            <a:ext cx="680400" cy="44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 l="5845" t="17519" r="35049" b="54367"/>
          <a:stretch/>
        </p:blipFill>
        <p:spPr>
          <a:xfrm>
            <a:off x="233525" y="2430275"/>
            <a:ext cx="3610201" cy="96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2236" y="961498"/>
            <a:ext cx="2574925" cy="375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 rotWithShape="1">
          <a:blip r:embed="rId5">
            <a:alphaModFix/>
          </a:blip>
          <a:srcRect l="10556" t="10280" r="9832" b="8708"/>
          <a:stretch/>
        </p:blipFill>
        <p:spPr>
          <a:xfrm>
            <a:off x="3875512" y="1582025"/>
            <a:ext cx="2574925" cy="174559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2435850" y="3468875"/>
            <a:ext cx="4014600" cy="1424400"/>
          </a:xfrm>
          <a:prstGeom prst="rect">
            <a:avLst/>
          </a:prstGeom>
          <a:noFill/>
          <a:ln w="19050" cap="flat" cmpd="sng">
            <a:solidFill>
              <a:srgbClr val="ABE3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just">
              <a:spcBef>
                <a:spcPts val="0"/>
              </a:spcBef>
              <a:buNone/>
            </a:pPr>
            <a:r>
              <a:rPr lang="en" i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Altamente adaptável, ágil na reprodução e resistente, </a:t>
            </a:r>
            <a:r>
              <a:rPr lang="en" b="1" i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a tilápia conquista fácil, fácil novos territórios</a:t>
            </a:r>
            <a:r>
              <a:rPr lang="en" i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. “Em um estudo que realizamos em um rio barrado, constatamos que, </a:t>
            </a:r>
            <a:r>
              <a:rPr lang="en" b="1" i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após a instalação de tanques de tilápia na região, 11 de 14 espécies nativas foram extintas</a:t>
            </a:r>
            <a:r>
              <a:rPr lang="en" i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”, revela o biólogo.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-859050" y="1500650"/>
            <a:ext cx="6263400" cy="73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 txBox="1"/>
          <p:nvPr/>
        </p:nvSpPr>
        <p:spPr>
          <a:xfrm>
            <a:off x="98575" y="3594450"/>
            <a:ext cx="2228400" cy="142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b="1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↳ </a:t>
            </a:r>
            <a:r>
              <a:rPr lang="en" b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Existem 77 espécies catalogadas de tilápia, sendo que a mais cultivada é a tilápia do Nilo (</a:t>
            </a:r>
            <a:r>
              <a:rPr lang="en" b="1" i="1" u="sng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Oreochromis</a:t>
            </a:r>
            <a:r>
              <a:rPr lang="en" b="1" i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b="1" i="1" u="sng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niloticus</a:t>
            </a:r>
            <a:r>
              <a:rPr lang="en" b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cal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1740</Words>
  <Application>Microsoft Office PowerPoint</Application>
  <PresentationFormat>Apresentação na tela (16:9)</PresentationFormat>
  <Paragraphs>158</Paragraphs>
  <Slides>18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5" baseType="lpstr">
      <vt:lpstr>Arial</vt:lpstr>
      <vt:lpstr>Raleway</vt:lpstr>
      <vt:lpstr>Karla</vt:lpstr>
      <vt:lpstr>Courier New</vt:lpstr>
      <vt:lpstr>Georgia</vt:lpstr>
      <vt:lpstr>Open Sans</vt:lpstr>
      <vt:lpstr>Escalus template</vt:lpstr>
      <vt:lpstr>Espécies Exóticas</vt:lpstr>
      <vt:lpstr>Definição</vt:lpstr>
      <vt:lpstr>Espécies Exóticas Invasoras</vt:lpstr>
      <vt:lpstr>Espécies Exóticas Invasoras</vt:lpstr>
      <vt:lpstr>Facilitam a introdução de espécies exóticas:</vt:lpstr>
      <vt:lpstr>Espécies exóticas: Fauna</vt:lpstr>
      <vt:lpstr>Espécies exóticas: Fauna</vt:lpstr>
      <vt:lpstr>Espécies exóticas: Brasil</vt:lpstr>
      <vt:lpstr>Espécies exóticas: Brasil</vt:lpstr>
      <vt:lpstr>Espécies exóticas: Flora</vt:lpstr>
      <vt:lpstr>Espécies exóticas: Flora </vt:lpstr>
      <vt:lpstr>Espécies exóticas: Flora </vt:lpstr>
      <vt:lpstr>Espécies exóticas: Flora </vt:lpstr>
      <vt:lpstr>Conclusão</vt:lpstr>
      <vt:lpstr>Referências</vt:lpstr>
      <vt:lpstr>Referências</vt:lpstr>
      <vt:lpstr>Referências</vt:lpstr>
      <vt:lpstr>Obrigado!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Espécies Exóticas</dc:title>
  <dc:creator>Silvia</dc:creator>
  <cp:lastModifiedBy>Silvia MG Molina</cp:lastModifiedBy>
  <cp:revision>1</cp:revision>
  <dcterms:modified xsi:type="dcterms:W3CDTF">2017-11-30T13:12:20Z</dcterms:modified>
</cp:coreProperties>
</file>