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handoutMasterIdLst>
    <p:handoutMasterId r:id="rId90"/>
  </p:handoutMasterIdLst>
  <p:sldIdLst>
    <p:sldId id="475" r:id="rId2"/>
    <p:sldId id="340" r:id="rId3"/>
    <p:sldId id="391" r:id="rId4"/>
    <p:sldId id="341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432" r:id="rId37"/>
    <p:sldId id="351" r:id="rId38"/>
    <p:sldId id="433" r:id="rId39"/>
    <p:sldId id="480" r:id="rId40"/>
    <p:sldId id="434" r:id="rId41"/>
    <p:sldId id="435" r:id="rId42"/>
    <p:sldId id="436" r:id="rId43"/>
    <p:sldId id="437" r:id="rId44"/>
    <p:sldId id="438" r:id="rId45"/>
    <p:sldId id="439" r:id="rId46"/>
    <p:sldId id="440" r:id="rId47"/>
    <p:sldId id="441" r:id="rId48"/>
    <p:sldId id="442" r:id="rId49"/>
    <p:sldId id="352" r:id="rId50"/>
    <p:sldId id="444" r:id="rId51"/>
    <p:sldId id="445" r:id="rId52"/>
    <p:sldId id="446" r:id="rId53"/>
    <p:sldId id="447" r:id="rId54"/>
    <p:sldId id="448" r:id="rId55"/>
    <p:sldId id="449" r:id="rId56"/>
    <p:sldId id="451" r:id="rId57"/>
    <p:sldId id="452" r:id="rId58"/>
    <p:sldId id="453" r:id="rId59"/>
    <p:sldId id="450" r:id="rId60"/>
    <p:sldId id="454" r:id="rId61"/>
    <p:sldId id="455" r:id="rId62"/>
    <p:sldId id="456" r:id="rId63"/>
    <p:sldId id="457" r:id="rId64"/>
    <p:sldId id="458" r:id="rId65"/>
    <p:sldId id="459" r:id="rId66"/>
    <p:sldId id="460" r:id="rId67"/>
    <p:sldId id="461" r:id="rId68"/>
    <p:sldId id="462" r:id="rId69"/>
    <p:sldId id="463" r:id="rId70"/>
    <p:sldId id="464" r:id="rId71"/>
    <p:sldId id="481" r:id="rId72"/>
    <p:sldId id="482" r:id="rId73"/>
    <p:sldId id="477" r:id="rId74"/>
    <p:sldId id="476" r:id="rId75"/>
    <p:sldId id="478" r:id="rId76"/>
    <p:sldId id="479" r:id="rId77"/>
    <p:sldId id="469" r:id="rId78"/>
    <p:sldId id="470" r:id="rId79"/>
    <p:sldId id="471" r:id="rId80"/>
    <p:sldId id="472" r:id="rId81"/>
    <p:sldId id="393" r:id="rId82"/>
    <p:sldId id="465" r:id="rId83"/>
    <p:sldId id="466" r:id="rId84"/>
    <p:sldId id="395" r:id="rId85"/>
    <p:sldId id="473" r:id="rId86"/>
    <p:sldId id="319" r:id="rId87"/>
    <p:sldId id="474" r:id="rId88"/>
  </p:sldIdLst>
  <p:sldSz cx="9144000" cy="6858000" type="screen4x3"/>
  <p:notesSz cx="6858000" cy="954405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0000"/>
    <a:srgbClr val="A50021"/>
    <a:srgbClr val="C95803"/>
    <a:srgbClr val="C48108"/>
    <a:srgbClr val="A46628"/>
    <a:srgbClr val="CC3300"/>
    <a:srgbClr val="FFCC66"/>
    <a:srgbClr val="FF3300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4" autoAdjust="0"/>
    <p:restoredTop sz="97869" autoAdjust="0"/>
  </p:normalViewPr>
  <p:slideViewPr>
    <p:cSldViewPr>
      <p:cViewPr>
        <p:scale>
          <a:sx n="66" d="100"/>
          <a:sy n="66" d="100"/>
        </p:scale>
        <p:origin x="-57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notesViewPr>
    <p:cSldViewPr>
      <p:cViewPr varScale="1">
        <p:scale>
          <a:sx n="48" d="100"/>
          <a:sy n="48" d="100"/>
        </p:scale>
        <p:origin x="-2934" y="-102"/>
      </p:cViewPr>
      <p:guideLst>
        <p:guide orient="horz" pos="3006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58E4E0-771B-46B7-9488-A8FA7D6236A8}" type="doc">
      <dgm:prSet loTypeId="urn:microsoft.com/office/officeart/2005/8/layout/pyramid1" loCatId="pyramid" qsTypeId="urn:microsoft.com/office/officeart/2005/8/quickstyle/simple2" qsCatId="simple" csTypeId="urn:microsoft.com/office/officeart/2005/8/colors/accent0_3" csCatId="mainScheme" phldr="1"/>
      <dgm:spPr/>
    </dgm:pt>
    <dgm:pt modelId="{15BB68AA-3BC3-45E8-872F-F7A1064D8E90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Peixes</a:t>
          </a:r>
          <a:endParaRPr lang="pt-BR" sz="3200" dirty="0">
            <a:solidFill>
              <a:srgbClr val="FFFF00"/>
            </a:solidFill>
          </a:endParaRPr>
        </a:p>
      </dgm:t>
    </dgm:pt>
    <dgm:pt modelId="{2D7E89A7-4461-46A2-A89C-04A4F643CA50}" type="parTrans" cxnId="{DAAB8E01-E623-4F67-B503-507B390079F0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D73C7970-7209-4137-BA0F-4818133799D9}" type="sibTrans" cxnId="{DAAB8E01-E623-4F67-B503-507B390079F0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E99E7366-6C5C-4AE4-AECA-CC681FF48C4F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Crustáceos</a:t>
          </a:r>
          <a:endParaRPr lang="pt-BR" sz="3200" dirty="0">
            <a:solidFill>
              <a:srgbClr val="FFFF00"/>
            </a:solidFill>
          </a:endParaRPr>
        </a:p>
      </dgm:t>
    </dgm:pt>
    <dgm:pt modelId="{FB45BC35-94F4-414F-B40A-FC042374BADB}" type="parTrans" cxnId="{53ADF699-1A3A-4FEF-AAF0-45800655C23C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76FBE651-E57C-424F-AE8E-A60054D204AF}" type="sibTrans" cxnId="{53ADF699-1A3A-4FEF-AAF0-45800655C23C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C70AA6DA-11CA-4F48-BF20-1E5461AF6E19}">
      <dgm:prSet phldrT="[Texto]" custT="1"/>
      <dgm:spPr/>
      <dgm:t>
        <a:bodyPr anchor="b"/>
        <a:lstStyle/>
        <a:p>
          <a:r>
            <a:rPr lang="pt-BR" sz="3200" dirty="0" smtClean="0">
              <a:solidFill>
                <a:srgbClr val="FFFF00"/>
              </a:solidFill>
            </a:rPr>
            <a:t>Algas</a:t>
          </a:r>
          <a:endParaRPr lang="pt-BR" sz="3200" dirty="0">
            <a:solidFill>
              <a:srgbClr val="FFFF00"/>
            </a:solidFill>
          </a:endParaRPr>
        </a:p>
      </dgm:t>
    </dgm:pt>
    <dgm:pt modelId="{E53DD278-ED1A-4530-9ECB-8247E93F59DF}" type="parTrans" cxnId="{AFBD7AE1-92DE-4821-9650-E40B1A48E8D7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DAF47B83-49B4-4D34-BA75-C96C98EE42C7}" type="sibTrans" cxnId="{AFBD7AE1-92DE-4821-9650-E40B1A48E8D7}">
      <dgm:prSet/>
      <dgm:spPr/>
      <dgm:t>
        <a:bodyPr/>
        <a:lstStyle/>
        <a:p>
          <a:endParaRPr lang="pt-BR" sz="1200">
            <a:solidFill>
              <a:srgbClr val="FFFF00"/>
            </a:solidFill>
          </a:endParaRPr>
        </a:p>
      </dgm:t>
    </dgm:pt>
    <dgm:pt modelId="{370826F1-6414-44E0-807F-A7A8DEF5EA7A}" type="pres">
      <dgm:prSet presAssocID="{B258E4E0-771B-46B7-9488-A8FA7D6236A8}" presName="Name0" presStyleCnt="0">
        <dgm:presLayoutVars>
          <dgm:dir/>
          <dgm:animLvl val="lvl"/>
          <dgm:resizeHandles val="exact"/>
        </dgm:presLayoutVars>
      </dgm:prSet>
      <dgm:spPr/>
    </dgm:pt>
    <dgm:pt modelId="{6145507E-FDCB-46A6-BDCF-45A9DDCF4895}" type="pres">
      <dgm:prSet presAssocID="{15BB68AA-3BC3-45E8-872F-F7A1064D8E90}" presName="Name8" presStyleCnt="0"/>
      <dgm:spPr/>
    </dgm:pt>
    <dgm:pt modelId="{A8B31655-851D-4EC1-8FDE-2E1649A1AC10}" type="pres">
      <dgm:prSet presAssocID="{15BB68AA-3BC3-45E8-872F-F7A1064D8E9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265921-2D36-49E4-8857-F2CFCAF9CD7B}" type="pres">
      <dgm:prSet presAssocID="{15BB68AA-3BC3-45E8-872F-F7A1064D8E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945D5A-3299-45AA-B422-FAD3A41E79A3}" type="pres">
      <dgm:prSet presAssocID="{E99E7366-6C5C-4AE4-AECA-CC681FF48C4F}" presName="Name8" presStyleCnt="0"/>
      <dgm:spPr/>
    </dgm:pt>
    <dgm:pt modelId="{2B66EB1B-1BE8-45B3-8958-78AAC73B9374}" type="pres">
      <dgm:prSet presAssocID="{E99E7366-6C5C-4AE4-AECA-CC681FF48C4F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62D349-52F7-4532-BC8E-3128FD4591E8}" type="pres">
      <dgm:prSet presAssocID="{E99E7366-6C5C-4AE4-AECA-CC681FF48C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752F2B-E199-42EF-9D49-607FA6E50C63}" type="pres">
      <dgm:prSet presAssocID="{C70AA6DA-11CA-4F48-BF20-1E5461AF6E19}" presName="Name8" presStyleCnt="0"/>
      <dgm:spPr/>
    </dgm:pt>
    <dgm:pt modelId="{C56AF696-0238-4B20-B75D-4DF5A3C26B64}" type="pres">
      <dgm:prSet presAssocID="{C70AA6DA-11CA-4F48-BF20-1E5461AF6E1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E1B614-B86C-4409-BF36-DFFDC9513840}" type="pres">
      <dgm:prSet presAssocID="{C70AA6DA-11CA-4F48-BF20-1E5461AF6E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FBD7AE1-92DE-4821-9650-E40B1A48E8D7}" srcId="{B258E4E0-771B-46B7-9488-A8FA7D6236A8}" destId="{C70AA6DA-11CA-4F48-BF20-1E5461AF6E19}" srcOrd="2" destOrd="0" parTransId="{E53DD278-ED1A-4530-9ECB-8247E93F59DF}" sibTransId="{DAF47B83-49B4-4D34-BA75-C96C98EE42C7}"/>
    <dgm:cxn modelId="{F85C7AD2-F34E-4E86-98B5-7AB2BF56B682}" type="presOf" srcId="{E99E7366-6C5C-4AE4-AECA-CC681FF48C4F}" destId="{2B66EB1B-1BE8-45B3-8958-78AAC73B9374}" srcOrd="0" destOrd="0" presId="urn:microsoft.com/office/officeart/2005/8/layout/pyramid1"/>
    <dgm:cxn modelId="{DAAB8E01-E623-4F67-B503-507B390079F0}" srcId="{B258E4E0-771B-46B7-9488-A8FA7D6236A8}" destId="{15BB68AA-3BC3-45E8-872F-F7A1064D8E90}" srcOrd="0" destOrd="0" parTransId="{2D7E89A7-4461-46A2-A89C-04A4F643CA50}" sibTransId="{D73C7970-7209-4137-BA0F-4818133799D9}"/>
    <dgm:cxn modelId="{D9AE571C-C0E0-4718-A268-8EF57DC7F2EA}" type="presOf" srcId="{E99E7366-6C5C-4AE4-AECA-CC681FF48C4F}" destId="{B862D349-52F7-4532-BC8E-3128FD4591E8}" srcOrd="1" destOrd="0" presId="urn:microsoft.com/office/officeart/2005/8/layout/pyramid1"/>
    <dgm:cxn modelId="{0587D1C2-94F7-4459-A0BA-3E6457E51569}" type="presOf" srcId="{C70AA6DA-11CA-4F48-BF20-1E5461AF6E19}" destId="{C56AF696-0238-4B20-B75D-4DF5A3C26B64}" srcOrd="0" destOrd="0" presId="urn:microsoft.com/office/officeart/2005/8/layout/pyramid1"/>
    <dgm:cxn modelId="{DC72CB8C-9761-4759-95B8-BB5428257EDA}" type="presOf" srcId="{C70AA6DA-11CA-4F48-BF20-1E5461AF6E19}" destId="{1CE1B614-B86C-4409-BF36-DFFDC9513840}" srcOrd="1" destOrd="0" presId="urn:microsoft.com/office/officeart/2005/8/layout/pyramid1"/>
    <dgm:cxn modelId="{8C2853CC-3C22-454B-9192-02DA5DE5C183}" type="presOf" srcId="{B258E4E0-771B-46B7-9488-A8FA7D6236A8}" destId="{370826F1-6414-44E0-807F-A7A8DEF5EA7A}" srcOrd="0" destOrd="0" presId="urn:microsoft.com/office/officeart/2005/8/layout/pyramid1"/>
    <dgm:cxn modelId="{3E418183-3C4E-4EB7-A649-80DE4EB5A634}" type="presOf" srcId="{15BB68AA-3BC3-45E8-872F-F7A1064D8E90}" destId="{A8B31655-851D-4EC1-8FDE-2E1649A1AC10}" srcOrd="0" destOrd="0" presId="urn:microsoft.com/office/officeart/2005/8/layout/pyramid1"/>
    <dgm:cxn modelId="{FBBFEAB6-667F-4110-8EF2-2FA8FB6F7629}" type="presOf" srcId="{15BB68AA-3BC3-45E8-872F-F7A1064D8E90}" destId="{3C265921-2D36-49E4-8857-F2CFCAF9CD7B}" srcOrd="1" destOrd="0" presId="urn:microsoft.com/office/officeart/2005/8/layout/pyramid1"/>
    <dgm:cxn modelId="{53ADF699-1A3A-4FEF-AAF0-45800655C23C}" srcId="{B258E4E0-771B-46B7-9488-A8FA7D6236A8}" destId="{E99E7366-6C5C-4AE4-AECA-CC681FF48C4F}" srcOrd="1" destOrd="0" parTransId="{FB45BC35-94F4-414F-B40A-FC042374BADB}" sibTransId="{76FBE651-E57C-424F-AE8E-A60054D204AF}"/>
    <dgm:cxn modelId="{46CE3D36-9101-434B-87F1-A9355762DFEB}" type="presParOf" srcId="{370826F1-6414-44E0-807F-A7A8DEF5EA7A}" destId="{6145507E-FDCB-46A6-BDCF-45A9DDCF4895}" srcOrd="0" destOrd="0" presId="urn:microsoft.com/office/officeart/2005/8/layout/pyramid1"/>
    <dgm:cxn modelId="{74C27B9D-7CE8-4054-B4A3-141398D7530C}" type="presParOf" srcId="{6145507E-FDCB-46A6-BDCF-45A9DDCF4895}" destId="{A8B31655-851D-4EC1-8FDE-2E1649A1AC10}" srcOrd="0" destOrd="0" presId="urn:microsoft.com/office/officeart/2005/8/layout/pyramid1"/>
    <dgm:cxn modelId="{4C3DDDB7-2DF4-491B-A05E-69ED51175ACC}" type="presParOf" srcId="{6145507E-FDCB-46A6-BDCF-45A9DDCF4895}" destId="{3C265921-2D36-49E4-8857-F2CFCAF9CD7B}" srcOrd="1" destOrd="0" presId="urn:microsoft.com/office/officeart/2005/8/layout/pyramid1"/>
    <dgm:cxn modelId="{33E759DC-2B63-40B1-B9AC-CD103138A44F}" type="presParOf" srcId="{370826F1-6414-44E0-807F-A7A8DEF5EA7A}" destId="{67945D5A-3299-45AA-B422-FAD3A41E79A3}" srcOrd="1" destOrd="0" presId="urn:microsoft.com/office/officeart/2005/8/layout/pyramid1"/>
    <dgm:cxn modelId="{EC3F7D2F-8D40-48EB-95EC-8C7424AAE5F7}" type="presParOf" srcId="{67945D5A-3299-45AA-B422-FAD3A41E79A3}" destId="{2B66EB1B-1BE8-45B3-8958-78AAC73B9374}" srcOrd="0" destOrd="0" presId="urn:microsoft.com/office/officeart/2005/8/layout/pyramid1"/>
    <dgm:cxn modelId="{1E736197-0EF6-4997-853D-05D330AE1D3B}" type="presParOf" srcId="{67945D5A-3299-45AA-B422-FAD3A41E79A3}" destId="{B862D349-52F7-4532-BC8E-3128FD4591E8}" srcOrd="1" destOrd="0" presId="urn:microsoft.com/office/officeart/2005/8/layout/pyramid1"/>
    <dgm:cxn modelId="{7DA32B05-7159-4D7C-9CA3-59618EAB674C}" type="presParOf" srcId="{370826F1-6414-44E0-807F-A7A8DEF5EA7A}" destId="{F0752F2B-E199-42EF-9D49-607FA6E50C63}" srcOrd="2" destOrd="0" presId="urn:microsoft.com/office/officeart/2005/8/layout/pyramid1"/>
    <dgm:cxn modelId="{D2568FA2-8440-4A8B-9BB7-88E33284DF44}" type="presParOf" srcId="{F0752F2B-E199-42EF-9D49-607FA6E50C63}" destId="{C56AF696-0238-4B20-B75D-4DF5A3C26B64}" srcOrd="0" destOrd="0" presId="urn:microsoft.com/office/officeart/2005/8/layout/pyramid1"/>
    <dgm:cxn modelId="{7290DF02-7D4A-4069-9B6C-71431C0AAE63}" type="presParOf" srcId="{F0752F2B-E199-42EF-9D49-607FA6E50C63}" destId="{1CE1B614-B86C-4409-BF36-DFFDC9513840}" srcOrd="1" destOrd="0" presId="urn:microsoft.com/office/officeart/2005/8/layout/pyramid1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B31655-851D-4EC1-8FDE-2E1649A1AC10}">
      <dsp:nvSpPr>
        <dsp:cNvPr id="0" name=""/>
        <dsp:cNvSpPr/>
      </dsp:nvSpPr>
      <dsp:spPr>
        <a:xfrm>
          <a:off x="2160240" y="0"/>
          <a:ext cx="216024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Peixes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2160240" y="0"/>
        <a:ext cx="2160240" cy="1220602"/>
      </dsp:txXfrm>
    </dsp:sp>
    <dsp:sp modelId="{2B66EB1B-1BE8-45B3-8958-78AAC73B9374}">
      <dsp:nvSpPr>
        <dsp:cNvPr id="0" name=""/>
        <dsp:cNvSpPr/>
      </dsp:nvSpPr>
      <dsp:spPr>
        <a:xfrm>
          <a:off x="1080119" y="1220602"/>
          <a:ext cx="432048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Crustáceos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1836203" y="1220602"/>
        <a:ext cx="2808312" cy="1220602"/>
      </dsp:txXfrm>
    </dsp:sp>
    <dsp:sp modelId="{C56AF696-0238-4B20-B75D-4DF5A3C26B64}">
      <dsp:nvSpPr>
        <dsp:cNvPr id="0" name=""/>
        <dsp:cNvSpPr/>
      </dsp:nvSpPr>
      <dsp:spPr>
        <a:xfrm>
          <a:off x="0" y="2441205"/>
          <a:ext cx="6480720" cy="1220602"/>
        </a:xfrm>
        <a:prstGeom prst="trapezoid">
          <a:avLst>
            <a:gd name="adj" fmla="val 8849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solidFill>
                <a:srgbClr val="FFFF00"/>
              </a:solidFill>
            </a:rPr>
            <a:t>Algas</a:t>
          </a:r>
          <a:endParaRPr lang="pt-BR" sz="3200" kern="1200" dirty="0">
            <a:solidFill>
              <a:srgbClr val="FFFF00"/>
            </a:solidFill>
          </a:endParaRPr>
        </a:p>
      </dsp:txBody>
      <dsp:txXfrm>
        <a:off x="1134125" y="2441205"/>
        <a:ext cx="4212468" cy="1220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0646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26F81E5-278D-4F38-AB65-0CC615C5EF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1012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F6655-E252-4EC2-B6D9-323665EA8411}" type="datetimeFigureOut">
              <a:rPr lang="pt-BR" smtClean="0"/>
              <a:pPr/>
              <a:t>01/11/2017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5963"/>
            <a:ext cx="4768850" cy="3578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533900"/>
            <a:ext cx="5486400" cy="4294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064625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064625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238E5-9543-4F40-852E-111486928FF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335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339A2A-530F-4D34-A90F-FFF3C0ABDB87}" type="slidenum">
              <a:rPr lang="pt-BR" i="0" smtClean="0"/>
              <a:pPr eaLnBrk="1" hangingPunct="1"/>
              <a:t>37</a:t>
            </a:fld>
            <a:endParaRPr lang="pt-BR" i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B08AA-608D-43B4-8907-4C387B1FD2A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500B3-4142-44D6-92C6-F26D6E18D82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DB153-FCAF-4A99-A098-6D98FF487B7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0A81C-E114-4945-9D1B-8F34611329E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63CBC-77E9-48D5-9801-883BB0F07E0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D14F8-750D-4266-A349-B59BB708DCF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C0EE0-B53E-4914-AECF-A039BF927FF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1014A-A376-4D85-A043-AFDB165C310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21038-9CA5-49E7-8778-4B5B23DE85F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CEB55-90F0-41F3-80D8-39A4ECB45E6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45A739F-F12D-4746-91A2-1ADFA2BB61A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AB118C1-E628-4E12-9B28-AA940D3B44B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ribeirao.com/2017/04/08/anvisa-divulga-lista-dos-alimentos-mais-contaminados-por-agrotoxicos-2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altoastral.com.br/anvisa-lista-alimentos-contamidos/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www1.inca.gov.br/inca/Arquivos/comunicacao/posicionamento_do_inca_sobre_os_agrotoxicos_06_abr_15.pdf" TargetMode="External"/><Relationship Id="rId3" Type="http://schemas.openxmlformats.org/officeDocument/2006/relationships/hyperlink" Target="http://www.agricultura.gov.br/vegetal/agrotoxicos" TargetMode="External"/><Relationship Id="rId7" Type="http://schemas.openxmlformats.org/officeDocument/2006/relationships/hyperlink" Target="http://www2.inca.gov.br/wps/wcm/connect/agencianoticias/site/home/noticias/2015/inca_lanca_documento_e_promove_debate_sobre_maleficios_dos_agrotoxicos" TargetMode="External"/><Relationship Id="rId2" Type="http://schemas.openxmlformats.org/officeDocument/2006/relationships/hyperlink" Target="http://www.agrosoft.org.br/agropag/213926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1.folha.uol.com.br/cotidiano/2015/10/1689919-sem-controle-alimentos-circulam-no-pais-com-agrotoxico-irregular.shtml" TargetMode="External"/><Relationship Id="rId5" Type="http://schemas.openxmlformats.org/officeDocument/2006/relationships/hyperlink" Target="http://brasil.elpais.com/brasil/2015/04/29/politica/1430321822_851653.html" TargetMode="External"/><Relationship Id="rId4" Type="http://schemas.openxmlformats.org/officeDocument/2006/relationships/hyperlink" Target="http://www.mma.gov.br/seguranca-quimica/agrotoxicos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85256" y="908720"/>
            <a:ext cx="8391200" cy="1828800"/>
          </a:xfrm>
          <a:prstGeom prst="rect">
            <a:avLst/>
          </a:prstGeom>
          <a:ln>
            <a:noFill/>
          </a:ln>
          <a:extLst/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4000" i="1" dirty="0" smtClean="0">
                <a:solidFill>
                  <a:srgbClr val="FFC000"/>
                </a:solidFill>
              </a:rPr>
              <a:t/>
            </a:r>
            <a:br>
              <a:rPr lang="pt-BR" sz="4000" i="1" dirty="0" smtClean="0">
                <a:solidFill>
                  <a:srgbClr val="FFC000"/>
                </a:solidFill>
              </a:rPr>
            </a:br>
            <a:r>
              <a:rPr lang="pt-BR" sz="2500" i="1" dirty="0" smtClean="0">
                <a:solidFill>
                  <a:srgbClr val="FFFF00"/>
                </a:solidFill>
                <a:latin typeface="Calibri" pitchFamily="34" charset="0"/>
              </a:rPr>
              <a:t>LGN - 478 e 479 Genética e Questões Socioambientais</a:t>
            </a:r>
            <a:r>
              <a:rPr lang="pt-BR" sz="2400" i="1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pt-BR" sz="2400" i="1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Universidade de São Paulo</a:t>
            </a:r>
            <a:b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Escola Superior de Agricultura "Luiz de Queiroz”</a:t>
            </a:r>
            <a:b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t-BR" sz="1800" i="1" dirty="0" smtClean="0">
                <a:solidFill>
                  <a:srgbClr val="FFC000"/>
                </a:solidFill>
                <a:latin typeface="Calibri" pitchFamily="34" charset="0"/>
              </a:rPr>
              <a:t>Departamento de Genética </a:t>
            </a:r>
          </a:p>
        </p:txBody>
      </p:sp>
      <p:pic>
        <p:nvPicPr>
          <p:cNvPr id="9220" name="Picture 34" descr="logo_ESALQ_2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5445125"/>
            <a:ext cx="815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924300" y="6207125"/>
            <a:ext cx="1439863" cy="647700"/>
          </a:xfrm>
          <a:prstGeom prst="rect">
            <a:avLst/>
          </a:prstGeom>
        </p:spPr>
        <p:txBody>
          <a:bodyPr lIns="0" rIns="18288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95000"/>
              <a:buFont typeface="Wingdings 2" pitchFamily="18" charset="2"/>
              <a:buNone/>
              <a:defRPr/>
            </a:pPr>
            <a: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Piracicaba</a:t>
            </a:r>
            <a:b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t-BR" sz="160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900000"/>
                  </a:outerShdw>
                </a:effectLst>
                <a:latin typeface="Calibri" pitchFamily="34" charset="0"/>
                <a:cs typeface="Calibri" pitchFamily="34" charset="0"/>
              </a:rPr>
              <a:t>2017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228184" y="5487615"/>
            <a:ext cx="161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-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 AULA </a:t>
            </a: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12</a:t>
            </a: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 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Lucida Sans"/>
              </a:rPr>
              <a:t>-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23850" y="3068960"/>
            <a:ext cx="8891588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Profa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Dra. Silvia Maria Guerra Molina</a:t>
            </a:r>
          </a:p>
          <a:p>
            <a:pPr>
              <a:defRPr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Monitores/estagiários: </a:t>
            </a:r>
            <a:r>
              <a:rPr lang="pt-BR" dirty="0" err="1" smtClean="0">
                <a:latin typeface="Calibri" pitchFamily="34" charset="0"/>
                <a:cs typeface="Calibri" pitchFamily="34" charset="0"/>
              </a:rPr>
              <a:t>Diones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A. Borges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Sebastião </a:t>
            </a:r>
            <a:r>
              <a:rPr lang="pt-BR" dirty="0" err="1" smtClean="0">
                <a:latin typeface="Calibri" pitchFamily="34" charset="0"/>
                <a:cs typeface="Calibri" pitchFamily="34" charset="0"/>
              </a:rPr>
              <a:t>G.C.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Maia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dirty="0" smtClean="0">
                <a:latin typeface="Calibri" pitchFamily="34" charset="0"/>
              </a:rPr>
              <a:t>Pedro</a:t>
            </a:r>
            <a:r>
              <a:rPr lang="pt-BR" dirty="0">
                <a:latin typeface="Calibri" pitchFamily="34" charset="0"/>
              </a:rPr>
              <a:t> </a:t>
            </a:r>
            <a:r>
              <a:rPr lang="pt-BR" dirty="0" err="1" smtClean="0">
                <a:latin typeface="Calibri" pitchFamily="34" charset="0"/>
              </a:rPr>
              <a:t>H.D.T.A.Simões</a:t>
            </a:r>
            <a:r>
              <a:rPr lang="pt-BR" dirty="0" smtClean="0">
                <a:latin typeface="Calibri" pitchFamily="34" charset="0"/>
              </a:rPr>
              <a:t>;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Débora A.C. Santos; 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Aline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B. </a:t>
            </a:r>
            <a:r>
              <a:rPr lang="pt-BR" dirty="0" err="1" smtClean="0">
                <a:latin typeface="Calibri" pitchFamily="34" charset="0"/>
                <a:cs typeface="Calibri" pitchFamily="34" charset="0"/>
              </a:rPr>
              <a:t>Vitti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Patrícia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Canholi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Ian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M.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Paiva, </a:t>
            </a:r>
            <a:r>
              <a:rPr lang="pt-BR" dirty="0">
                <a:latin typeface="Calibri" pitchFamily="34" charset="0"/>
                <a:cs typeface="Calibri" pitchFamily="34" charset="0"/>
              </a:rPr>
              <a:t>Paulo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R.A.Berni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, Carolina F.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Carcaioli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Felipe C.B.</a:t>
            </a:r>
            <a:r>
              <a:rPr lang="pt-BR" dirty="0">
                <a:latin typeface="Calibri" pitchFamily="34" charset="0"/>
                <a:cs typeface="Calibri" pitchFamily="34" charset="0"/>
              </a:rPr>
              <a:t>Cavalcanti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93826"/>
            <a:ext cx="8359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Ramo da toxicologia que se refere ao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estudo dos efeitos tóxicos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causados pelos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poluentes naturais e sintéticos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sobre 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constituintes dos ecossistemas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animais (incluindo humanos), vegetais, ou microbianos, em  um contexto integral.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ciência que estuda o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efeito nocivo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produzido por agentes químicos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sobre os ecossistemas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192366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2193826"/>
            <a:ext cx="8359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ecotoxicologia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estuda de forma qualitativa e quantitativa os efeitos adversos das substâncias químicas, considerando suas inter-relações no ecossistema e a atuação nos organismos. 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Visa assegurar as condições naturais de vida nos ecossistemas prevenindo a degradação ambiental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em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todos os níveis.</a:t>
            </a:r>
          </a:p>
        </p:txBody>
      </p:sp>
    </p:spTree>
    <p:extLst>
      <p:ext uri="{BB962C8B-B14F-4D97-AF65-F5344CB8AC3E}">
        <p14:creationId xmlns="" xmlns:p14="http://schemas.microsoft.com/office/powerpoint/2010/main" val="5366110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1268760"/>
            <a:ext cx="83590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Os estudos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ecotoxicológicos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constituem-se em importantes ferramentas para o monitoramento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ambiental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Subsídios para estudos paralelos em habitats menos afetados.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Avaliação de danos e identificação das causas de impactos.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Entendimento das relações  entre poluição 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consequências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biológicas.</a:t>
            </a:r>
          </a:p>
        </p:txBody>
      </p:sp>
    </p:spTree>
    <p:extLst>
      <p:ext uri="{BB962C8B-B14F-4D97-AF65-F5344CB8AC3E}">
        <p14:creationId xmlns="" xmlns:p14="http://schemas.microsoft.com/office/powerpoint/2010/main" val="1563305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Pesquisas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que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abordam:</a:t>
            </a: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degradação ambiental e saúde pública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 solo e sedimento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qualidade da água e efluentes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controle de substâncias químicas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gestão de risco ecológico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biomarcadores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genotoxicidade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 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biodisponibilidade</a:t>
            </a:r>
          </a:p>
        </p:txBody>
      </p:sp>
    </p:spTree>
    <p:extLst>
      <p:ext uri="{BB962C8B-B14F-4D97-AF65-F5344CB8AC3E}">
        <p14:creationId xmlns="" xmlns:p14="http://schemas.microsoft.com/office/powerpoint/2010/main" val="2541142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9384" y="1231587"/>
            <a:ext cx="83590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é o processo no qual os organismos (inclusive humanos) podem adquirir contaminantes mais rapidamente do que seus corpos podem eliminá-los.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	(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Ex:) Como muitos contaminantes ambientais, o mercúrio sofre </a:t>
            </a:r>
            <a:r>
              <a:rPr lang="pt-BR" sz="2600" dirty="0" smtClean="0">
                <a:latin typeface="Calibri" pitchFamily="34" charset="0"/>
                <a:cs typeface="Calibri" pitchFamily="34" charset="0"/>
              </a:rPr>
              <a:t>bioacumulação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Se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por um determinado período um organismo não ingerir mercúrio, a taxa do metal em seu organismo declinará.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Entretanto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, se o organismo ingerir mercúrio continuamente, sua taxa de mercúrio pode atingir </a:t>
            </a:r>
            <a:endParaRPr lang="pt-BR" sz="26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</a:rPr>
              <a:t>	níveis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tóxicos.</a:t>
            </a:r>
          </a:p>
        </p:txBody>
      </p:sp>
    </p:spTree>
    <p:extLst>
      <p:ext uri="{BB962C8B-B14F-4D97-AF65-F5344CB8AC3E}">
        <p14:creationId xmlns="" xmlns:p14="http://schemas.microsoft.com/office/powerpoint/2010/main" val="444024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9384" y="1231587"/>
            <a:ext cx="8359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</a:t>
            </a:r>
            <a:r>
              <a:rPr lang="pt-BR" sz="2800" b="1" u="sng" dirty="0" err="1">
                <a:latin typeface="Calibri" pitchFamily="34" charset="0"/>
                <a:cs typeface="Calibri" pitchFamily="34" charset="0"/>
              </a:rPr>
              <a:t>Biomagnificação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é o aumento na concentração de um contaminante a cada nível da cadeia alimentar.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Esse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fenômeno ocorre porque a fonte de alimento para organismos de um nível superior na cadeia alimentar é progressivamente mais concentrada, aumentando assim a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bioacumulação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no topo da cadeia alimentar.</a:t>
            </a:r>
          </a:p>
        </p:txBody>
      </p:sp>
    </p:spTree>
    <p:extLst>
      <p:ext uri="{BB962C8B-B14F-4D97-AF65-F5344CB8AC3E}">
        <p14:creationId xmlns="" xmlns:p14="http://schemas.microsoft.com/office/powerpoint/2010/main" val="22148194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8784976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POR RESÍDUOS DE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21237"/>
            <a:ext cx="83590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Resíduos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em ecossistemas aquáticos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Resíduos em ecossistemas terrestres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Resíduos na atmosfera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de alimentos 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dos humanos </a:t>
            </a:r>
          </a:p>
        </p:txBody>
      </p:sp>
    </p:spTree>
    <p:extLst>
      <p:ext uri="{BB962C8B-B14F-4D97-AF65-F5344CB8AC3E}">
        <p14:creationId xmlns="" xmlns:p14="http://schemas.microsoft.com/office/powerpoint/2010/main" val="2315215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ECOSSISTEMAS </a:t>
            </a:r>
            <a:r>
              <a:rPr lang="pt-BR" sz="5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AQUÁTICOS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água é fundamental para a sobrevivência dos organismos nos ecossistemas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Maior causa de contaminação: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carregamento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de partículas de solos tratados com agrotóxicos pelas águas das chuvas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Bioconcentração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aumento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imediato da concentração de um poluente ao passar do meio para um organismo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err="1">
                <a:latin typeface="Calibri" pitchFamily="34" charset="0"/>
                <a:cs typeface="Calibri" pitchFamily="34" charset="0"/>
              </a:rPr>
              <a:t>Biomagnificação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545171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ECOSSISTEMAS TERRESTRES</a:t>
            </a:r>
            <a:endParaRPr lang="pt-BR" sz="48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909276"/>
            <a:ext cx="835908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Teor de argila/ Teor de MO/ Massa microbiana/ Umidade/ Tipo de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solo</a:t>
            </a:r>
          </a:p>
          <a:p>
            <a:pPr>
              <a:spcAft>
                <a:spcPts val="600"/>
              </a:spcAft>
              <a:buClr>
                <a:srgbClr val="FFC000"/>
              </a:buClr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Os micro-organismos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(fungos e bactérias) constituem um nível trófico muito importante na reciclagem dos compostos orgânicos e nutrientes de plantas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 grande maioria dos agrotóxicos atuais são degradados pelos micro-organismos do solo</a:t>
            </a:r>
          </a:p>
        </p:txBody>
      </p:sp>
    </p:spTree>
    <p:extLst>
      <p:ext uri="{BB962C8B-B14F-4D97-AF65-F5344CB8AC3E}">
        <p14:creationId xmlns="" xmlns:p14="http://schemas.microsoft.com/office/powerpoint/2010/main" val="3515703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ATMOSFERA</a:t>
            </a:r>
            <a:endParaRPr lang="pt-BR" sz="48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09276"/>
            <a:ext cx="835908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Derivas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Volatilização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de outros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ambientes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36" y="3717032"/>
            <a:ext cx="59436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15414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628874"/>
            <a:ext cx="8733656" cy="3816350"/>
          </a:xfrm>
          <a:prstGeom prst="rect">
            <a:avLst/>
          </a:prstGeom>
          <a:ln>
            <a:noFill/>
          </a:ln>
        </p:spPr>
        <p:txBody>
          <a:bodyPr lIns="0" tIns="0" rIns="18288" bIns="0" anchor="t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eaLnBrk="1" latinLnBrk="0" hangingPunct="1">
              <a:lnSpc>
                <a:spcPct val="90000"/>
              </a:lnSpc>
              <a:buNone/>
              <a:defRPr kumimoji="0" sz="4400" b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b="0" dirty="0" err="1">
                <a:effectLst/>
                <a:latin typeface="Calibri" pitchFamily="34" charset="0"/>
                <a:cs typeface="Calibri" pitchFamily="34" charset="0"/>
              </a:rPr>
              <a:t>Ecotoxicologia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 e </a:t>
            </a:r>
            <a:r>
              <a:rPr lang="pt-BR" b="0" dirty="0" err="1">
                <a:effectLst/>
                <a:latin typeface="Calibri" pitchFamily="34" charset="0"/>
                <a:cs typeface="Calibri" pitchFamily="34" charset="0"/>
              </a:rPr>
              <a:t>Genotoxicidade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 </a:t>
            </a:r>
            <a:br>
              <a:rPr lang="pt-BR" b="0" dirty="0">
                <a:effectLst/>
                <a:latin typeface="Calibri" pitchFamily="34" charset="0"/>
                <a:cs typeface="Calibri" pitchFamily="34" charset="0"/>
              </a:rPr>
            </a:br>
            <a:r>
              <a:rPr lang="pt-BR" b="0" dirty="0" smtClean="0">
                <a:effectLst/>
                <a:latin typeface="Calibri" pitchFamily="34" charset="0"/>
                <a:cs typeface="Calibri" pitchFamily="34" charset="0"/>
              </a:rPr>
              <a:t>associadas </a:t>
            </a:r>
            <a:r>
              <a:rPr lang="pt-BR" b="0" dirty="0">
                <a:effectLst/>
                <a:latin typeface="Calibri" pitchFamily="34" charset="0"/>
                <a:cs typeface="Calibri" pitchFamily="34" charset="0"/>
              </a:rPr>
              <a:t>a resíduos </a:t>
            </a:r>
            <a:r>
              <a:rPr lang="pt-BR" b="0" dirty="0" smtClean="0">
                <a:effectLst/>
                <a:latin typeface="Calibri" pitchFamily="34" charset="0"/>
                <a:cs typeface="Calibri" pitchFamily="34" charset="0"/>
              </a:rPr>
              <a:t>agroindustriais</a:t>
            </a: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pt-BR" sz="36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542925" algn="ctr">
              <a:defRPr/>
            </a:pP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Lígia </a:t>
            </a:r>
            <a:r>
              <a:rPr lang="pt-BR" sz="3600" b="0" dirty="0" err="1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Aíra</a:t>
            </a: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de Medeiros </a:t>
            </a:r>
          </a:p>
          <a:p>
            <a:pPr marL="542925" algn="ctr">
              <a:defRPr/>
            </a:pPr>
            <a:r>
              <a:rPr lang="pt-BR" sz="3600" b="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Silvia Maria Guerra Molina</a:t>
            </a:r>
            <a:endParaRPr lang="pt-BR" sz="3600" b="0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4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DE ALIMENTOS 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05408" y="2313454"/>
            <a:ext cx="77830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Ocorre em praticamente todos os países do mundo e todas as culturas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Contaminação dos humanos</a:t>
            </a: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Acumulação (tecido adiposo)</a:t>
            </a:r>
          </a:p>
        </p:txBody>
      </p:sp>
    </p:spTree>
    <p:extLst>
      <p:ext uri="{BB962C8B-B14F-4D97-AF65-F5344CB8AC3E}">
        <p14:creationId xmlns="" xmlns:p14="http://schemas.microsoft.com/office/powerpoint/2010/main" val="3663033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HUMANA 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2107302"/>
            <a:ext cx="77830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Pode ocorrer de duas maneiras:</a:t>
            </a: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1. Exposição ambiental: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. Exposição ocupacional: dérmica</a:t>
            </a:r>
          </a:p>
        </p:txBody>
      </p:sp>
      <p:sp>
        <p:nvSpPr>
          <p:cNvPr id="3" name="Chave esquerda 2"/>
          <p:cNvSpPr/>
          <p:nvPr/>
        </p:nvSpPr>
        <p:spPr>
          <a:xfrm>
            <a:off x="4860032" y="3140968"/>
            <a:ext cx="576064" cy="1944216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36815" y="3299500"/>
            <a:ext cx="15090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Alimentos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Água</a:t>
            </a:r>
          </a:p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Ar</a:t>
            </a:r>
          </a:p>
        </p:txBody>
      </p:sp>
    </p:spTree>
    <p:extLst>
      <p:ext uri="{BB962C8B-B14F-4D97-AF65-F5344CB8AC3E}">
        <p14:creationId xmlns="" xmlns:p14="http://schemas.microsoft.com/office/powerpoint/2010/main" val="2306102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ENSAIOS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4016" y="1578272"/>
            <a:ext cx="88204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Os ensaios de toxicidade são experimentos de laboratório utilizados para avaliar os efeitos 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	tóxicos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potencias de: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contaminantes 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amostras de sedimento de água de um corpo receptor ou 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de efluentes industriais sobre os organismos vivos</a:t>
            </a:r>
            <a:endParaRPr lang="pt-B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Efeitos: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b="1" u="sng" dirty="0">
                <a:latin typeface="Calibri" pitchFamily="34" charset="0"/>
                <a:cs typeface="Calibri" pitchFamily="34" charset="0"/>
              </a:rPr>
              <a:t>Toxicidade </a:t>
            </a:r>
            <a:r>
              <a:rPr lang="pt-BR" sz="2800" b="1" u="sng" dirty="0" smtClean="0">
                <a:latin typeface="Calibri" pitchFamily="34" charset="0"/>
                <a:cs typeface="Calibri" pitchFamily="34" charset="0"/>
              </a:rPr>
              <a:t>aguda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b="1" u="sng" dirty="0" smtClean="0">
                <a:latin typeface="Calibri" pitchFamily="34" charset="0"/>
                <a:cs typeface="Calibri" pitchFamily="34" charset="0"/>
              </a:rPr>
              <a:t>Toxicidade </a:t>
            </a:r>
            <a:r>
              <a:rPr lang="pt-BR" sz="2800" b="1" u="sng" dirty="0">
                <a:latin typeface="Calibri" pitchFamily="34" charset="0"/>
                <a:cs typeface="Calibri" pitchFamily="34" charset="0"/>
              </a:rPr>
              <a:t>crônica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5128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ECOTOXICOLÓGICOS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27373"/>
            <a:ext cx="4033838" cy="452596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b="1" u="sng" dirty="0" smtClean="0">
                <a:latin typeface="Calibri" pitchFamily="34" charset="0"/>
                <a:cs typeface="Calibri" pitchFamily="34" charset="0"/>
              </a:rPr>
              <a:t>EFEITO AGUDO</a:t>
            </a:r>
          </a:p>
          <a:p>
            <a:pPr algn="l">
              <a:defRPr/>
            </a:pPr>
            <a:endParaRPr lang="pt-BR" i="1" dirty="0" smtClean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Resposta severa e rápida</a:t>
            </a:r>
          </a:p>
          <a:p>
            <a:pPr marL="457200" indent="-457200" algn="l">
              <a:lnSpc>
                <a:spcPct val="120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Parâmetro avaliado: letalidade</a:t>
            </a:r>
          </a:p>
          <a:p>
            <a:pPr marL="457200" indent="-457200" algn="l">
              <a:lnSpc>
                <a:spcPct val="120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Expresso:</a:t>
            </a:r>
            <a:br>
              <a:rPr lang="pt-BR" dirty="0" smtClean="0">
                <a:latin typeface="Calibri" pitchFamily="34" charset="0"/>
                <a:cs typeface="Calibri" pitchFamily="34" charset="0"/>
              </a:rPr>
            </a:br>
            <a:r>
              <a:rPr lang="pt-BR" dirty="0" smtClean="0">
                <a:latin typeface="Calibri" pitchFamily="34" charset="0"/>
                <a:cs typeface="Calibri" pitchFamily="34" charset="0"/>
              </a:rPr>
              <a:t>CL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ou CE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e DL</a:t>
            </a:r>
            <a:r>
              <a:rPr lang="pt-BR" baseline="-25000" dirty="0" smtClean="0">
                <a:latin typeface="Calibri" pitchFamily="34" charset="0"/>
                <a:cs typeface="Calibri" pitchFamily="34" charset="0"/>
              </a:rPr>
              <a:t>50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52963" y="1927373"/>
            <a:ext cx="4033837" cy="4525963"/>
          </a:xfrm>
          <a:prstGeom prst="rect">
            <a:avLst/>
          </a:prstGeom>
          <a:solidFill>
            <a:srgbClr val="C95803"/>
          </a:solidFill>
        </p:spPr>
        <p:txBody>
          <a:bodyPr lIns="108000"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pt-BR" b="1" u="sng" dirty="0" smtClean="0">
                <a:latin typeface="Calibri" pitchFamily="34" charset="0"/>
                <a:cs typeface="Calibri" pitchFamily="34" charset="0"/>
              </a:rPr>
              <a:t>EFEITO CRÔNICO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buNone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Respostas a um estímulo que continua por longo período</a:t>
            </a:r>
          </a:p>
          <a:p>
            <a:pPr>
              <a:lnSpc>
                <a:spcPct val="115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Parâmetros avaliados: crescimento e reprodução</a:t>
            </a:r>
          </a:p>
          <a:p>
            <a:pPr>
              <a:lnSpc>
                <a:spcPct val="115000"/>
              </a:lnSpc>
              <a:buFontTx/>
              <a:buChar char="-"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Expresso: </a:t>
            </a:r>
            <a:br>
              <a:rPr lang="pt-BR" dirty="0" smtClean="0">
                <a:latin typeface="Calibri" pitchFamily="34" charset="0"/>
                <a:cs typeface="Calibri" pitchFamily="34" charset="0"/>
              </a:rPr>
            </a:br>
            <a:r>
              <a:rPr lang="pt-BR" dirty="0" smtClean="0">
                <a:latin typeface="Calibri" pitchFamily="34" charset="0"/>
                <a:cs typeface="Calibri" pitchFamily="34" charset="0"/>
              </a:rPr>
              <a:t>CENO, CEO  e VC </a:t>
            </a:r>
          </a:p>
        </p:txBody>
      </p:sp>
    </p:spTree>
    <p:extLst>
      <p:ext uri="{BB962C8B-B14F-4D97-AF65-F5344CB8AC3E}">
        <p14:creationId xmlns="" xmlns:p14="http://schemas.microsoft.com/office/powerpoint/2010/main" val="3808063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TOXICIDADE AGUDA 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(minhocas, algas, 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microcrustáceos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, peixes etc.)</a:t>
            </a:r>
            <a:endParaRPr lang="pt-BR" sz="32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CL</a:t>
            </a:r>
            <a:r>
              <a:rPr lang="pt-BR" sz="28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(concentração letal)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é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 concentração da substância química,  que causa a mortalidade de 50% dos organismos, num determinado período de exposição </a:t>
            </a:r>
          </a:p>
          <a:p>
            <a:pPr>
              <a:spcAft>
                <a:spcPts val="0"/>
              </a:spcAft>
              <a:buClr>
                <a:srgbClr val="FFC000"/>
              </a:buClr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CE</a:t>
            </a:r>
            <a:r>
              <a:rPr lang="pt-BR" sz="2800" baseline="-25000" dirty="0" smtClean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– é a </a:t>
            </a:r>
            <a:r>
              <a:rPr lang="pt-BR" sz="2800" u="sng" dirty="0">
                <a:latin typeface="Calibri" pitchFamily="34" charset="0"/>
                <a:cs typeface="Calibri" pitchFamily="34" charset="0"/>
              </a:rPr>
              <a:t>concentração efetiva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da substância química, que causa inibição de 50% no crescimento em relação ao controle em determinado tempo de exposição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DL</a:t>
            </a:r>
            <a:r>
              <a:rPr lang="pt-BR" sz="28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(dose letal)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 é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 dose que causa mortalidade de 50% dos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organismos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t-BR" dirty="0" err="1" smtClean="0">
                <a:latin typeface="Calibri" pitchFamily="34" charset="0"/>
                <a:cs typeface="Calibri" pitchFamily="34" charset="0"/>
              </a:rPr>
              <a:t>mg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/Kg de peso corporal)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708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TOXICIDADE CRÔNICA 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microcrustáceos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, peixes etc.)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CENO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(concentração de efeito não observado): é a maior concentração do agente químico, que não causa efeito deletério, estatisticamente significativo para os parâmetros medidos: sobrevivência, crescimento e reprodução.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CEO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(concentração de efeito observado): é a menor concentração do agente químico que causa efeito deletério, estatisticamente significativo, para sobrevivência, crescimento e reprodução.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VC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(valor crônico): é a média geométrica dos valores CEO e CENO = (CEO x CENO)</a:t>
            </a:r>
            <a:r>
              <a:rPr lang="pt-BR" sz="2400" baseline="30000" dirty="0">
                <a:latin typeface="Calibri" pitchFamily="34" charset="0"/>
                <a:cs typeface="Calibri" pitchFamily="34" charset="0"/>
              </a:rPr>
              <a:t>1/2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54163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Cabe ainda ressaltar :</a:t>
            </a:r>
            <a:endParaRPr lang="pt-BR" sz="4400" dirty="0">
              <a:solidFill>
                <a:srgbClr val="FFC000"/>
              </a:solidFill>
              <a:effectLst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27373"/>
            <a:ext cx="4033838" cy="452596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b="1" u="sng" dirty="0">
                <a:latin typeface="Calibri" pitchFamily="34" charset="0"/>
                <a:cs typeface="Calibri" pitchFamily="34" charset="0"/>
              </a:rPr>
              <a:t>EFEITO ADITIVO:</a:t>
            </a:r>
          </a:p>
          <a:p>
            <a:pPr algn="l">
              <a:defRPr/>
            </a:pPr>
            <a:endParaRPr lang="pt-BR" b="1" u="sng" dirty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característica </a:t>
            </a:r>
            <a:r>
              <a:rPr lang="pt-BR" dirty="0">
                <a:latin typeface="Calibri" pitchFamily="34" charset="0"/>
                <a:cs typeface="Calibri" pitchFamily="34" charset="0"/>
              </a:rPr>
              <a:t>peculiar a uma mistura de 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componentes tóxicos </a:t>
            </a:r>
            <a:r>
              <a:rPr lang="pt-BR" dirty="0">
                <a:latin typeface="Calibri" pitchFamily="34" charset="0"/>
                <a:cs typeface="Calibri" pitchFamily="34" charset="0"/>
              </a:rPr>
              <a:t>que exibe um efeito tóxico acumulado igual à soma aritmética dos tóxicos individuais.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652963" y="1927373"/>
            <a:ext cx="4033837" cy="4525963"/>
          </a:xfrm>
          <a:prstGeom prst="rect">
            <a:avLst/>
          </a:prstGeom>
          <a:solidFill>
            <a:srgbClr val="C95803"/>
          </a:solidFill>
        </p:spPr>
        <p:txBody>
          <a:bodyPr lIns="108000"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pt-BR" b="1" u="sng" dirty="0">
                <a:latin typeface="Calibri" pitchFamily="34" charset="0"/>
                <a:cs typeface="Calibri" pitchFamily="34" charset="0"/>
              </a:rPr>
              <a:t>SINERGISMO: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buNone/>
              <a:defRPr/>
            </a:pPr>
            <a:r>
              <a:rPr lang="pt-BR" dirty="0">
                <a:latin typeface="Calibri" pitchFamily="34" charset="0"/>
                <a:cs typeface="Calibri" pitchFamily="34" charset="0"/>
              </a:rPr>
              <a:t>característica peculiar a uma mistura de componentes tóxicos que exibe um efeito muito maior que o efeito cumulativo de cada </a:t>
            </a:r>
            <a:endParaRPr lang="pt-BR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um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deles </a:t>
            </a:r>
          </a:p>
        </p:txBody>
      </p:sp>
    </p:spTree>
    <p:extLst>
      <p:ext uri="{BB962C8B-B14F-4D97-AF65-F5344CB8AC3E}">
        <p14:creationId xmlns="" xmlns:p14="http://schemas.microsoft.com/office/powerpoint/2010/main" val="627724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3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 – ORGANISMOS </a:t>
            </a:r>
            <a:r>
              <a:rPr lang="pt-BR" sz="3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AQUÁTICOS</a:t>
            </a:r>
            <a:endParaRPr lang="pt-BR" sz="3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628800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Princípio: expor os organismos representativos do ambiente aquático às várias concentrações de uma ou mais substâncias, durante um determinado período de tempo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66839644"/>
              </p:ext>
            </p:extLst>
          </p:nvPr>
        </p:nvGraphicFramePr>
        <p:xfrm>
          <a:off x="1547664" y="3068960"/>
          <a:ext cx="6480720" cy="3661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44622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Algas</a:t>
            </a:r>
            <a:endParaRPr lang="pt-BR" sz="6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2" descr="02-Selenastr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0" y="2408956"/>
            <a:ext cx="619125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2006_12_16_libroa_univalle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25" y="1489794"/>
            <a:ext cx="24844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9859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Daphnia</a:t>
            </a:r>
            <a:r>
              <a:rPr lang="pt-BR" sz="60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magna</a:t>
            </a:r>
          </a:p>
        </p:txBody>
      </p:sp>
      <p:pic>
        <p:nvPicPr>
          <p:cNvPr id="9" name="Picture 7" descr="Daphnia%20mag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59235"/>
            <a:ext cx="64103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5099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323528" y="1700808"/>
            <a:ext cx="8280920" cy="504056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196752"/>
            <a:ext cx="8892480" cy="648072"/>
          </a:xfrm>
          <a:prstGeom prst="rect">
            <a:avLst/>
          </a:prstGeom>
          <a:ln>
            <a:noFill/>
          </a:ln>
        </p:spPr>
        <p:txBody>
          <a:bodyPr lIns="0" tIns="0" rIns="18288" bIns="0" anchor="t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eaLnBrk="1" latinLnBrk="0" hangingPunct="1">
              <a:lnSpc>
                <a:spcPct val="90000"/>
              </a:lnSpc>
              <a:buNone/>
              <a:defRPr kumimoji="0" sz="4400" b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3400" dirty="0">
                <a:effectLst/>
                <a:latin typeface="Calibri" pitchFamily="34" charset="0"/>
                <a:cs typeface="Calibri" pitchFamily="34" charset="0"/>
              </a:rPr>
              <a:t>Processos de Interação: Agrotóxicos x </a:t>
            </a:r>
            <a:r>
              <a:rPr lang="pt-BR" sz="3400" dirty="0" smtClean="0">
                <a:effectLst/>
                <a:latin typeface="Calibri" pitchFamily="34" charset="0"/>
                <a:cs typeface="Calibri" pitchFamily="34" charset="0"/>
              </a:rPr>
              <a:t>Ambiente</a:t>
            </a:r>
            <a:endParaRPr lang="pt-BR" sz="3400" dirty="0">
              <a:effectLst/>
              <a:latin typeface="Calibri" pitchFamily="34" charset="0"/>
              <a:cs typeface="Calibri" pitchFamily="34" charset="0"/>
            </a:endParaRPr>
          </a:p>
          <a:p>
            <a:pPr algn="l">
              <a:defRPr/>
            </a:pPr>
            <a:endParaRPr lang="pt-BR" sz="3600" b="0" dirty="0" smtClean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15466" y="4925144"/>
            <a:ext cx="7467600" cy="1219200"/>
          </a:xfrm>
          <a:prstGeom prst="rect">
            <a:avLst/>
          </a:prstGeom>
          <a:solidFill>
            <a:srgbClr val="CC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15466" y="6144344"/>
            <a:ext cx="7467600" cy="381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 sz="2200">
                <a:solidFill>
                  <a:schemeClr val="accent2"/>
                </a:solidFill>
                <a:latin typeface="Tahoma" charset="0"/>
              </a:rPr>
              <a:t>Águas subterrâneas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1553666" y="5001344"/>
            <a:ext cx="533400" cy="457200"/>
          </a:xfrm>
          <a:prstGeom prst="irregularSeal1">
            <a:avLst/>
          </a:prstGeom>
          <a:solidFill>
            <a:srgbClr val="99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772866" y="5153744"/>
            <a:ext cx="2133600" cy="0"/>
          </a:xfrm>
          <a:prstGeom prst="line">
            <a:avLst/>
          </a:prstGeom>
          <a:noFill/>
          <a:ln w="12700" cap="sq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39866" y="4966419"/>
            <a:ext cx="241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>
                <a:solidFill>
                  <a:schemeClr val="bg2"/>
                </a:solidFill>
                <a:latin typeface="Times New Roman" pitchFamily="18" charset="0"/>
              </a:rPr>
              <a:t>   </a:t>
            </a:r>
            <a:r>
              <a:rPr lang="pt-BR" sz="2000">
                <a:solidFill>
                  <a:srgbClr val="800000"/>
                </a:solidFill>
                <a:latin typeface="Tahoma" charset="0"/>
              </a:rPr>
              <a:t>Solução do solo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51991" y="4956894"/>
            <a:ext cx="75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>
                <a:solidFill>
                  <a:srgbClr val="800000"/>
                </a:solidFill>
                <a:latin typeface="Tahoma" charset="0"/>
              </a:rPr>
              <a:t>M.O.</a:t>
            </a:r>
          </a:p>
          <a:p>
            <a:pPr eaLnBrk="1" hangingPunct="1"/>
            <a:r>
              <a:rPr lang="pt-BR">
                <a:solidFill>
                  <a:srgbClr val="800000"/>
                </a:solidFill>
                <a:latin typeface="Tahoma" charset="0"/>
              </a:rPr>
              <a:t>Argila</a:t>
            </a: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1172666" y="2105744"/>
            <a:ext cx="3292475" cy="2895600"/>
            <a:chOff x="864" y="1248"/>
            <a:chExt cx="2074" cy="1824"/>
          </a:xfrm>
        </p:grpSpPr>
        <p:pic>
          <p:nvPicPr>
            <p:cNvPr id="11" name="Picture 11" descr="NA01441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112"/>
              <a:ext cx="851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AG00434_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392"/>
              <a:ext cx="792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AG00433_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48"/>
              <a:ext cx="92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020266" y="3324944"/>
            <a:ext cx="7296150" cy="3124200"/>
            <a:chOff x="768" y="2016"/>
            <a:chExt cx="4596" cy="1968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2496" y="2064"/>
              <a:ext cx="480" cy="480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pt-BR" sz="2400">
                  <a:latin typeface="Times New Roman" pitchFamily="18" charset="0"/>
                </a:rPr>
                <a:t>A</a:t>
              </a:r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768" y="3120"/>
              <a:ext cx="1872" cy="596"/>
              <a:chOff x="768" y="3120"/>
              <a:chExt cx="1872" cy="596"/>
            </a:xfrm>
          </p:grpSpPr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392" y="3120"/>
                <a:ext cx="240" cy="192"/>
              </a:xfrm>
              <a:prstGeom prst="ellipse">
                <a:avLst/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8" name="Text Box 18"/>
              <p:cNvSpPr txBox="1">
                <a:spLocks noChangeArrowheads="1"/>
              </p:cNvSpPr>
              <p:nvPr/>
            </p:nvSpPr>
            <p:spPr bwMode="auto">
              <a:xfrm>
                <a:off x="768" y="3456"/>
                <a:ext cx="1872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Adsorção/dessorção</a:t>
                </a:r>
              </a:p>
            </p:txBody>
          </p:sp>
        </p:grp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2784" y="3264"/>
              <a:ext cx="1104" cy="548"/>
              <a:chOff x="2784" y="3264"/>
              <a:chExt cx="1104" cy="548"/>
            </a:xfrm>
          </p:grpSpPr>
          <p:sp>
            <p:nvSpPr>
              <p:cNvPr id="25" name="AutoShape 20"/>
              <p:cNvSpPr>
                <a:spLocks noChangeArrowheads="1"/>
              </p:cNvSpPr>
              <p:nvPr/>
            </p:nvSpPr>
            <p:spPr bwMode="auto">
              <a:xfrm>
                <a:off x="2976" y="3264"/>
                <a:ext cx="288" cy="336"/>
              </a:xfrm>
              <a:prstGeom prst="downArrow">
                <a:avLst>
                  <a:gd name="adj1" fmla="val 50000"/>
                  <a:gd name="adj2" fmla="val 29167"/>
                </a:avLst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2784" y="3552"/>
                <a:ext cx="1104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Lixiviação</a:t>
                </a:r>
              </a:p>
            </p:txBody>
          </p:sp>
        </p:grpSp>
        <p:grpSp>
          <p:nvGrpSpPr>
            <p:cNvPr id="18" name="Group 22"/>
            <p:cNvGrpSpPr>
              <a:grpSpLocks/>
            </p:cNvGrpSpPr>
            <p:nvPr/>
          </p:nvGrpSpPr>
          <p:grpSpPr bwMode="auto">
            <a:xfrm>
              <a:off x="3408" y="3120"/>
              <a:ext cx="1956" cy="430"/>
              <a:chOff x="3408" y="3120"/>
              <a:chExt cx="1956" cy="430"/>
            </a:xfrm>
          </p:grpSpPr>
          <p:sp>
            <p:nvSpPr>
              <p:cNvPr id="23" name="Oval 23"/>
              <p:cNvSpPr>
                <a:spLocks noChangeArrowheads="1"/>
              </p:cNvSpPr>
              <p:nvPr/>
            </p:nvSpPr>
            <p:spPr bwMode="auto">
              <a:xfrm>
                <a:off x="3408" y="3120"/>
                <a:ext cx="240" cy="192"/>
              </a:xfrm>
              <a:prstGeom prst="ellipse">
                <a:avLst/>
              </a:prstGeom>
              <a:solidFill>
                <a:srgbClr val="FF3300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pt-BR" sz="24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4" name="Text Box 24"/>
              <p:cNvSpPr txBox="1">
                <a:spLocks noChangeArrowheads="1"/>
              </p:cNvSpPr>
              <p:nvPr/>
            </p:nvSpPr>
            <p:spPr bwMode="auto">
              <a:xfrm>
                <a:off x="3840" y="3290"/>
                <a:ext cx="1524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100" b="1">
                    <a:solidFill>
                      <a:srgbClr val="800000"/>
                    </a:solidFill>
                    <a:latin typeface="Tahoma" charset="0"/>
                  </a:rPr>
                  <a:t>Biodegradação</a:t>
                </a:r>
              </a:p>
            </p:txBody>
          </p:sp>
        </p:grp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3792" y="3792"/>
              <a:ext cx="240" cy="192"/>
            </a:xfrm>
            <a:prstGeom prst="ellipse">
              <a:avLst/>
            </a:prstGeom>
            <a:solidFill>
              <a:srgbClr val="FF33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pt-BR" sz="2400">
                  <a:latin typeface="Times New Roman" pitchFamily="18" charset="0"/>
                </a:rPr>
                <a:t>A</a:t>
              </a:r>
            </a:p>
          </p:txBody>
        </p:sp>
        <p:grpSp>
          <p:nvGrpSpPr>
            <p:cNvPr id="20" name="Group 26"/>
            <p:cNvGrpSpPr>
              <a:grpSpLocks/>
            </p:cNvGrpSpPr>
            <p:nvPr/>
          </p:nvGrpSpPr>
          <p:grpSpPr bwMode="auto">
            <a:xfrm>
              <a:off x="3696" y="2016"/>
              <a:ext cx="1554" cy="912"/>
              <a:chOff x="3696" y="2016"/>
              <a:chExt cx="1554" cy="912"/>
            </a:xfrm>
          </p:grpSpPr>
          <p:sp>
            <p:nvSpPr>
              <p:cNvPr id="21" name="AutoShape 27"/>
              <p:cNvSpPr>
                <a:spLocks noChangeArrowheads="1"/>
              </p:cNvSpPr>
              <p:nvPr/>
            </p:nvSpPr>
            <p:spPr bwMode="auto">
              <a:xfrm>
                <a:off x="3696" y="2544"/>
                <a:ext cx="480" cy="384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2400">
                    <a:latin typeface="Times New Roman" pitchFamily="18" charset="0"/>
                  </a:rPr>
                  <a:t> A</a:t>
                </a:r>
                <a:r>
                  <a:rPr lang="pt-BR" sz="2400"/>
                  <a:t> </a:t>
                </a:r>
              </a:p>
            </p:txBody>
          </p:sp>
          <p:sp>
            <p:nvSpPr>
              <p:cNvPr id="22" name="Text Box 28"/>
              <p:cNvSpPr txBox="1">
                <a:spLocks noChangeArrowheads="1"/>
              </p:cNvSpPr>
              <p:nvPr/>
            </p:nvSpPr>
            <p:spPr bwMode="auto">
              <a:xfrm>
                <a:off x="3888" y="2016"/>
                <a:ext cx="1362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1900" b="1" dirty="0">
                    <a:solidFill>
                      <a:srgbClr val="800000"/>
                    </a:solidFill>
                    <a:latin typeface="Tahoma" charset="0"/>
                  </a:rPr>
                  <a:t>Fotodegradação</a:t>
                </a:r>
              </a:p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r>
                  <a:rPr lang="pt-BR" sz="1900" b="1" dirty="0">
                    <a:solidFill>
                      <a:srgbClr val="800000"/>
                    </a:solidFill>
                    <a:latin typeface="Tahoma" charset="0"/>
                  </a:rPr>
                  <a:t>Volatilização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4643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Paulistinha </a:t>
            </a:r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Brachydanio</a:t>
            </a:r>
            <a:r>
              <a:rPr lang="pt-BR" sz="20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0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rerio</a:t>
            </a:r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</p:txBody>
      </p:sp>
      <p:pic>
        <p:nvPicPr>
          <p:cNvPr id="4" name="Picture 2" descr="04-Paulistin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52600"/>
            <a:ext cx="6944830" cy="462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8231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664096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Ratos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</a:rPr>
              <a:t>Absorção, distribuição e excreção de substâncias similares aos  humanos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vias de metabolismo, características fisiológicas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e anatômicas)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Tamanho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conveniente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Período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de vida e gestação curtos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</a:rPr>
              <a:t>Econômicos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e bem estudados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20" y="4745394"/>
            <a:ext cx="4585692" cy="21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4024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aguda e </a:t>
            </a: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crônica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348880"/>
            <a:ext cx="8820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Realizados em espécies de diferentes níveis tróficos, já padronizados por instituições reconhecidas e espécies nativas, têm o objetivo de: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avaliar a toxicidade relativa de diversos agentes químicos para uma ou diversas espécies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estimar o potencial de impacto e a toxicidade máxima permissível de efluentes industriais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467369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820472" cy="18288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Testes de toxicidade aguda 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 </a:t>
            </a: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crônica -</a:t>
            </a:r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2: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44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  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avaliar e gerenciar a qualidade dos sedimentos.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 estimar o risco ecológico de agentes químicos, efluentes industriais líquidos e resíduos sólido. 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avaliar e identificar a toxicidade de efluente nas diferentes etapas do processo industrial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93438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TOXICIDADE EM PEIXES</a:t>
            </a:r>
            <a:b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Espécies ornamentais – ex. Paulistinha (</a:t>
            </a:r>
            <a:r>
              <a:rPr lang="pt-BR" sz="28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Brachydanio</a:t>
            </a:r>
            <a:r>
              <a:rPr lang="pt-BR" sz="2800" i="1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800" i="1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rerio</a:t>
            </a:r>
            <a:r>
              <a:rPr lang="pt-BR" sz="2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412171"/>
            <a:ext cx="8820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Aguda 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Teste preliminar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– determinação da faixa tóxica; duração 96 horas; sistema estático (sem renovação da solução teste); organismos jovens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Teste definitivo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– determinação da CL</a:t>
            </a:r>
            <a:r>
              <a:rPr lang="pt-BR" sz="2400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; duração 96 horas; sistema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semiestático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(com renovação da solução teste a cada 24 horas); nº concentrações testadas &gt; 5 + controles; 2 repetições e 20 peixes/concentração; organismos jovens.</a:t>
            </a: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u="sng" dirty="0">
                <a:latin typeface="Calibri" pitchFamily="34" charset="0"/>
                <a:cs typeface="Calibri" pitchFamily="34" charset="0"/>
              </a:rPr>
              <a:t>Quanto &gt; CL</a:t>
            </a:r>
            <a:r>
              <a:rPr lang="pt-BR" sz="2400" b="1" u="sng" baseline="-25000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 menor toxicidade da substância química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953169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ECOTOXICOLOGIA GENÉTICA (BIOMONITORAMENTO)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2348880"/>
            <a:ext cx="88204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Ambiente específico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Presença de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genotoxinas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Impacto da poluição no ecossistema através de ensaios padronizados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Análises moleculares 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citogenéticas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 em organismos de diferentes níveis tróficos 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Exemplos: Testes de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Ames,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Teste de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Micronúcleo, Teste Cometa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 outros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58332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324744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Ames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5392087"/>
            <a:ext cx="88204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i="1" dirty="0" err="1">
                <a:latin typeface="Calibri" pitchFamily="34" charset="0"/>
                <a:cs typeface="Calibri" pitchFamily="34" charset="0"/>
              </a:rPr>
              <a:t>Salmonella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 err="1">
                <a:latin typeface="Calibri" pitchFamily="34" charset="0"/>
                <a:cs typeface="Calibri" pitchFamily="34" charset="0"/>
              </a:rPr>
              <a:t>typhimurium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dependente de histidina em meio de cultura sem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histina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– somente crescem colônias </a:t>
            </a:r>
            <a:r>
              <a:rPr lang="pt-BR" sz="2400" dirty="0" err="1">
                <a:latin typeface="Calibri" pitchFamily="34" charset="0"/>
                <a:cs typeface="Calibri" pitchFamily="34" charset="0"/>
              </a:rPr>
              <a:t>retromutantes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</a:rPr>
              <a:t>esquerda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 sem mutagênico, </a:t>
            </a:r>
            <a:r>
              <a:rPr lang="pt-BR" sz="2400" b="1" u="sng" dirty="0"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: com mutagênico ao </a:t>
            </a:r>
            <a:r>
              <a:rPr lang="pt-BR" sz="2400" dirty="0" smtClean="0">
                <a:latin typeface="Calibri" pitchFamily="34" charset="0"/>
                <a:cs typeface="Calibri" pitchFamily="34" charset="0"/>
              </a:rPr>
              <a:t>centro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56295" y="1772816"/>
            <a:ext cx="3600450" cy="3673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859982" y="1772816"/>
            <a:ext cx="3600450" cy="3673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123132" y="20617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339032" y="263641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47095" y="24935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49155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86732" y="38619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202632" y="47255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636020" y="4436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67595" y="487002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051695" y="50129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619895" y="43652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188095" y="35730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475432" y="27808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2267595" y="40778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298673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6515745" y="32142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6299845" y="285231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6372870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6371282" y="34301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6371282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6444307" y="36460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6588770" y="37175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6804670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6876107" y="34285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1" name="Oval 32"/>
          <p:cNvSpPr>
            <a:spLocks noChangeArrowheads="1"/>
          </p:cNvSpPr>
          <p:nvPr/>
        </p:nvSpPr>
        <p:spPr bwMode="auto">
          <a:xfrm>
            <a:off x="687610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>
            <a:off x="7236470" y="35730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5723582" y="36460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" name="Oval 35"/>
          <p:cNvSpPr>
            <a:spLocks noChangeArrowheads="1"/>
          </p:cNvSpPr>
          <p:nvPr/>
        </p:nvSpPr>
        <p:spPr bwMode="auto">
          <a:xfrm>
            <a:off x="5148907" y="37889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5" name="Oval 36"/>
          <p:cNvSpPr>
            <a:spLocks noChangeArrowheads="1"/>
          </p:cNvSpPr>
          <p:nvPr/>
        </p:nvSpPr>
        <p:spPr bwMode="auto">
          <a:xfrm>
            <a:off x="5364807" y="26380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6" name="Oval 37"/>
          <p:cNvSpPr>
            <a:spLocks noChangeArrowheads="1"/>
          </p:cNvSpPr>
          <p:nvPr/>
        </p:nvSpPr>
        <p:spPr bwMode="auto">
          <a:xfrm>
            <a:off x="5580707" y="43652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7" name="Oval 38"/>
          <p:cNvSpPr>
            <a:spLocks noChangeArrowheads="1"/>
          </p:cNvSpPr>
          <p:nvPr/>
        </p:nvSpPr>
        <p:spPr bwMode="auto">
          <a:xfrm>
            <a:off x="68046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70205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9" name="Oval 40"/>
          <p:cNvSpPr>
            <a:spLocks noChangeArrowheads="1"/>
          </p:cNvSpPr>
          <p:nvPr/>
        </p:nvSpPr>
        <p:spPr bwMode="auto">
          <a:xfrm>
            <a:off x="6660207" y="32126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0" name="Oval 41"/>
          <p:cNvSpPr>
            <a:spLocks noChangeArrowheads="1"/>
          </p:cNvSpPr>
          <p:nvPr/>
        </p:nvSpPr>
        <p:spPr bwMode="auto">
          <a:xfrm>
            <a:off x="6804670" y="31412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1" name="Oval 42"/>
          <p:cNvSpPr>
            <a:spLocks noChangeArrowheads="1"/>
          </p:cNvSpPr>
          <p:nvPr/>
        </p:nvSpPr>
        <p:spPr bwMode="auto">
          <a:xfrm>
            <a:off x="6947545" y="32857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2" name="Oval 43"/>
          <p:cNvSpPr>
            <a:spLocks noChangeArrowheads="1"/>
          </p:cNvSpPr>
          <p:nvPr/>
        </p:nvSpPr>
        <p:spPr bwMode="auto">
          <a:xfrm>
            <a:off x="7020570" y="35016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3" name="Oval 44"/>
          <p:cNvSpPr>
            <a:spLocks noChangeArrowheads="1"/>
          </p:cNvSpPr>
          <p:nvPr/>
        </p:nvSpPr>
        <p:spPr bwMode="auto">
          <a:xfrm>
            <a:off x="6731645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4" name="Oval 45"/>
          <p:cNvSpPr>
            <a:spLocks noChangeArrowheads="1"/>
          </p:cNvSpPr>
          <p:nvPr/>
        </p:nvSpPr>
        <p:spPr bwMode="auto">
          <a:xfrm>
            <a:off x="6660207" y="40048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5" name="Oval 46"/>
          <p:cNvSpPr>
            <a:spLocks noChangeArrowheads="1"/>
          </p:cNvSpPr>
          <p:nvPr/>
        </p:nvSpPr>
        <p:spPr bwMode="auto">
          <a:xfrm>
            <a:off x="6228407" y="22776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6" name="Oval 47"/>
          <p:cNvSpPr>
            <a:spLocks noChangeArrowheads="1"/>
          </p:cNvSpPr>
          <p:nvPr/>
        </p:nvSpPr>
        <p:spPr bwMode="auto">
          <a:xfrm>
            <a:off x="6947545" y="4149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7" name="Oval 48"/>
          <p:cNvSpPr>
            <a:spLocks noChangeArrowheads="1"/>
          </p:cNvSpPr>
          <p:nvPr/>
        </p:nvSpPr>
        <p:spPr bwMode="auto">
          <a:xfrm>
            <a:off x="7236470" y="400642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8" name="Oval 49"/>
          <p:cNvSpPr>
            <a:spLocks noChangeArrowheads="1"/>
          </p:cNvSpPr>
          <p:nvPr/>
        </p:nvSpPr>
        <p:spPr bwMode="auto">
          <a:xfrm>
            <a:off x="7452370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9" name="Oval 50"/>
          <p:cNvSpPr>
            <a:spLocks noChangeArrowheads="1"/>
          </p:cNvSpPr>
          <p:nvPr/>
        </p:nvSpPr>
        <p:spPr bwMode="auto">
          <a:xfrm>
            <a:off x="7523807" y="328411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0" name="Oval 51"/>
          <p:cNvSpPr>
            <a:spLocks noChangeArrowheads="1"/>
          </p:cNvSpPr>
          <p:nvPr/>
        </p:nvSpPr>
        <p:spPr bwMode="auto">
          <a:xfrm>
            <a:off x="7307907" y="28539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1" name="Oval 52"/>
          <p:cNvSpPr>
            <a:spLocks noChangeArrowheads="1"/>
          </p:cNvSpPr>
          <p:nvPr/>
        </p:nvSpPr>
        <p:spPr bwMode="auto">
          <a:xfrm>
            <a:off x="6947545" y="278087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" name="Oval 53"/>
          <p:cNvSpPr>
            <a:spLocks noChangeArrowheads="1"/>
          </p:cNvSpPr>
          <p:nvPr/>
        </p:nvSpPr>
        <p:spPr bwMode="auto">
          <a:xfrm>
            <a:off x="6660207" y="28539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529178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4" name="Oval 55"/>
          <p:cNvSpPr>
            <a:spLocks noChangeArrowheads="1"/>
          </p:cNvSpPr>
          <p:nvPr/>
        </p:nvSpPr>
        <p:spPr bwMode="auto">
          <a:xfrm>
            <a:off x="6012507" y="487002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5" name="Oval 56"/>
          <p:cNvSpPr>
            <a:spLocks noChangeArrowheads="1"/>
          </p:cNvSpPr>
          <p:nvPr/>
        </p:nvSpPr>
        <p:spPr bwMode="auto">
          <a:xfrm>
            <a:off x="6731645" y="43652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6" name="Oval 57"/>
          <p:cNvSpPr>
            <a:spLocks noChangeArrowheads="1"/>
          </p:cNvSpPr>
          <p:nvPr/>
        </p:nvSpPr>
        <p:spPr bwMode="auto">
          <a:xfrm>
            <a:off x="7307907" y="43652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7" name="Oval 58"/>
          <p:cNvSpPr>
            <a:spLocks noChangeArrowheads="1"/>
          </p:cNvSpPr>
          <p:nvPr/>
        </p:nvSpPr>
        <p:spPr bwMode="auto">
          <a:xfrm>
            <a:off x="7739707" y="3861966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8" name="Oval 59"/>
          <p:cNvSpPr>
            <a:spLocks noChangeArrowheads="1"/>
          </p:cNvSpPr>
          <p:nvPr/>
        </p:nvSpPr>
        <p:spPr bwMode="auto">
          <a:xfrm>
            <a:off x="7739707" y="29253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9" name="Oval 60"/>
          <p:cNvSpPr>
            <a:spLocks noChangeArrowheads="1"/>
          </p:cNvSpPr>
          <p:nvPr/>
        </p:nvSpPr>
        <p:spPr bwMode="auto">
          <a:xfrm>
            <a:off x="7812732" y="32857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0" name="Oval 61"/>
          <p:cNvSpPr>
            <a:spLocks noChangeArrowheads="1"/>
          </p:cNvSpPr>
          <p:nvPr/>
        </p:nvSpPr>
        <p:spPr bwMode="auto">
          <a:xfrm>
            <a:off x="7236470" y="24935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1" name="Oval 62"/>
          <p:cNvSpPr>
            <a:spLocks noChangeArrowheads="1"/>
          </p:cNvSpPr>
          <p:nvPr/>
        </p:nvSpPr>
        <p:spPr bwMode="auto">
          <a:xfrm>
            <a:off x="6947545" y="45811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2" name="Oval 63"/>
          <p:cNvSpPr>
            <a:spLocks noChangeArrowheads="1"/>
          </p:cNvSpPr>
          <p:nvPr/>
        </p:nvSpPr>
        <p:spPr bwMode="auto">
          <a:xfrm>
            <a:off x="6731645" y="24221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3" name="Oval 64"/>
          <p:cNvSpPr>
            <a:spLocks noChangeArrowheads="1"/>
          </p:cNvSpPr>
          <p:nvPr/>
        </p:nvSpPr>
        <p:spPr bwMode="auto">
          <a:xfrm>
            <a:off x="6372870" y="42937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4" name="Oval 65"/>
          <p:cNvSpPr>
            <a:spLocks noChangeArrowheads="1"/>
          </p:cNvSpPr>
          <p:nvPr/>
        </p:nvSpPr>
        <p:spPr bwMode="auto">
          <a:xfrm>
            <a:off x="6083945" y="328411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5" name="Oval 66"/>
          <p:cNvSpPr>
            <a:spLocks noChangeArrowheads="1"/>
          </p:cNvSpPr>
          <p:nvPr/>
        </p:nvSpPr>
        <p:spPr bwMode="auto">
          <a:xfrm>
            <a:off x="6156970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6" name="Oval 68"/>
          <p:cNvSpPr>
            <a:spLocks noChangeArrowheads="1"/>
          </p:cNvSpPr>
          <p:nvPr/>
        </p:nvSpPr>
        <p:spPr bwMode="auto">
          <a:xfrm>
            <a:off x="6515745" y="47970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7" name="Oval 69"/>
          <p:cNvSpPr>
            <a:spLocks noChangeArrowheads="1"/>
          </p:cNvSpPr>
          <p:nvPr/>
        </p:nvSpPr>
        <p:spPr bwMode="auto">
          <a:xfrm>
            <a:off x="6731645" y="1990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8" name="Oval 70"/>
          <p:cNvSpPr>
            <a:spLocks noChangeArrowheads="1"/>
          </p:cNvSpPr>
          <p:nvPr/>
        </p:nvSpPr>
        <p:spPr bwMode="auto">
          <a:xfrm>
            <a:off x="7668270" y="2277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9" name="Oval 71"/>
          <p:cNvSpPr>
            <a:spLocks noChangeArrowheads="1"/>
          </p:cNvSpPr>
          <p:nvPr/>
        </p:nvSpPr>
        <p:spPr bwMode="auto">
          <a:xfrm>
            <a:off x="7884170" y="44366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0" name="Oval 72"/>
          <p:cNvSpPr>
            <a:spLocks noChangeArrowheads="1"/>
          </p:cNvSpPr>
          <p:nvPr/>
        </p:nvSpPr>
        <p:spPr bwMode="auto">
          <a:xfrm>
            <a:off x="7379345" y="49414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1" name="Oval 73"/>
          <p:cNvSpPr>
            <a:spLocks noChangeArrowheads="1"/>
          </p:cNvSpPr>
          <p:nvPr/>
        </p:nvSpPr>
        <p:spPr bwMode="auto">
          <a:xfrm>
            <a:off x="5868045" y="40778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2" name="Oval 74"/>
          <p:cNvSpPr>
            <a:spLocks noChangeArrowheads="1"/>
          </p:cNvSpPr>
          <p:nvPr/>
        </p:nvSpPr>
        <p:spPr bwMode="auto">
          <a:xfrm>
            <a:off x="5939482" y="278087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3" name="Oval 75"/>
          <p:cNvSpPr>
            <a:spLocks noChangeArrowheads="1"/>
          </p:cNvSpPr>
          <p:nvPr/>
        </p:nvSpPr>
        <p:spPr bwMode="auto">
          <a:xfrm>
            <a:off x="7379345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4" name="Oval 22"/>
          <p:cNvSpPr>
            <a:spLocks noChangeArrowheads="1"/>
          </p:cNvSpPr>
          <p:nvPr/>
        </p:nvSpPr>
        <p:spPr bwMode="auto">
          <a:xfrm>
            <a:off x="1907232" y="34381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5" name="Oval 22"/>
          <p:cNvSpPr>
            <a:spLocks noChangeArrowheads="1"/>
          </p:cNvSpPr>
          <p:nvPr/>
        </p:nvSpPr>
        <p:spPr bwMode="auto">
          <a:xfrm>
            <a:off x="3778895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6" name="Oval 42"/>
          <p:cNvSpPr>
            <a:spLocks noChangeArrowheads="1"/>
          </p:cNvSpPr>
          <p:nvPr/>
        </p:nvSpPr>
        <p:spPr bwMode="auto">
          <a:xfrm>
            <a:off x="6876107" y="37175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7" name="Oval 42"/>
          <p:cNvSpPr>
            <a:spLocks noChangeArrowheads="1"/>
          </p:cNvSpPr>
          <p:nvPr/>
        </p:nvSpPr>
        <p:spPr bwMode="auto">
          <a:xfrm>
            <a:off x="6731645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8" name="Oval 42"/>
          <p:cNvSpPr>
            <a:spLocks noChangeArrowheads="1"/>
          </p:cNvSpPr>
          <p:nvPr/>
        </p:nvSpPr>
        <p:spPr bwMode="auto">
          <a:xfrm>
            <a:off x="6444307" y="3790528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9" name="Oval 42"/>
          <p:cNvSpPr>
            <a:spLocks noChangeArrowheads="1"/>
          </p:cNvSpPr>
          <p:nvPr/>
        </p:nvSpPr>
        <p:spPr bwMode="auto">
          <a:xfrm>
            <a:off x="6228407" y="35016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0" name="Oval 42"/>
          <p:cNvSpPr>
            <a:spLocks noChangeArrowheads="1"/>
          </p:cNvSpPr>
          <p:nvPr/>
        </p:nvSpPr>
        <p:spPr bwMode="auto">
          <a:xfrm>
            <a:off x="6299845" y="36460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1" name="Oval 42"/>
          <p:cNvSpPr>
            <a:spLocks noChangeArrowheads="1"/>
          </p:cNvSpPr>
          <p:nvPr/>
        </p:nvSpPr>
        <p:spPr bwMode="auto">
          <a:xfrm>
            <a:off x="6588770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2" name="Oval 42"/>
          <p:cNvSpPr>
            <a:spLocks noChangeArrowheads="1"/>
          </p:cNvSpPr>
          <p:nvPr/>
        </p:nvSpPr>
        <p:spPr bwMode="auto">
          <a:xfrm>
            <a:off x="6444307" y="31412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" name="Oval 42"/>
          <p:cNvSpPr>
            <a:spLocks noChangeArrowheads="1"/>
          </p:cNvSpPr>
          <p:nvPr/>
        </p:nvSpPr>
        <p:spPr bwMode="auto">
          <a:xfrm>
            <a:off x="6299845" y="32857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4" name="Oval 42"/>
          <p:cNvSpPr>
            <a:spLocks noChangeArrowheads="1"/>
          </p:cNvSpPr>
          <p:nvPr/>
        </p:nvSpPr>
        <p:spPr bwMode="auto">
          <a:xfrm>
            <a:off x="6372870" y="37889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5" name="Oval 42"/>
          <p:cNvSpPr>
            <a:spLocks noChangeArrowheads="1"/>
          </p:cNvSpPr>
          <p:nvPr/>
        </p:nvSpPr>
        <p:spPr bwMode="auto">
          <a:xfrm>
            <a:off x="6588770" y="3861966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6" name="Oval 42"/>
          <p:cNvSpPr>
            <a:spLocks noChangeArrowheads="1"/>
          </p:cNvSpPr>
          <p:nvPr/>
        </p:nvSpPr>
        <p:spPr bwMode="auto">
          <a:xfrm>
            <a:off x="7099945" y="37175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7" name="Oval 42"/>
          <p:cNvSpPr>
            <a:spLocks noChangeArrowheads="1"/>
          </p:cNvSpPr>
          <p:nvPr/>
        </p:nvSpPr>
        <p:spPr bwMode="auto">
          <a:xfrm>
            <a:off x="7099945" y="3141241"/>
            <a:ext cx="146050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8" name="Oval 42"/>
          <p:cNvSpPr>
            <a:spLocks noChangeArrowheads="1"/>
          </p:cNvSpPr>
          <p:nvPr/>
        </p:nvSpPr>
        <p:spPr bwMode="auto">
          <a:xfrm>
            <a:off x="6299845" y="30698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9" name="Oval 42"/>
          <p:cNvSpPr>
            <a:spLocks noChangeArrowheads="1"/>
          </p:cNvSpPr>
          <p:nvPr/>
        </p:nvSpPr>
        <p:spPr bwMode="auto">
          <a:xfrm>
            <a:off x="7236470" y="33571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0" name="Oval 42"/>
          <p:cNvSpPr>
            <a:spLocks noChangeArrowheads="1"/>
          </p:cNvSpPr>
          <p:nvPr/>
        </p:nvSpPr>
        <p:spPr bwMode="auto">
          <a:xfrm>
            <a:off x="6372870" y="40048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1" name="Oval 42"/>
          <p:cNvSpPr>
            <a:spLocks noChangeArrowheads="1"/>
          </p:cNvSpPr>
          <p:nvPr/>
        </p:nvSpPr>
        <p:spPr bwMode="auto">
          <a:xfrm>
            <a:off x="6012507" y="3573041"/>
            <a:ext cx="144463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2" name="Oval 42"/>
          <p:cNvSpPr>
            <a:spLocks noChangeArrowheads="1"/>
          </p:cNvSpPr>
          <p:nvPr/>
        </p:nvSpPr>
        <p:spPr bwMode="auto">
          <a:xfrm>
            <a:off x="6947545" y="2996778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3" name="Oval 42"/>
          <p:cNvSpPr>
            <a:spLocks noChangeArrowheads="1"/>
          </p:cNvSpPr>
          <p:nvPr/>
        </p:nvSpPr>
        <p:spPr bwMode="auto">
          <a:xfrm>
            <a:off x="6012507" y="3069803"/>
            <a:ext cx="144463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4" name="Oval 42"/>
          <p:cNvSpPr>
            <a:spLocks noChangeArrowheads="1"/>
          </p:cNvSpPr>
          <p:nvPr/>
        </p:nvSpPr>
        <p:spPr bwMode="auto">
          <a:xfrm>
            <a:off x="5795020" y="33571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5" name="Oval 42"/>
          <p:cNvSpPr>
            <a:spLocks noChangeArrowheads="1"/>
          </p:cNvSpPr>
          <p:nvPr/>
        </p:nvSpPr>
        <p:spPr bwMode="auto">
          <a:xfrm>
            <a:off x="7099945" y="3438103"/>
            <a:ext cx="146050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6" name="Oval 42"/>
          <p:cNvSpPr>
            <a:spLocks noChangeArrowheads="1"/>
          </p:cNvSpPr>
          <p:nvPr/>
        </p:nvSpPr>
        <p:spPr bwMode="auto">
          <a:xfrm>
            <a:off x="6156970" y="4220741"/>
            <a:ext cx="144462" cy="144462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7" name="Oval 42"/>
          <p:cNvSpPr>
            <a:spLocks noChangeArrowheads="1"/>
          </p:cNvSpPr>
          <p:nvPr/>
        </p:nvSpPr>
        <p:spPr bwMode="auto">
          <a:xfrm>
            <a:off x="7452370" y="4149303"/>
            <a:ext cx="144462" cy="144463"/>
          </a:xfrm>
          <a:prstGeom prst="ellipse">
            <a:avLst/>
          </a:prstGeom>
          <a:solidFill>
            <a:srgbClr val="A50021"/>
          </a:solidFill>
          <a:ln>
            <a:solidFill>
              <a:srgbClr val="8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7880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4" name="Retângulo 8"/>
          <p:cNvSpPr>
            <a:spLocks noChangeArrowheads="1"/>
          </p:cNvSpPr>
          <p:nvPr/>
        </p:nvSpPr>
        <p:spPr bwMode="auto">
          <a:xfrm>
            <a:off x="106933" y="874449"/>
            <a:ext cx="892956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Teste de Ames para Carcinogênicos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mutagenicidade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do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endParaRPr lang="pt-BR" sz="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(slide </a:t>
            </a:r>
            <a:r>
              <a:rPr lang="pt-BR" sz="24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anterior esquerda)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algumas pequenas colônias de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retro-mutantes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de </a:t>
            </a:r>
            <a:r>
              <a:rPr lang="pt-BR" sz="2400" i="1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Salmonella</a:t>
            </a:r>
            <a:r>
              <a:rPr lang="pt-BR" sz="24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400" i="1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typhimurium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, crescendo num meio sem histidina, são o resultado de mutações reversas espontâneas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endParaRPr lang="pt-BR" sz="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24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4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slide anterior direita)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: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numa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placa nutriente idêntica, inoculada com igual número de células,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foi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adicionado um disco de papel de filtro contendo um mutagênico, o que aumenta a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de mutações reversas e portanto o número de colônias que crescem. Numa área clara ao redor do mutagênico, a concentração do mesmo é tão alta que é letal para as células. À medida que o mutagênico se difunde para fora da mancha central, ele se dilui e promove </a:t>
            </a:r>
            <a:r>
              <a:rPr lang="pt-BR" sz="2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retromutações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 em concentrações que são menos letais.  Os mutagênicos são comparados com base no aumento da 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400" dirty="0">
                <a:latin typeface="Calibri" pitchFamily="34" charset="0"/>
                <a:cs typeface="Calibri" pitchFamily="34" charset="0"/>
                <a:sym typeface="Symbol" pitchFamily="18" charset="2"/>
              </a:rPr>
              <a:t>de mutações que induzem</a:t>
            </a:r>
            <a:r>
              <a:rPr lang="pt-BR" sz="2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7934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-252536" y="4462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de Micronúcleo</a:t>
            </a:r>
            <a:r>
              <a:rPr lang="pt-BR" sz="48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157" y="1340768"/>
            <a:ext cx="3769315" cy="505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07504" y="1772816"/>
            <a:ext cx="48245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Agentes que danificam o material</a:t>
            </a:r>
          </a:p>
          <a:p>
            <a:r>
              <a:rPr lang="pt-BR" dirty="0" smtClean="0"/>
              <a:t>genético levando a quebras cromossômicas</a:t>
            </a:r>
          </a:p>
          <a:p>
            <a:r>
              <a:rPr lang="pt-BR" dirty="0" smtClean="0"/>
              <a:t>podem ter seu efeito estudado por meio da coloração do material genético.  </a:t>
            </a:r>
          </a:p>
          <a:p>
            <a:r>
              <a:rPr lang="pt-BR" dirty="0" smtClean="0"/>
              <a:t>Ocorrência de material genético corado fora do núcleo indica danos ao DNA (efeitos </a:t>
            </a:r>
            <a:r>
              <a:rPr lang="pt-BR" dirty="0" err="1" smtClean="0"/>
              <a:t>clastogênicos</a:t>
            </a:r>
            <a:r>
              <a:rPr lang="pt-BR" dirty="0" smtClean="0"/>
              <a:t>).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sz="1600" dirty="0" smtClean="0"/>
              <a:t>Fonte da figura: Carvalho, </a:t>
            </a:r>
            <a:r>
              <a:rPr lang="pt-BR" sz="1600" dirty="0" err="1" smtClean="0"/>
              <a:t>H.A.</a:t>
            </a:r>
            <a:r>
              <a:rPr lang="pt-BR" sz="1600" dirty="0" smtClean="0"/>
              <a:t>  A </a:t>
            </a:r>
            <a:r>
              <a:rPr lang="pt-BR" sz="1600" b="1" i="1" dirty="0" err="1" smtClean="0"/>
              <a:t>Tradescantia</a:t>
            </a:r>
            <a:r>
              <a:rPr lang="pt-BR" sz="1600" b="1" i="1" dirty="0" smtClean="0"/>
              <a:t> </a:t>
            </a:r>
            <a:r>
              <a:rPr lang="pt-BR" sz="1600" dirty="0" smtClean="0"/>
              <a:t>como bioindicador vegetal na monitoração dos efeitos </a:t>
            </a:r>
            <a:r>
              <a:rPr lang="pt-BR" sz="1600" dirty="0" err="1" smtClean="0"/>
              <a:t>clastogênicos</a:t>
            </a:r>
            <a:r>
              <a:rPr lang="pt-BR" sz="1600" dirty="0" smtClean="0"/>
              <a:t> das radiações ionizantes. Radiol. Bras., 2005</a:t>
            </a:r>
            <a:r>
              <a:rPr lang="pt-BR" sz="1600" dirty="0" smtClean="0">
                <a:sym typeface="Wingdings" pitchFamily="2" charset="2"/>
              </a:rPr>
              <a:t>;38(6):459-462. </a:t>
            </a:r>
          </a:p>
          <a:p>
            <a:r>
              <a:rPr lang="pt-BR" sz="1600" dirty="0" smtClean="0">
                <a:sym typeface="Wingdings" pitchFamily="2" charset="2"/>
              </a:rPr>
              <a:t>ESSE ARTIGO COMPLETO ENCONTRA-SE DISPONÏVEL ENTRE OS ARQUIVOS DA  AULA.</a:t>
            </a:r>
            <a:endParaRPr lang="pt-BR" sz="1600" b="1" i="1" dirty="0"/>
          </a:p>
        </p:txBody>
      </p:sp>
    </p:spTree>
    <p:extLst>
      <p:ext uri="{BB962C8B-B14F-4D97-AF65-F5344CB8AC3E}">
        <p14:creationId xmlns="" xmlns:p14="http://schemas.microsoft.com/office/powerpoint/2010/main" val="3123062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-252536" y="232048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48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Teste </a:t>
            </a:r>
            <a:r>
              <a:rPr lang="pt-BR" sz="48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Cometa: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427" y="1484784"/>
            <a:ext cx="2025005" cy="462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75346" y="2132856"/>
            <a:ext cx="622484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2"/>
                </a:solidFill>
              </a:rPr>
              <a:t>Eletroforese de células individuais em gel:</a:t>
            </a:r>
          </a:p>
          <a:p>
            <a:endParaRPr lang="pt-BR" dirty="0" smtClean="0">
              <a:solidFill>
                <a:schemeClr val="accent2"/>
              </a:solidFill>
            </a:endParaRPr>
          </a:p>
          <a:p>
            <a:r>
              <a:rPr lang="pt-BR" dirty="0" smtClean="0">
                <a:solidFill>
                  <a:schemeClr val="accent2"/>
                </a:solidFill>
              </a:rPr>
              <a:t>Permite detectar dano no DNA e reparação em células</a:t>
            </a:r>
          </a:p>
          <a:p>
            <a:r>
              <a:rPr lang="pt-BR" dirty="0" smtClean="0">
                <a:solidFill>
                  <a:schemeClr val="accent2"/>
                </a:solidFill>
              </a:rPr>
              <a:t>Individuais, estudando a migração dos fragmentos de</a:t>
            </a:r>
          </a:p>
          <a:p>
            <a:r>
              <a:rPr lang="pt-BR" dirty="0" smtClean="0">
                <a:solidFill>
                  <a:schemeClr val="accent2"/>
                </a:solidFill>
              </a:rPr>
              <a:t>DNA frente a uma corrente </a:t>
            </a:r>
            <a:r>
              <a:rPr lang="pt-BR" dirty="0" err="1" smtClean="0">
                <a:solidFill>
                  <a:schemeClr val="accent2"/>
                </a:solidFill>
              </a:rPr>
              <a:t>eletroforética</a:t>
            </a:r>
            <a:r>
              <a:rPr lang="pt-BR" dirty="0" smtClean="0">
                <a:solidFill>
                  <a:schemeClr val="accent2"/>
                </a:solidFill>
              </a:rPr>
              <a:t>.</a:t>
            </a:r>
          </a:p>
          <a:p>
            <a:endParaRPr lang="pt-BR" dirty="0" smtClean="0">
              <a:solidFill>
                <a:schemeClr val="accent2"/>
              </a:solidFill>
            </a:endParaRPr>
          </a:p>
          <a:p>
            <a:r>
              <a:rPr lang="pt-BR" dirty="0" smtClean="0">
                <a:solidFill>
                  <a:schemeClr val="accent2"/>
                </a:solidFill>
              </a:rPr>
              <a:t>A migração dos fragmentos de </a:t>
            </a:r>
            <a:r>
              <a:rPr lang="pt-BR" dirty="0" err="1" smtClean="0">
                <a:solidFill>
                  <a:schemeClr val="accent2"/>
                </a:solidFill>
              </a:rPr>
              <a:t>DNAé</a:t>
            </a:r>
            <a:r>
              <a:rPr lang="pt-BR" dirty="0" smtClean="0">
                <a:solidFill>
                  <a:schemeClr val="accent2"/>
                </a:solidFill>
              </a:rPr>
              <a:t> proporcional ao dano</a:t>
            </a:r>
          </a:p>
          <a:p>
            <a:r>
              <a:rPr lang="pt-BR" dirty="0" smtClean="0">
                <a:solidFill>
                  <a:schemeClr val="accent2"/>
                </a:solidFill>
              </a:rPr>
              <a:t>no material genético e as imagens observadas</a:t>
            </a:r>
          </a:p>
          <a:p>
            <a:r>
              <a:rPr lang="pt-BR" dirty="0" smtClean="0">
                <a:solidFill>
                  <a:schemeClr val="accent2"/>
                </a:solidFill>
              </a:rPr>
              <a:t>Assemelham-se à cauda de um cometa quando há </a:t>
            </a:r>
          </a:p>
          <a:p>
            <a:r>
              <a:rPr lang="pt-BR" dirty="0" smtClean="0">
                <a:solidFill>
                  <a:schemeClr val="accent2"/>
                </a:solidFill>
              </a:rPr>
              <a:t>Fragmentos.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36512" y="6237312"/>
            <a:ext cx="903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adaptado de </a:t>
            </a:r>
            <a:r>
              <a:rPr lang="pt-BR" sz="1600" dirty="0" err="1" smtClean="0"/>
              <a:t>Poletta</a:t>
            </a:r>
            <a:r>
              <a:rPr lang="pt-BR" sz="1600" dirty="0" smtClean="0"/>
              <a:t>, </a:t>
            </a:r>
            <a:r>
              <a:rPr lang="pt-BR" sz="1600" dirty="0" err="1" smtClean="0"/>
              <a:t>G.L.</a:t>
            </a:r>
            <a:r>
              <a:rPr lang="pt-BR" sz="1600" dirty="0" smtClean="0"/>
              <a:t> </a:t>
            </a:r>
            <a:r>
              <a:rPr lang="pt-BR" sz="1600" dirty="0" err="1" smtClean="0"/>
              <a:t>Toxicología</a:t>
            </a:r>
            <a:r>
              <a:rPr lang="pt-BR" sz="1600" dirty="0" smtClean="0"/>
              <a:t> Ambiental: </a:t>
            </a:r>
            <a:r>
              <a:rPr lang="pt-BR" sz="1600" dirty="0" err="1" smtClean="0"/>
              <a:t>efecto</a:t>
            </a:r>
            <a:r>
              <a:rPr lang="pt-BR" sz="1600" dirty="0" smtClean="0"/>
              <a:t> de </a:t>
            </a:r>
            <a:r>
              <a:rPr lang="pt-BR" sz="1600" dirty="0" err="1" smtClean="0"/>
              <a:t>los</a:t>
            </a:r>
            <a:r>
              <a:rPr lang="pt-BR" sz="1600" dirty="0" smtClean="0"/>
              <a:t> contaminantes </a:t>
            </a:r>
            <a:r>
              <a:rPr lang="pt-BR" sz="1600" dirty="0" err="1" smtClean="0"/>
              <a:t>ambientales</a:t>
            </a:r>
            <a:endParaRPr lang="pt-BR" sz="1600" dirty="0" smtClean="0"/>
          </a:p>
          <a:p>
            <a:r>
              <a:rPr lang="pt-BR" sz="1600" dirty="0" smtClean="0"/>
              <a:t>Sobre </a:t>
            </a:r>
            <a:r>
              <a:rPr lang="pt-BR" sz="1600" dirty="0" err="1" smtClean="0"/>
              <a:t>los</a:t>
            </a:r>
            <a:r>
              <a:rPr lang="pt-BR" sz="1600" dirty="0" smtClean="0"/>
              <a:t> </a:t>
            </a:r>
            <a:r>
              <a:rPr lang="pt-BR" sz="1600" dirty="0" err="1" smtClean="0"/>
              <a:t>animales</a:t>
            </a:r>
            <a:r>
              <a:rPr lang="pt-BR" sz="1600" dirty="0" smtClean="0"/>
              <a:t> silvestres. Workshop de Ecologia Aplicada/ESALQ-CENA/USP. 2013</a:t>
            </a:r>
            <a:endParaRPr lang="pt-BR" sz="1600" dirty="0"/>
          </a:p>
        </p:txBody>
      </p:sp>
    </p:spTree>
    <p:extLst>
      <p:ext uri="{BB962C8B-B14F-4D97-AF65-F5344CB8AC3E}">
        <p14:creationId xmlns="" xmlns:p14="http://schemas.microsoft.com/office/powerpoint/2010/main" val="3123062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2422525" y="3328988"/>
            <a:ext cx="88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5" name="Group 4"/>
          <p:cNvGrpSpPr>
            <a:grpSpLocks/>
          </p:cNvGrpSpPr>
          <p:nvPr/>
        </p:nvGrpSpPr>
        <p:grpSpPr bwMode="auto">
          <a:xfrm>
            <a:off x="2684463" y="2276475"/>
            <a:ext cx="1600200" cy="2849563"/>
            <a:chOff x="1440" y="1680"/>
            <a:chExt cx="1008" cy="1196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1440" y="1680"/>
              <a:ext cx="1008" cy="1196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1488" y="2112"/>
              <a:ext cx="912" cy="306"/>
            </a:xfrm>
            <a:prstGeom prst="rect">
              <a:avLst/>
            </a:prstGeom>
            <a:solidFill>
              <a:srgbClr val="808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</a:endParaRP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 AMBIENTE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48" name="Group 7"/>
          <p:cNvGrpSpPr>
            <a:grpSpLocks/>
          </p:cNvGrpSpPr>
          <p:nvPr/>
        </p:nvGrpSpPr>
        <p:grpSpPr bwMode="auto">
          <a:xfrm>
            <a:off x="3962400" y="1676400"/>
            <a:ext cx="2971800" cy="5318125"/>
            <a:chOff x="2256" y="1056"/>
            <a:chExt cx="1872" cy="3350"/>
          </a:xfrm>
        </p:grpSpPr>
        <p:sp>
          <p:nvSpPr>
            <p:cNvPr id="49" name="Line 8"/>
            <p:cNvSpPr>
              <a:spLocks noChangeShapeType="1"/>
            </p:cNvSpPr>
            <p:nvPr/>
          </p:nvSpPr>
          <p:spPr bwMode="auto">
            <a:xfrm>
              <a:off x="2400" y="2784"/>
              <a:ext cx="288" cy="384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0" name="Group 9"/>
            <p:cNvGrpSpPr>
              <a:grpSpLocks/>
            </p:cNvGrpSpPr>
            <p:nvPr/>
          </p:nvGrpSpPr>
          <p:grpSpPr bwMode="auto">
            <a:xfrm>
              <a:off x="2256" y="1056"/>
              <a:ext cx="1872" cy="3350"/>
              <a:chOff x="2256" y="1056"/>
              <a:chExt cx="1872" cy="3350"/>
            </a:xfrm>
          </p:grpSpPr>
          <p:sp>
            <p:nvSpPr>
              <p:cNvPr id="51" name="Rectangle 10"/>
              <p:cNvSpPr>
                <a:spLocks noChangeArrowheads="1"/>
              </p:cNvSpPr>
              <p:nvPr/>
            </p:nvSpPr>
            <p:spPr bwMode="auto">
              <a:xfrm>
                <a:off x="2784" y="2064"/>
                <a:ext cx="1296" cy="720"/>
              </a:xfrm>
              <a:prstGeom prst="rect">
                <a:avLst/>
              </a:prstGeom>
              <a:solidFill>
                <a:srgbClr val="FCFEB9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11"/>
              <p:cNvSpPr>
                <a:spLocks noChangeArrowheads="1"/>
              </p:cNvSpPr>
              <p:nvPr/>
            </p:nvSpPr>
            <p:spPr bwMode="auto">
              <a:xfrm>
                <a:off x="2496" y="1056"/>
                <a:ext cx="1576" cy="664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ectangle 12"/>
              <p:cNvSpPr>
                <a:spLocks noChangeArrowheads="1"/>
              </p:cNvSpPr>
              <p:nvPr/>
            </p:nvSpPr>
            <p:spPr bwMode="auto">
              <a:xfrm>
                <a:off x="2736" y="3264"/>
                <a:ext cx="1096" cy="100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ectangle 13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1536" cy="5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TRANSFORMAÇÃO</a:t>
                </a:r>
                <a:endParaRPr kumimoji="0" lang="pt-BR" sz="1600" b="0" i="0" u="none" strike="noStrike" kern="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endParaRP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 </a:t>
                </a: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biótica   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 abiótica</a:t>
                </a:r>
              </a:p>
            </p:txBody>
          </p:sp>
          <p:sp>
            <p:nvSpPr>
              <p:cNvPr id="55" name="Rectangle 14"/>
              <p:cNvSpPr>
                <a:spLocks noChangeArrowheads="1"/>
              </p:cNvSpPr>
              <p:nvPr/>
            </p:nvSpPr>
            <p:spPr bwMode="auto">
              <a:xfrm>
                <a:off x="2784" y="2064"/>
                <a:ext cx="1344" cy="7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RETENÇÃO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adsorção/dessorção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*absorção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*precipitação</a:t>
                </a:r>
              </a:p>
            </p:txBody>
          </p:sp>
          <p:sp>
            <p:nvSpPr>
              <p:cNvPr id="56" name="Rectangle 15"/>
              <p:cNvSpPr>
                <a:spLocks noChangeArrowheads="1"/>
              </p:cNvSpPr>
              <p:nvPr/>
            </p:nvSpPr>
            <p:spPr bwMode="auto">
              <a:xfrm>
                <a:off x="2688" y="3312"/>
                <a:ext cx="1172" cy="10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TRANSPORTE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 </a:t>
                </a: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Evaporação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*Lixiviação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*Carreamento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 superficial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Times New Roman" pitchFamily="18" charset="0"/>
                  </a:rPr>
                  <a:t>             </a:t>
                </a:r>
              </a:p>
            </p:txBody>
          </p:sp>
          <p:sp>
            <p:nvSpPr>
              <p:cNvPr id="57" name="Line 16"/>
              <p:cNvSpPr>
                <a:spLocks noChangeShapeType="1"/>
              </p:cNvSpPr>
              <p:nvPr/>
            </p:nvSpPr>
            <p:spPr bwMode="auto">
              <a:xfrm flipV="1">
                <a:off x="2256" y="1392"/>
                <a:ext cx="192" cy="24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17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18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19"/>
              <p:cNvSpPr>
                <a:spLocks noChangeShapeType="1"/>
              </p:cNvSpPr>
              <p:nvPr/>
            </p:nvSpPr>
            <p:spPr bwMode="auto">
              <a:xfrm>
                <a:off x="3360" y="2832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61" name="Group 20"/>
          <p:cNvGrpSpPr>
            <a:grpSpLocks/>
          </p:cNvGrpSpPr>
          <p:nvPr/>
        </p:nvGrpSpPr>
        <p:grpSpPr bwMode="auto">
          <a:xfrm>
            <a:off x="381000" y="1600200"/>
            <a:ext cx="2819400" cy="5175250"/>
            <a:chOff x="0" y="1008"/>
            <a:chExt cx="1776" cy="3260"/>
          </a:xfrm>
        </p:grpSpPr>
        <p:sp>
          <p:nvSpPr>
            <p:cNvPr id="62" name="Line 21"/>
            <p:cNvSpPr>
              <a:spLocks noChangeShapeType="1"/>
            </p:cNvSpPr>
            <p:nvPr/>
          </p:nvSpPr>
          <p:spPr bwMode="auto">
            <a:xfrm flipV="1">
              <a:off x="1152" y="2880"/>
              <a:ext cx="432" cy="1152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0" y="1008"/>
              <a:ext cx="1776" cy="3260"/>
              <a:chOff x="0" y="1008"/>
              <a:chExt cx="1776" cy="3260"/>
            </a:xfrm>
          </p:grpSpPr>
          <p:sp>
            <p:nvSpPr>
              <p:cNvPr id="64" name="Rectangle 23"/>
              <p:cNvSpPr>
                <a:spLocks noChangeArrowheads="1"/>
              </p:cNvSpPr>
              <p:nvPr/>
            </p:nvSpPr>
            <p:spPr bwMode="auto">
              <a:xfrm>
                <a:off x="144" y="1008"/>
                <a:ext cx="1440" cy="67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65" name="Rectangle 24"/>
              <p:cNvSpPr>
                <a:spLocks noChangeArrowheads="1"/>
              </p:cNvSpPr>
              <p:nvPr/>
            </p:nvSpPr>
            <p:spPr bwMode="auto">
              <a:xfrm>
                <a:off x="52" y="3796"/>
                <a:ext cx="1096" cy="472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tangle 25"/>
              <p:cNvSpPr>
                <a:spLocks noChangeArrowheads="1"/>
              </p:cNvSpPr>
              <p:nvPr/>
            </p:nvSpPr>
            <p:spPr bwMode="auto">
              <a:xfrm>
                <a:off x="52" y="3028"/>
                <a:ext cx="1096" cy="520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tangle 26"/>
              <p:cNvSpPr>
                <a:spLocks noChangeArrowheads="1"/>
              </p:cNvSpPr>
              <p:nvPr/>
            </p:nvSpPr>
            <p:spPr bwMode="auto">
              <a:xfrm>
                <a:off x="144" y="2064"/>
                <a:ext cx="1008" cy="624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tangle 27"/>
              <p:cNvSpPr>
                <a:spLocks noChangeArrowheads="1"/>
              </p:cNvSpPr>
              <p:nvPr/>
            </p:nvSpPr>
            <p:spPr bwMode="auto">
              <a:xfrm>
                <a:off x="144" y="1104"/>
                <a:ext cx="1632" cy="5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PROPRIEDADES DOS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AGROTÓXICOS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sp>
            <p:nvSpPr>
              <p:cNvPr id="69" name="Rectangle 28"/>
              <p:cNvSpPr>
                <a:spLocks noChangeArrowheads="1"/>
              </p:cNvSpPr>
              <p:nvPr/>
            </p:nvSpPr>
            <p:spPr bwMode="auto">
              <a:xfrm>
                <a:off x="144" y="2112"/>
                <a:ext cx="1064" cy="5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PROPRIEDADES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DO SOLO  E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ÁGUA</a:t>
                </a:r>
              </a:p>
            </p:txBody>
          </p:sp>
          <p:sp>
            <p:nvSpPr>
              <p:cNvPr id="70" name="Rectangle 29"/>
              <p:cNvSpPr>
                <a:spLocks noChangeArrowheads="1"/>
              </p:cNvSpPr>
              <p:nvPr/>
            </p:nvSpPr>
            <p:spPr bwMode="auto">
              <a:xfrm>
                <a:off x="0" y="3072"/>
                <a:ext cx="1104" cy="5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FATORES   DA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PLANTA  E  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3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MICROBIOLÓGICOS</a:t>
                </a:r>
              </a:p>
            </p:txBody>
          </p:sp>
          <p:sp>
            <p:nvSpPr>
              <p:cNvPr id="71" name="Rectangle 30"/>
              <p:cNvSpPr>
                <a:spLocks noChangeArrowheads="1"/>
              </p:cNvSpPr>
              <p:nvPr/>
            </p:nvSpPr>
            <p:spPr bwMode="auto">
              <a:xfrm>
                <a:off x="39" y="3826"/>
                <a:ext cx="886" cy="4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FATORES</a:t>
                </a:r>
              </a:p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 </a:t>
                </a:r>
                <a:r>
                  <a:rPr kumimoji="0" lang="pt-BR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Tahoma" charset="0"/>
                  </a:rPr>
                  <a:t>CLIMÁTICOS</a:t>
                </a:r>
              </a:p>
            </p:txBody>
          </p:sp>
          <p:sp>
            <p:nvSpPr>
              <p:cNvPr id="72" name="Rectangle 31"/>
              <p:cNvSpPr>
                <a:spLocks noChangeArrowheads="1"/>
              </p:cNvSpPr>
              <p:nvPr/>
            </p:nvSpPr>
            <p:spPr bwMode="auto">
              <a:xfrm>
                <a:off x="384" y="1488"/>
                <a:ext cx="118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7620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Tahoma" charset="0"/>
                  </a:rPr>
                  <a:t>(modo de entrada)</a:t>
                </a:r>
              </a:p>
            </p:txBody>
          </p:sp>
          <p:sp>
            <p:nvSpPr>
              <p:cNvPr id="73" name="Line 32"/>
              <p:cNvSpPr>
                <a:spLocks noChangeShapeType="1"/>
              </p:cNvSpPr>
              <p:nvPr/>
            </p:nvSpPr>
            <p:spPr bwMode="auto">
              <a:xfrm>
                <a:off x="1200" y="1728"/>
                <a:ext cx="240" cy="288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Line 33"/>
              <p:cNvSpPr>
                <a:spLocks noChangeShapeType="1"/>
              </p:cNvSpPr>
              <p:nvPr/>
            </p:nvSpPr>
            <p:spPr bwMode="auto">
              <a:xfrm flipV="1">
                <a:off x="1152" y="2736"/>
                <a:ext cx="336" cy="624"/>
              </a:xfrm>
              <a:prstGeom prst="line">
                <a:avLst/>
              </a:prstGeom>
              <a:noFill/>
              <a:ln w="12700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34"/>
              <p:cNvSpPr>
                <a:spLocks noChangeShapeType="1"/>
              </p:cNvSpPr>
              <p:nvPr/>
            </p:nvSpPr>
            <p:spPr bwMode="auto">
              <a:xfrm>
                <a:off x="1152" y="2352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6" name="Group 35"/>
          <p:cNvGrpSpPr>
            <a:grpSpLocks/>
          </p:cNvGrpSpPr>
          <p:nvPr/>
        </p:nvGrpSpPr>
        <p:grpSpPr bwMode="auto">
          <a:xfrm>
            <a:off x="6629400" y="2209800"/>
            <a:ext cx="2743200" cy="3581400"/>
            <a:chOff x="3936" y="1392"/>
            <a:chExt cx="1728" cy="2256"/>
          </a:xfrm>
        </p:grpSpPr>
        <p:sp>
          <p:nvSpPr>
            <p:cNvPr id="77" name="AutoShape 36"/>
            <p:cNvSpPr>
              <a:spLocks noChangeArrowheads="1"/>
            </p:cNvSpPr>
            <p:nvPr/>
          </p:nvSpPr>
          <p:spPr bwMode="auto">
            <a:xfrm>
              <a:off x="4512" y="1488"/>
              <a:ext cx="1008" cy="1624"/>
            </a:xfrm>
            <a:prstGeom prst="diamond">
              <a:avLst/>
            </a:prstGeom>
            <a:solidFill>
              <a:srgbClr val="F92F07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37"/>
            <p:cNvSpPr>
              <a:spLocks noChangeArrowheads="1"/>
            </p:cNvSpPr>
            <p:nvPr/>
          </p:nvSpPr>
          <p:spPr bwMode="auto">
            <a:xfrm flipH="1">
              <a:off x="4656" y="1968"/>
              <a:ext cx="1008" cy="5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DESTINO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Impacto</a:t>
              </a:r>
            </a:p>
            <a:p>
              <a:pPr marL="0" marR="0" lvl="0" indent="0" defTabSz="7620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ahoma" charset="0"/>
                </a:rPr>
                <a:t>Ambiental</a:t>
              </a:r>
            </a:p>
          </p:txBody>
        </p:sp>
        <p:sp>
          <p:nvSpPr>
            <p:cNvPr id="79" name="Line 38"/>
            <p:cNvSpPr>
              <a:spLocks noChangeShapeType="1"/>
            </p:cNvSpPr>
            <p:nvPr/>
          </p:nvSpPr>
          <p:spPr bwMode="auto">
            <a:xfrm>
              <a:off x="4224" y="1392"/>
              <a:ext cx="432" cy="52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Line 39"/>
            <p:cNvSpPr>
              <a:spLocks noChangeShapeType="1"/>
            </p:cNvSpPr>
            <p:nvPr/>
          </p:nvSpPr>
          <p:spPr bwMode="auto">
            <a:xfrm flipV="1">
              <a:off x="3936" y="2880"/>
              <a:ext cx="912" cy="768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4128" y="2304"/>
              <a:ext cx="336" cy="0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Retângulo 81"/>
          <p:cNvSpPr/>
          <p:nvPr/>
        </p:nvSpPr>
        <p:spPr>
          <a:xfrm>
            <a:off x="539552" y="980728"/>
            <a:ext cx="1887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ENTRADA</a:t>
            </a:r>
            <a:r>
              <a:rPr lang="pt-BR" sz="32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pt-BR" sz="3200" dirty="0"/>
          </a:p>
        </p:txBody>
      </p:sp>
      <p:sp>
        <p:nvSpPr>
          <p:cNvPr id="83" name="Retângulo 82"/>
          <p:cNvSpPr/>
          <p:nvPr/>
        </p:nvSpPr>
        <p:spPr>
          <a:xfrm>
            <a:off x="4387845" y="980728"/>
            <a:ext cx="2216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PROCESSOS </a:t>
            </a:r>
            <a:endParaRPr lang="pt-BR" sz="3200" dirty="0"/>
          </a:p>
        </p:txBody>
      </p:sp>
      <p:sp>
        <p:nvSpPr>
          <p:cNvPr id="84" name="Retângulo 83"/>
          <p:cNvSpPr/>
          <p:nvPr/>
        </p:nvSpPr>
        <p:spPr>
          <a:xfrm>
            <a:off x="7238037" y="980728"/>
            <a:ext cx="1915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IMPACTOS</a:t>
            </a:r>
            <a:endParaRPr lang="pt-BR" sz="3200" dirty="0"/>
          </a:p>
        </p:txBody>
      </p:sp>
    </p:spTree>
    <p:extLst>
      <p:ext uri="{BB962C8B-B14F-4D97-AF65-F5344CB8AC3E}">
        <p14:creationId xmlns="" xmlns:p14="http://schemas.microsoft.com/office/powerpoint/2010/main" val="28883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44016" y="2392288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 e </a:t>
            </a:r>
            <a:b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60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283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Categoria heterogênea de produtos químicos usados principalmente para o controle de pragas, doenças de plantas e ervas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daninhas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Nos EUA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já havia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registro de aproximadamente 890 ingredientes ativos e 20.700 produtos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até meados do anos 90 (EPA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, 1996 e 1997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Todas as pessoas estão expostas aos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agrotóxicos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Contaminação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ambiental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1371600" lvl="2" indent="-457200">
              <a:spcAft>
                <a:spcPts val="6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resíduos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no ar, água e alimentos</a:t>
            </a:r>
          </a:p>
          <a:p>
            <a:pPr marL="914400" lvl="1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Contaminação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ocupacional: exposição direta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800197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Características dos Agrotóxicos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Produtos químicos biologicamente ativos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Grande número de metabólitos</a:t>
            </a: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Natureza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eletrofílica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Interação com macromoléculas biológicas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114800" y="45720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C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tângulo 3"/>
          <p:cNvSpPr/>
          <p:nvPr/>
        </p:nvSpPr>
        <p:spPr>
          <a:xfrm>
            <a:off x="3199843" y="5373216"/>
            <a:ext cx="2308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latin typeface="Calibri" pitchFamily="34" charset="0"/>
                <a:cs typeface="Calibri" pitchFamily="34" charset="0"/>
              </a:rPr>
              <a:t>Alterações </a:t>
            </a:r>
          </a:p>
        </p:txBody>
      </p:sp>
    </p:spTree>
    <p:extLst>
      <p:ext uri="{BB962C8B-B14F-4D97-AF65-F5344CB8AC3E}">
        <p14:creationId xmlns="" xmlns:p14="http://schemas.microsoft.com/office/powerpoint/2010/main" val="609215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Natureza </a:t>
            </a:r>
            <a:r>
              <a:rPr lang="pt-BR" sz="4400" dirty="0" err="1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Eletrofílica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1772816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Sítios preferenciais: átomos de oxigênio e nitrogênio em posições </a:t>
            </a:r>
            <a:r>
              <a:rPr lang="pt-BR" sz="2800" dirty="0" err="1" smtClean="0">
                <a:latin typeface="Calibri" pitchFamily="34" charset="0"/>
                <a:cs typeface="Calibri" pitchFamily="34" charset="0"/>
              </a:rPr>
              <a:t>nucleofílicas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185708" y="4078178"/>
            <a:ext cx="1061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DNA</a:t>
            </a:r>
            <a:endParaRPr lang="pt-BR" sz="3600" b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239000" y="2709863"/>
            <a:ext cx="685800" cy="1295400"/>
          </a:xfrm>
          <a:prstGeom prst="curvedLeftArrow">
            <a:avLst>
              <a:gd name="adj1" fmla="val 37778"/>
              <a:gd name="adj2" fmla="val 75556"/>
              <a:gd name="adj3" fmla="val 33333"/>
            </a:avLst>
          </a:prstGeom>
          <a:solidFill>
            <a:srgbClr val="FFC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347864" y="3212976"/>
            <a:ext cx="2808262" cy="2448272"/>
          </a:xfrm>
          <a:prstGeom prst="irregularSeal1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9131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2871" y="2203117"/>
            <a:ext cx="853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3600" b="1" u="sng" dirty="0">
                <a:latin typeface="Calibri" pitchFamily="34" charset="0"/>
                <a:cs typeface="Calibri" pitchFamily="34" charset="0"/>
              </a:rPr>
              <a:t>Compostos </a:t>
            </a:r>
            <a:r>
              <a:rPr lang="pt-BR" sz="3600" b="1" u="sng" dirty="0" err="1">
                <a:latin typeface="Calibri" pitchFamily="34" charset="0"/>
                <a:cs typeface="Calibri" pitchFamily="34" charset="0"/>
              </a:rPr>
              <a:t>genotóxicos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 são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agentes que interagem com o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DNA ou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com  aparatos celulares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que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regulam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a fidelidade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genômica,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provocando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mutações </a:t>
            </a:r>
            <a:r>
              <a:rPr lang="pt-BR" sz="3600" b="1" u="sng" dirty="0" smtClean="0">
                <a:latin typeface="Calibri" pitchFamily="34" charset="0"/>
                <a:cs typeface="Calibri" pitchFamily="34" charset="0"/>
              </a:rPr>
              <a:t>ou modificações </a:t>
            </a:r>
            <a:r>
              <a:rPr lang="pt-BR" sz="3600" b="1" u="sng" dirty="0">
                <a:latin typeface="Calibri" pitchFamily="34" charset="0"/>
                <a:cs typeface="Calibri" pitchFamily="34" charset="0"/>
              </a:rPr>
              <a:t>no DNA</a:t>
            </a: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965529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1" y="1641569"/>
            <a:ext cx="8929563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Alterações 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cromossômicas: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Alterações estruturais e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numéricas</a:t>
            </a:r>
            <a:endParaRPr lang="pt-BR" sz="28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Micronúcleo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Fragmentos de cromossomos acêntricos ou cromossomos inteiros que surgem no citoplasma de células na </a:t>
            </a:r>
            <a:r>
              <a:rPr lang="pt-BR" sz="28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intérfase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 como um pequeno núcleo adicional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Detecção é simples e rápida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28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Crossing-over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mitótico</a:t>
            </a:r>
            <a:endParaRPr lang="pt-BR" sz="28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537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664096"/>
            <a:ext cx="8568952" cy="1180728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</a:t>
            </a:r>
            <a:endParaRPr lang="pt-BR" sz="3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4924" y="1826235"/>
            <a:ext cx="892956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Todo ano ocorrem 3 milhões de casos de envenenamento por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no mundo, sendo ~ 220 mil fatais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IARC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-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International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Agency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for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Research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on</a:t>
            </a:r>
            <a:r>
              <a:rPr lang="pt-BR" sz="2600" b="1" i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b="1" i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Cancer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estuda o potencial carcinogênico de inseticidas, fungicidas, herbicidas e outros compostos similares: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56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foram classificados como carcinogênicos em estudos em laboratório com animais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Em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humanos o 2,4,5-T,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Lindane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Methoxychlor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Toxaphene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outros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organofosforados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apresentam associações com o câncer.</a:t>
            </a:r>
          </a:p>
        </p:txBody>
      </p:sp>
    </p:spTree>
    <p:extLst>
      <p:ext uri="{BB962C8B-B14F-4D97-AF65-F5344CB8AC3E}">
        <p14:creationId xmlns="" xmlns:p14="http://schemas.microsoft.com/office/powerpoint/2010/main" val="3164338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466973" y="2132856"/>
            <a:ext cx="856952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Evidências de que vários tipos de tumores e outras manifestações carcinogênicas aparecem devido à 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exposição ocupacional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Exemplos: câncer dos sistemas linfático e hematopoiético, lábios, rins, colo, pele, pulmões, cérebro, estômago, 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próstata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leucemia 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mielomas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múltiplos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Deficiências imunológicas, deterioração das funções neurológicas, mal de Parkinson e anomalias 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reprodutivas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 do crescimento</a:t>
            </a:r>
          </a:p>
        </p:txBody>
      </p:sp>
    </p:spTree>
    <p:extLst>
      <p:ext uri="{BB962C8B-B14F-4D97-AF65-F5344CB8AC3E}">
        <p14:creationId xmlns="" xmlns:p14="http://schemas.microsoft.com/office/powerpoint/2010/main" val="14091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Estudos Epidemiológicos–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3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1" y="2132856"/>
            <a:ext cx="8929563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Segundo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Maroni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Fait (1993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): [controvérsias na literatura]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Não há evidência consistente de qualquer diferença na mortalidade por câncer entre grupos expostos e a população em geral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Mas há evidências de aumentos no aparecimento de alterações cromossômicas e trocas entre cromátides homólogas em células somáticas (crossing-over mitótico)</a:t>
            </a:r>
          </a:p>
        </p:txBody>
      </p:sp>
    </p:spTree>
    <p:extLst>
      <p:ext uri="{BB962C8B-B14F-4D97-AF65-F5344CB8AC3E}">
        <p14:creationId xmlns="" xmlns:p14="http://schemas.microsoft.com/office/powerpoint/2010/main" val="20345188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3568" y="2287413"/>
            <a:ext cx="7859216" cy="3085803"/>
          </a:xfrm>
          <a:prstGeom prst="rect">
            <a:avLst/>
          </a:prstGeom>
          <a:solidFill>
            <a:srgbClr val="C95803"/>
          </a:solidFill>
        </p:spPr>
        <p:txBody>
          <a:bodyPr vert="horz" lIns="10800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4400" dirty="0">
                <a:latin typeface="Calibri" pitchFamily="34" charset="0"/>
                <a:cs typeface="Calibri" pitchFamily="34" charset="0"/>
              </a:rPr>
              <a:t>O potencial </a:t>
            </a:r>
            <a:r>
              <a:rPr lang="pt-BR" sz="4400" dirty="0" err="1">
                <a:latin typeface="Calibri" pitchFamily="34" charset="0"/>
                <a:cs typeface="Calibri" pitchFamily="34" charset="0"/>
              </a:rPr>
              <a:t>genotóxico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 de </a:t>
            </a:r>
            <a:r>
              <a:rPr lang="pt-BR" sz="4400" dirty="0" err="1" smtClean="0">
                <a:latin typeface="Calibri" pitchFamily="34" charset="0"/>
                <a:cs typeface="Calibri" pitchFamily="34" charset="0"/>
              </a:rPr>
              <a:t>agrot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óxi</a:t>
            </a:r>
            <a:r>
              <a:rPr lang="pt-BR" sz="4400" dirty="0" err="1" smtClean="0">
                <a:latin typeface="Calibri" pitchFamily="34" charset="0"/>
                <a:cs typeface="Calibri" pitchFamily="34" charset="0"/>
              </a:rPr>
              <a:t>cos</a:t>
            </a:r>
            <a:r>
              <a:rPr lang="pt-BR" sz="4400" dirty="0" smtClean="0">
                <a:latin typeface="Calibri" pitchFamily="34" charset="0"/>
                <a:cs typeface="Calibri" pitchFamily="34" charset="0"/>
              </a:rPr>
              <a:t> é 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um fator de risco </a:t>
            </a:r>
            <a:r>
              <a:rPr lang="pt-BR" sz="4400" dirty="0" smtClean="0">
                <a:latin typeface="Calibri" pitchFamily="34" charset="0"/>
                <a:cs typeface="Calibri" pitchFamily="34" charset="0"/>
              </a:rPr>
              <a:t>primário para efeitos carcinogênicos </a:t>
            </a:r>
            <a:r>
              <a:rPr lang="pt-BR" sz="4400" dirty="0">
                <a:latin typeface="Calibri" pitchFamily="34" charset="0"/>
                <a:cs typeface="Calibri" pitchFamily="34" charset="0"/>
              </a:rPr>
              <a:t>e teratogênicos</a:t>
            </a:r>
          </a:p>
        </p:txBody>
      </p:sp>
    </p:spTree>
    <p:extLst>
      <p:ext uri="{BB962C8B-B14F-4D97-AF65-F5344CB8AC3E}">
        <p14:creationId xmlns="" xmlns:p14="http://schemas.microsoft.com/office/powerpoint/2010/main" val="1110038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8"/>
          <p:cNvSpPr>
            <a:spLocks noChangeArrowheads="1"/>
          </p:cNvSpPr>
          <p:nvPr/>
        </p:nvSpPr>
        <p:spPr bwMode="auto">
          <a:xfrm>
            <a:off x="467544" y="1861661"/>
            <a:ext cx="7669931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endParaRPr lang="pt-BR" sz="30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30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Intencional (Direta</a:t>
            </a:r>
            <a:r>
              <a:rPr lang="pt-BR" sz="30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endParaRPr lang="pt-BR" sz="30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buClr>
                <a:srgbClr val="FFC000"/>
              </a:buClr>
              <a:buFont typeface="Arial" charset="0"/>
              <a:buChar char="•"/>
            </a:pPr>
            <a:r>
              <a:rPr lang="pt-BR" sz="3000" dirty="0">
                <a:latin typeface="Calibri" pitchFamily="34" charset="0"/>
                <a:cs typeface="Calibri" pitchFamily="34" charset="0"/>
                <a:sym typeface="Symbol" pitchFamily="18" charset="2"/>
              </a:rPr>
              <a:t>Acidental ou não intencional (Indireta</a:t>
            </a:r>
            <a:r>
              <a:rPr lang="pt-BR" sz="28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  <a:p>
            <a:pPr lvl="1">
              <a:buClr>
                <a:srgbClr val="FFC000"/>
              </a:buClr>
            </a:pPr>
            <a:endParaRPr lang="pt-BR" sz="32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313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20472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Teratogênicos</a:t>
            </a:r>
            <a:endParaRPr lang="pt-BR" sz="20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5" name="Picture 3" descr="faltademembr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84" y="4421460"/>
            <a:ext cx="43307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endalab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06860"/>
            <a:ext cx="3086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39084" y="25321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Fenda labial </a:t>
            </a:r>
          </a:p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Provável causa: dioxina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31640" y="5360744"/>
            <a:ext cx="28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Calibri" pitchFamily="34" charset="0"/>
                <a:cs typeface="Calibri" pitchFamily="34" charset="0"/>
              </a:rPr>
              <a:t>Falta de membros</a:t>
            </a:r>
          </a:p>
        </p:txBody>
      </p:sp>
    </p:spTree>
    <p:extLst>
      <p:ext uri="{BB962C8B-B14F-4D97-AF65-F5344CB8AC3E}">
        <p14:creationId xmlns="" xmlns:p14="http://schemas.microsoft.com/office/powerpoint/2010/main" val="1132068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1124744"/>
            <a:ext cx="8568952" cy="792088"/>
          </a:xfrm>
        </p:spPr>
        <p:txBody>
          <a:bodyPr anchor="ctr">
            <a:noAutofit/>
          </a:bodyPr>
          <a:lstStyle/>
          <a:p>
            <a:pPr algn="ctr"/>
            <a:r>
              <a:rPr lang="pt-BR" sz="4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</a:t>
            </a:r>
            <a:endParaRPr lang="pt-BR" sz="24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>
              <a:lnSpc>
                <a:spcPct val="110000"/>
              </a:lnSpc>
              <a:defRPr/>
            </a:pPr>
            <a:endParaRPr lang="pt-BR" sz="2400" dirty="0" smtClean="0">
              <a:solidFill>
                <a:srgbClr val="800000"/>
              </a:solidFill>
              <a:latin typeface="Tahoma" charset="0"/>
            </a:endParaRPr>
          </a:p>
          <a:p>
            <a:pPr algn="ctr">
              <a:lnSpc>
                <a:spcPct val="110000"/>
              </a:lnSpc>
              <a:buFontTx/>
              <a:buNone/>
              <a:defRPr/>
            </a:pPr>
            <a:endParaRPr lang="pt-BR" sz="2800" b="1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538980" y="1844824"/>
            <a:ext cx="8569524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Trabalhadores envolvidos na produção de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Mancozeb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apresentaram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um aumento significativo de alterações cromossômicas e trocas entre cromátides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homólogas (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Jablonika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et al., 1989)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Houve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aumento de alterações cromossômicas em trabalhadores envolvidos na produção de 2,4, 5-T e 2,4-D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Kaioumova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Khabutdinova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1998)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exposição a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organofosforados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(inseticidas) elevou a incidência crossing-over mitótico em trabalhadores envolvidos na produção destes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compostos</a:t>
            </a:r>
            <a:b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Padmavathi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et al., 2000 e Laurent et al., 1996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464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 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682996" y="2256542"/>
            <a:ext cx="8425508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Estudos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recentes indicam que aumentos simultâneos de alterações cromossômicas, trocas entre cromátides homólogas (crossing-over somático) e na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 micronúcleos ocorrem em trabalhadores expostos à: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Atrazina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Malation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Cianazina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2,4-D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532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Exposição Ocupacional –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3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56542"/>
            <a:ext cx="8785548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Maiores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indicativos de incidência de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por agroquímicos em trabalhadores: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Expostos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com maior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frequência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(relação dose-efeito)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Que não usam EPI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Que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trabalham em estufa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Fumantes </a:t>
            </a:r>
          </a:p>
          <a:p>
            <a:pPr marL="1257300" lvl="2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b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aumento 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do potencial </a:t>
            </a:r>
            <a:r>
              <a:rPr lang="pt-BR" sz="2600" b="1" u="sng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genotóxico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 do </a:t>
            </a: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composto</a:t>
            </a:r>
            <a:endParaRPr lang="pt-BR" sz="2600" b="1" u="sng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901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Resumo dos resultados dos efeitos </a:t>
            </a:r>
            <a:r>
              <a:rPr lang="pt-BR" sz="3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citogenéticos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em aplicadores de agroquímicos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5196879"/>
              </p:ext>
            </p:extLst>
          </p:nvPr>
        </p:nvGraphicFramePr>
        <p:xfrm>
          <a:off x="473199" y="2387143"/>
          <a:ext cx="8136747" cy="370615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018681"/>
                <a:gridCol w="2105760"/>
                <a:gridCol w="3012306"/>
              </a:tblGrid>
              <a:tr h="1237273"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Biomarcador</a:t>
                      </a: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Analisado</a:t>
                      </a: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Número de estudos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(positivo/ total)</a:t>
                      </a: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Resultados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kumimoji="0" lang="pt-BR" sz="2400" b="0" u="sng" kern="120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(Aumento do efeito)</a:t>
                      </a:r>
                    </a:p>
                    <a:p>
                      <a:pPr algn="ctr" rtl="0" eaLnBrk="1" latinLnBrk="0" hangingPunct="1">
                        <a:spcBef>
                          <a:spcPts val="0"/>
                        </a:spcBef>
                        <a:buNone/>
                        <a:defRPr/>
                      </a:pPr>
                      <a:endParaRPr kumimoji="0" lang="pt-BR" sz="2400" b="0" u="sng" kern="120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Calibri" pitchFamily="34" charset="0"/>
                        <a:ea typeface="+mj-ea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Alterações Cromossômicas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1,18 – 15,8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Micronúcleo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1,20  -7,67</a:t>
                      </a:r>
                    </a:p>
                    <a:p>
                      <a:pPr algn="ctr" eaLnBrk="0" hangingPunct="0">
                        <a:spcBef>
                          <a:spcPts val="0"/>
                        </a:spcBef>
                      </a:pPr>
                      <a:endParaRPr lang="pt-BR" sz="2400" b="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Troca entre cromátides homólogas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1,12 - 2,36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1716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Riscos Ecológicos dos Agrotóxicos como Potentes Agentes Mutagênicos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56542"/>
            <a:ext cx="8785548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Interferência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na tendência evolutiva da flora e da fauna: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Aumento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da resistência aos agrotóxicos por parte de certas espécies, devido à seleção natural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Eliminação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de certas espécies suscetíveis, influenciando o curso da seleção por alteração na interação entre as espécies presentes</a:t>
            </a:r>
          </a:p>
          <a:p>
            <a:pPr marL="800100" lvl="1" indent="-342900">
              <a:spcAft>
                <a:spcPts val="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Modificações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morfológicas de extensão e natureza suficientes para diferenciação taxonômica </a:t>
            </a:r>
          </a:p>
          <a:p>
            <a:pPr marL="800100" lvl="1" indent="-342900">
              <a:spcAft>
                <a:spcPts val="1200"/>
              </a:spcAft>
              <a:buClr>
                <a:srgbClr val="FFC000"/>
              </a:buClr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(por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exemplo, devido à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poliploidia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004926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8735555"/>
              </p:ext>
            </p:extLst>
          </p:nvPr>
        </p:nvGraphicFramePr>
        <p:xfrm>
          <a:off x="251520" y="1268760"/>
          <a:ext cx="8640960" cy="542274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752528"/>
                <a:gridCol w="3888432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LESÕES HEPÁTICAS</a:t>
                      </a:r>
                      <a:endParaRPr lang="pt-BR" sz="18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organoclorados</a:t>
                      </a:r>
                      <a:b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LESÕES RENAIS				</a:t>
                      </a:r>
                      <a:endParaRPr lang="pt-BR" sz="18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organocloradosfungicidas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fenil-mercúricos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/>
                      </a:r>
                      <a:b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NEURITE PERIFÉRICA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organofosforados</a:t>
                      </a: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clorofenóxis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(2,4D</a:t>
                      </a:r>
                      <a:r>
                        <a:rPr lang="pt-BR" sz="18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 2,4,5T)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AÇÃO NEUROTÓXICA RETARDADA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organofosforados</a:t>
                      </a: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leptofos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Phosvel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e EPN)*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desfolhantes (DEF e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merfos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Folex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ATROFIA TESTICULAR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tridemorfo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Calixim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ESTERILIDADE MASCULINA</a:t>
                      </a:r>
                      <a:r>
                        <a:rPr lang="pt-BR" sz="18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POR OLIGOSPERMIA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nematicida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diclorobromopropano</a:t>
                      </a:r>
                      <a:endParaRPr lang="pt-BR" sz="1800" b="0" baseline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(DCBP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Nemagon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)*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CISTITE HEMORRÁGICA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acaricida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clordimeforme</a:t>
                      </a:r>
                      <a:endParaRPr lang="pt-BR" sz="18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Galeron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ou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Fundal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)**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HIPERGLICEMIA OU DIABETES TRANSITÓRIA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</a:t>
                      </a:r>
                      <a:r>
                        <a:rPr lang="pt-BR" sz="18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clorofenóxis</a:t>
                      </a: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(2,4D e 2,4,5 T)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00288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AGROTÓXICOS-2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3559682"/>
              </p:ext>
            </p:extLst>
          </p:nvPr>
        </p:nvGraphicFramePr>
        <p:xfrm>
          <a:off x="251520" y="1404704"/>
          <a:ext cx="8640960" cy="51206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752528"/>
                <a:gridCol w="3888432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HIPERTERMIA</a:t>
                      </a:r>
                      <a:endParaRPr lang="pt-BR" sz="20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herbicidas dinitrofenóis e 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Pentaclorofenol</a:t>
                      </a: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PNEUMONITE E FIBROSE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PULMONAR				</a:t>
                      </a:r>
                      <a:endParaRPr lang="pt-BR" sz="20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Paraquat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Gramoxone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DIMINUIÇÃO DAS DEFESAS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ORGÂNICAS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fungicidas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trifenil-estânicos</a:t>
                      </a: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Duter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e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Brestan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REAÇÕES DE HIPERSENSIBILIDADE	</a:t>
                      </a:r>
                      <a:b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(URTICÁRIA, ALERGIA E ASMA)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herbicida </a:t>
                      </a: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trifuralina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(</a:t>
                      </a: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Treflan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  <a:b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inseticidas organoclorados (DDT)</a:t>
                      </a:r>
                      <a:b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organofosforados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(</a:t>
                      </a:r>
                      <a:r>
                        <a:rPr kumimoji="0" lang="pt-BR" sz="2000" b="0" kern="120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Malation</a:t>
                      </a:r>
                      <a:r>
                        <a:rPr kumimoji="0" lang="pt-BR" sz="2000" b="0" kern="120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TERATOGÊNESE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fungicidas mercuriais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dioxina (contaminante presente no herbicida 2,4,5-T) </a:t>
                      </a: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MUTAGÊNESE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herbicida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trifluralina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Treflan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inseticidas organoclorados (DDT)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organofosforado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Malation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46948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0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EFEITOS OU LESÕES CAUSADAS AOS SERES HUMANOS POR </a:t>
            </a:r>
            <a:r>
              <a:rPr lang="pt-BR" sz="20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AGROTÓXICOS-3</a:t>
            </a:r>
            <a:endParaRPr lang="pt-BR" sz="11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2625105"/>
              </p:ext>
            </p:extLst>
          </p:nvPr>
        </p:nvGraphicFramePr>
        <p:xfrm>
          <a:off x="251520" y="1404704"/>
          <a:ext cx="8640960" cy="37490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464496"/>
                <a:gridCol w="4176464"/>
              </a:tblGrid>
              <a:tr h="39354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CARCINOGÊNESE	</a:t>
                      </a:r>
                      <a:endParaRPr lang="pt-BR" sz="2000" b="0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Em humanos após a exposição ao herbicida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aminotriazol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e aos compostos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arsenicais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000" b="0" dirty="0" smtClean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Em animais presença de tumores malignos após absorção  prolongada de: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inseticidas (DDT  e 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Aldrin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);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acaricidas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Clorobenzilato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);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 fungicidas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Carbedazin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);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herbicidas </a:t>
                      </a: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reguladores de</a:t>
                      </a:r>
                      <a:b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pt-BR" sz="2000" b="0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         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crescimento (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Hidrazida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t-BR" sz="2000" b="0" dirty="0" err="1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maléica</a:t>
                      </a:r>
                      <a:r>
                        <a:rPr lang="pt-BR" sz="2000" b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77346" y="5229200"/>
            <a:ext cx="8715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*PROIBIDO NO BRASIL ** NÃO COMERCIALIZADO NO BRASIL</a:t>
            </a:r>
            <a:br>
              <a:rPr lang="pt-BR" sz="1600" dirty="0"/>
            </a:br>
            <a:r>
              <a:rPr lang="pt-BR" sz="1600" dirty="0"/>
              <a:t>FONTE</a:t>
            </a:r>
            <a:r>
              <a:rPr lang="pt-BR" sz="1600" dirty="0" smtClean="0"/>
              <a:t>: </a:t>
            </a:r>
            <a:r>
              <a:rPr lang="pt-BR" sz="1600" dirty="0" err="1" smtClean="0"/>
              <a:t>Pholio</a:t>
            </a:r>
            <a:r>
              <a:rPr lang="pt-BR" sz="1600" dirty="0"/>
              <a:t>, M.H.O &amp; França, S.C. Programa de Educação ambiental do Vale do </a:t>
            </a:r>
            <a:r>
              <a:rPr lang="pt-BR" sz="1600" dirty="0" err="1"/>
              <a:t>Ribeira:poluição</a:t>
            </a:r>
            <a:r>
              <a:rPr lang="pt-BR" sz="1600" dirty="0"/>
              <a:t>, São Paulo, Secretaria do Meio ambiente, </a:t>
            </a:r>
            <a:r>
              <a:rPr lang="pt-BR" sz="1600" dirty="0" smtClean="0"/>
              <a:t>Departamento Estadual </a:t>
            </a:r>
            <a:r>
              <a:rPr lang="pt-BR" sz="1600" dirty="0"/>
              <a:t>de Proteção de recursos naturais/ Secretaria da Educação. Divisão Especial de Ensino de Registro. 1989. 76p.il. (Série Educação Ambiental).</a:t>
            </a:r>
          </a:p>
        </p:txBody>
      </p:sp>
    </p:spTree>
    <p:extLst>
      <p:ext uri="{BB962C8B-B14F-4D97-AF65-F5344CB8AC3E}">
        <p14:creationId xmlns="" xmlns:p14="http://schemas.microsoft.com/office/powerpoint/2010/main" val="1924792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Genotoxicidade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para Plantas Superiores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2256542"/>
            <a:ext cx="878554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Grande parcela dos agrotóxicos, hoje em uso na agricultura, são agentes mutagênicos para plantas superiores em testes de laboratório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(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Sharma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Panneerselvan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, 1990)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Busca-se descobrir possíveis ocorrências de atividade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genotóxica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em campo</a:t>
            </a:r>
          </a:p>
        </p:txBody>
      </p:sp>
    </p:spTree>
    <p:extLst>
      <p:ext uri="{BB962C8B-B14F-4D97-AF65-F5344CB8AC3E}">
        <p14:creationId xmlns="" xmlns:p14="http://schemas.microsoft.com/office/powerpoint/2010/main" val="1906115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27438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05225"/>
            <a:ext cx="4038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3400" y="1951672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u="sng" dirty="0">
                <a:latin typeface="Calibri" pitchFamily="34" charset="0"/>
                <a:cs typeface="Calibri" pitchFamily="34" charset="0"/>
              </a:rPr>
              <a:t>Intencional (Direta)</a:t>
            </a:r>
          </a:p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Aplicação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direta de agrotóxicos </a:t>
            </a:r>
          </a:p>
          <a:p>
            <a:pPr>
              <a:buClr>
                <a:srgbClr val="FFC000"/>
              </a:buClr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	(plantas, solos, águas e animais).</a:t>
            </a:r>
          </a:p>
        </p:txBody>
      </p:sp>
    </p:spTree>
    <p:extLst>
      <p:ext uri="{BB962C8B-B14F-4D97-AF65-F5344CB8AC3E}">
        <p14:creationId xmlns="" xmlns:p14="http://schemas.microsoft.com/office/powerpoint/2010/main" val="734631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Genotoxidade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para Plantas Superiores – 2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Estresses naturais e antropogênicos (em especial uso de agrotóxicos), podem alterar a extensão de mutações em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Importância: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Ecológica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Agronômica</a:t>
            </a:r>
          </a:p>
          <a:p>
            <a:pPr marL="1714500" lvl="3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Econômica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Bioensaios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vegetais com plantas de importância agrícola são adequados para execução de avaliações </a:t>
            </a:r>
            <a:r>
              <a:rPr lang="pt-BR" sz="2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in situ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do potencial mutagênico de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agrotóxicos </a:t>
            </a: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8688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(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Glycine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max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(L.) </a:t>
            </a:r>
            <a:r>
              <a:rPr lang="pt-BR" sz="36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Merr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.)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244348"/>
            <a:ext cx="8785548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Pelo menos onze loci afetam o desenvolvimento da clorofila em plantas de soja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locus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Y11, expressa dominância incompleta e é adequado para a avaliação de eventos </a:t>
            </a:r>
            <a:r>
              <a:rPr lang="pt-BR" sz="2600" dirty="0" err="1" smtClean="0">
                <a:latin typeface="Calibri" pitchFamily="34" charset="0"/>
                <a:cs typeface="Calibri" pitchFamily="34" charset="0"/>
                <a:sym typeface="Symbol" pitchFamily="18" charset="2"/>
              </a:rPr>
              <a:t>genotóxicos</a:t>
            </a:r>
            <a:endParaRPr lang="pt-BR" sz="26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heterozigotas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cor verde clara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homozigotas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cor verde escura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Plantas 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homozigotas y11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y11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: amarelas esverdeadas</a:t>
            </a:r>
          </a:p>
        </p:txBody>
      </p:sp>
    </p:spTree>
    <p:extLst>
      <p:ext uri="{BB962C8B-B14F-4D97-AF65-F5344CB8AC3E}">
        <p14:creationId xmlns="" xmlns:p14="http://schemas.microsoft.com/office/powerpoint/2010/main" val="39347835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(2)</a:t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2132856"/>
            <a:ext cx="8785548" cy="44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Mecanismos cromossômicos como deleção, duplicação, translocação e não disjunção podem alterar o genótipo das células primordiais das folhas no embrião ainda na semente, resultando no aparecimento de manchas verde-escuras, amarelas ou duplas (imagem gêmea amarela de um lado e verde-escura do outro) sobre o fundo verde claro das folhas de plantas heterozigotas.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13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tamanho dessas manchas depende de quão cedo no desenvolvimento da folha o evento de alteração cromossômica ocorreu. </a:t>
            </a:r>
          </a:p>
        </p:txBody>
      </p:sp>
    </p:spTree>
    <p:extLst>
      <p:ext uri="{BB962C8B-B14F-4D97-AF65-F5344CB8AC3E}">
        <p14:creationId xmlns="" xmlns:p14="http://schemas.microsoft.com/office/powerpoint/2010/main" val="132857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8568952" cy="1152128"/>
          </a:xfrm>
        </p:spPr>
        <p:txBody>
          <a:bodyPr anchor="ctr">
            <a:noAutofit/>
          </a:bodyPr>
          <a:lstStyle/>
          <a:p>
            <a:pPr algn="ctr"/>
            <a:r>
              <a:rPr lang="pt-BR" sz="2200" dirty="0" err="1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Bioensaio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do Mosaico em Folhas de Soja </a:t>
            </a: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(3)</a:t>
            </a:r>
            <a: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pt-BR" sz="2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2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</a:t>
            </a:r>
            <a:endParaRPr lang="pt-BR" sz="22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2132856"/>
            <a:ext cx="878554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O crossing-over somático (mitótico), no qual as células sofrem </a:t>
            </a:r>
            <a:r>
              <a:rPr lang="pt-BR" sz="26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homozigose</a:t>
            </a: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 complementar, resulta em imagens gêmeas verde-escuras/ amarelas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r>
              <a:rPr lang="pt-BR" sz="2600" dirty="0">
                <a:latin typeface="Calibri" pitchFamily="34" charset="0"/>
                <a:cs typeface="Calibri" pitchFamily="34" charset="0"/>
                <a:sym typeface="Symbol" pitchFamily="18" charset="2"/>
              </a:rPr>
              <a:t>Nem todos os eventos de crossing-over resultam em manchas duplas, devido à possível falha no desenvolvimento da atividade mitótica em uma das células </a:t>
            </a:r>
            <a:r>
              <a:rPr lang="pt-BR" sz="26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filhas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26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  <a:buClr>
                <a:srgbClr val="FFC000"/>
              </a:buClr>
            </a:pPr>
            <a:r>
              <a:rPr lang="pt-BR" sz="26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Muitos </a:t>
            </a:r>
            <a:r>
              <a:rPr lang="pt-BR" sz="2600" b="1" u="sng" dirty="0">
                <a:latin typeface="Calibri" pitchFamily="34" charset="0"/>
                <a:cs typeface="Calibri" pitchFamily="34" charset="0"/>
                <a:sym typeface="Symbol" pitchFamily="18" charset="2"/>
              </a:rPr>
              <a:t>agentes reconhecidamente mutagênicos já foram testados e induziram a formação dos vários tipos de manchas.</a:t>
            </a:r>
          </a:p>
        </p:txBody>
      </p:sp>
    </p:spTree>
    <p:extLst>
      <p:ext uri="{BB962C8B-B14F-4D97-AF65-F5344CB8AC3E}">
        <p14:creationId xmlns="" xmlns:p14="http://schemas.microsoft.com/office/powerpoint/2010/main" val="22764932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normal</a:t>
            </a:r>
            <a:b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sem </a:t>
            </a:r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972690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3060253" y="393382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980753" y="33321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3780978" y="3403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722240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828228" y="256540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9"/>
          <p:cNvSpPr>
            <a:spLocks noChangeArrowheads="1"/>
          </p:cNvSpPr>
          <p:nvPr/>
        </p:nvSpPr>
        <p:spPr bwMode="auto">
          <a:xfrm>
            <a:off x="1260028" y="394017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1922015" y="41497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972690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2772915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2772915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2" name="Oval 14"/>
          <p:cNvSpPr>
            <a:spLocks noChangeArrowheads="1"/>
          </p:cNvSpPr>
          <p:nvPr/>
        </p:nvSpPr>
        <p:spPr bwMode="auto">
          <a:xfrm>
            <a:off x="5220840" y="400685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15"/>
          <p:cNvSpPr>
            <a:spLocks noChangeArrowheads="1"/>
          </p:cNvSpPr>
          <p:nvPr/>
        </p:nvSpPr>
        <p:spPr bwMode="auto">
          <a:xfrm>
            <a:off x="5004940" y="1198563"/>
            <a:ext cx="3816350" cy="27352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>
            <a:off x="7092503" y="2349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>
            <a:off x="5365303" y="30686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6" name="Line 18"/>
          <p:cNvSpPr>
            <a:spLocks noChangeShapeType="1"/>
          </p:cNvSpPr>
          <p:nvPr/>
        </p:nvSpPr>
        <p:spPr bwMode="auto">
          <a:xfrm>
            <a:off x="7021065" y="54451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Line 19"/>
          <p:cNvSpPr>
            <a:spLocks noChangeShapeType="1"/>
          </p:cNvSpPr>
          <p:nvPr/>
        </p:nvSpPr>
        <p:spPr bwMode="auto">
          <a:xfrm>
            <a:off x="5652640" y="486886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8" name="Oval 20"/>
          <p:cNvSpPr>
            <a:spLocks noChangeArrowheads="1"/>
          </p:cNvSpPr>
          <p:nvPr/>
        </p:nvSpPr>
        <p:spPr bwMode="auto">
          <a:xfrm>
            <a:off x="7373490" y="2276475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21"/>
          <p:cNvSpPr>
            <a:spLocks noChangeArrowheads="1"/>
          </p:cNvSpPr>
          <p:nvPr/>
        </p:nvSpPr>
        <p:spPr bwMode="auto">
          <a:xfrm>
            <a:off x="5573265" y="29321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22"/>
          <p:cNvSpPr>
            <a:spLocks noChangeArrowheads="1"/>
          </p:cNvSpPr>
          <p:nvPr/>
        </p:nvSpPr>
        <p:spPr bwMode="auto">
          <a:xfrm>
            <a:off x="7236965" y="53070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23"/>
          <p:cNvSpPr>
            <a:spLocks noChangeArrowheads="1"/>
          </p:cNvSpPr>
          <p:nvPr/>
        </p:nvSpPr>
        <p:spPr bwMode="auto">
          <a:xfrm>
            <a:off x="5933628" y="4732338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6660703" y="4292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8257728" y="22764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8186290" y="5373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6314628" y="24923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 flipV="1">
            <a:off x="1404490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 flipV="1">
            <a:off x="3204715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8" name="Line 30"/>
          <p:cNvSpPr>
            <a:spLocks noChangeShapeType="1"/>
          </p:cNvSpPr>
          <p:nvPr/>
        </p:nvSpPr>
        <p:spPr bwMode="auto">
          <a:xfrm>
            <a:off x="1404490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>
            <a:off x="3204715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899665" y="5564188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Separa</a:t>
            </a:r>
            <a:r>
              <a:rPr lang="pt-BR" sz="2000" dirty="0">
                <a:solidFill>
                  <a:srgbClr val="FFFF00"/>
                </a:solidFill>
              </a:rPr>
              <a:t>ção </a:t>
            </a: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 de cromátides irm</a:t>
            </a:r>
            <a:r>
              <a:rPr lang="pt-BR" sz="2000" dirty="0">
                <a:solidFill>
                  <a:srgbClr val="FFFF00"/>
                </a:solidFill>
              </a:rPr>
              <a:t>ãs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1" name="Line 33"/>
          <p:cNvSpPr>
            <a:spLocks noChangeShapeType="1"/>
          </p:cNvSpPr>
          <p:nvPr/>
        </p:nvSpPr>
        <p:spPr bwMode="auto">
          <a:xfrm flipV="1">
            <a:off x="4789040" y="3429000"/>
            <a:ext cx="360363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2" name="Line 34"/>
          <p:cNvSpPr>
            <a:spLocks noChangeShapeType="1"/>
          </p:cNvSpPr>
          <p:nvPr/>
        </p:nvSpPr>
        <p:spPr bwMode="auto">
          <a:xfrm>
            <a:off x="4789040" y="4076700"/>
            <a:ext cx="43180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2058332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anormal – com 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4052664" y="1948770"/>
            <a:ext cx="4767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Permuta entre cromátides homólogas ! 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2281238" y="45561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9" name="Line 3"/>
          <p:cNvSpPr>
            <a:spLocks noChangeShapeType="1"/>
          </p:cNvSpPr>
          <p:nvPr/>
        </p:nvSpPr>
        <p:spPr bwMode="auto">
          <a:xfrm>
            <a:off x="1128713" y="35004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1344613" y="4514850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Text Box 5"/>
          <p:cNvSpPr txBox="1">
            <a:spLocks noChangeArrowheads="1"/>
          </p:cNvSpPr>
          <p:nvPr/>
        </p:nvSpPr>
        <p:spPr bwMode="auto">
          <a:xfrm>
            <a:off x="2281238" y="27813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2352675" y="39798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5" name="Oval 8"/>
          <p:cNvSpPr>
            <a:spLocks noChangeArrowheads="1"/>
          </p:cNvSpPr>
          <p:nvPr/>
        </p:nvSpPr>
        <p:spPr bwMode="auto">
          <a:xfrm>
            <a:off x="768350" y="2565400"/>
            <a:ext cx="2447925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9"/>
          <p:cNvSpPr>
            <a:spLocks noChangeArrowheads="1"/>
          </p:cNvSpPr>
          <p:nvPr/>
        </p:nvSpPr>
        <p:spPr bwMode="auto">
          <a:xfrm>
            <a:off x="1344613" y="3284538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2281238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>
            <a:off x="1128713" y="32845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" name="Line 12"/>
          <p:cNvSpPr>
            <a:spLocks noChangeShapeType="1"/>
          </p:cNvSpPr>
          <p:nvPr/>
        </p:nvSpPr>
        <p:spPr bwMode="auto">
          <a:xfrm>
            <a:off x="1128713" y="47244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" name="Line 13"/>
          <p:cNvSpPr>
            <a:spLocks noChangeShapeType="1"/>
          </p:cNvSpPr>
          <p:nvPr/>
        </p:nvSpPr>
        <p:spPr bwMode="auto">
          <a:xfrm>
            <a:off x="1128713" y="4508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" name="Line 38"/>
          <p:cNvSpPr>
            <a:spLocks noChangeShapeType="1"/>
          </p:cNvSpPr>
          <p:nvPr/>
        </p:nvSpPr>
        <p:spPr bwMode="auto">
          <a:xfrm>
            <a:off x="5521325" y="342741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" name="Oval 39"/>
          <p:cNvSpPr>
            <a:spLocks noChangeArrowheads="1"/>
          </p:cNvSpPr>
          <p:nvPr/>
        </p:nvSpPr>
        <p:spPr bwMode="auto">
          <a:xfrm>
            <a:off x="5737225" y="4441825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Text Box 40"/>
          <p:cNvSpPr txBox="1">
            <a:spLocks noChangeArrowheads="1"/>
          </p:cNvSpPr>
          <p:nvPr/>
        </p:nvSpPr>
        <p:spPr bwMode="auto">
          <a:xfrm>
            <a:off x="6673850" y="27082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5" name="Text Box 41"/>
          <p:cNvSpPr txBox="1">
            <a:spLocks noChangeArrowheads="1"/>
          </p:cNvSpPr>
          <p:nvPr/>
        </p:nvSpPr>
        <p:spPr bwMode="auto">
          <a:xfrm>
            <a:off x="6745288" y="328453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7" name="Oval 43"/>
          <p:cNvSpPr>
            <a:spLocks noChangeArrowheads="1"/>
          </p:cNvSpPr>
          <p:nvPr/>
        </p:nvSpPr>
        <p:spPr bwMode="auto">
          <a:xfrm>
            <a:off x="5737225" y="32115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Text Box 44"/>
          <p:cNvSpPr txBox="1">
            <a:spLocks noChangeArrowheads="1"/>
          </p:cNvSpPr>
          <p:nvPr/>
        </p:nvSpPr>
        <p:spPr bwMode="auto">
          <a:xfrm>
            <a:off x="6673850" y="39798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89" name="Line 45"/>
          <p:cNvSpPr>
            <a:spLocks noChangeShapeType="1"/>
          </p:cNvSpPr>
          <p:nvPr/>
        </p:nvSpPr>
        <p:spPr bwMode="auto">
          <a:xfrm>
            <a:off x="5521325" y="321151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0" name="Line 46"/>
          <p:cNvSpPr>
            <a:spLocks noChangeShapeType="1"/>
          </p:cNvSpPr>
          <p:nvPr/>
        </p:nvSpPr>
        <p:spPr bwMode="auto">
          <a:xfrm>
            <a:off x="5521325" y="465137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1" name="Line 47"/>
          <p:cNvSpPr>
            <a:spLocks noChangeShapeType="1"/>
          </p:cNvSpPr>
          <p:nvPr/>
        </p:nvSpPr>
        <p:spPr bwMode="auto">
          <a:xfrm>
            <a:off x="5521325" y="443547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" name="Line 35"/>
          <p:cNvSpPr>
            <a:spLocks noChangeShapeType="1"/>
          </p:cNvSpPr>
          <p:nvPr/>
        </p:nvSpPr>
        <p:spPr bwMode="auto">
          <a:xfrm flipV="1">
            <a:off x="3708400" y="4005263"/>
            <a:ext cx="863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6" name="Oval 42"/>
          <p:cNvSpPr>
            <a:spLocks noChangeArrowheads="1"/>
          </p:cNvSpPr>
          <p:nvPr/>
        </p:nvSpPr>
        <p:spPr bwMode="auto">
          <a:xfrm>
            <a:off x="5160963" y="2492375"/>
            <a:ext cx="2447925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Line 48"/>
          <p:cNvSpPr>
            <a:spLocks noChangeShapeType="1"/>
          </p:cNvSpPr>
          <p:nvPr/>
        </p:nvSpPr>
        <p:spPr bwMode="auto">
          <a:xfrm flipV="1">
            <a:off x="6156325" y="3429000"/>
            <a:ext cx="360363" cy="1008063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3" name="Line 49"/>
          <p:cNvSpPr>
            <a:spLocks noChangeShapeType="1"/>
          </p:cNvSpPr>
          <p:nvPr/>
        </p:nvSpPr>
        <p:spPr bwMode="auto">
          <a:xfrm>
            <a:off x="6156325" y="3429000"/>
            <a:ext cx="360363" cy="1008063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4" name="Text Box 50"/>
          <p:cNvSpPr txBox="1">
            <a:spLocks noChangeArrowheads="1"/>
          </p:cNvSpPr>
          <p:nvPr/>
        </p:nvSpPr>
        <p:spPr bwMode="auto">
          <a:xfrm>
            <a:off x="6659563" y="4484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="" xmlns:p14="http://schemas.microsoft.com/office/powerpoint/2010/main" val="3355491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35496" y="548680"/>
            <a:ext cx="9361313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Crossing-over mitótico – ocorre em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células somáticas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2286000" y="2654424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2286000" y="3082936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3340847" y="2661566"/>
            <a:ext cx="263712" cy="428512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2286000" y="5225495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2286000" y="5654007"/>
            <a:ext cx="448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3340847" y="5232637"/>
            <a:ext cx="263712" cy="428512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3604559" y="3082936"/>
            <a:ext cx="1054847" cy="2142559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>
            <a:off x="3604559" y="3082936"/>
            <a:ext cx="1054847" cy="2142559"/>
          </a:xfrm>
          <a:prstGeom prst="line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5181600" y="21210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5257800" y="30354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257800" y="46356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5334000" y="5550024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1476375" y="1484784"/>
            <a:ext cx="6408738" cy="525621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017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1024136"/>
            <a:ext cx="53288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Mitose  - após crossing over somático</a:t>
            </a:r>
            <a:endParaRPr lang="pt-BR" sz="16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70" name="Text Box 32"/>
          <p:cNvSpPr txBox="1">
            <a:spLocks noChangeArrowheads="1"/>
          </p:cNvSpPr>
          <p:nvPr/>
        </p:nvSpPr>
        <p:spPr bwMode="auto">
          <a:xfrm>
            <a:off x="899665" y="5564188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Separa</a:t>
            </a:r>
            <a:r>
              <a:rPr lang="pt-BR" sz="2000" dirty="0">
                <a:solidFill>
                  <a:srgbClr val="FFFF00"/>
                </a:solidFill>
              </a:rPr>
              <a:t>ção </a:t>
            </a:r>
            <a:r>
              <a:rPr lang="pt-BR" sz="2000" dirty="0">
                <a:solidFill>
                  <a:srgbClr val="FFFF00"/>
                </a:solidFill>
                <a:latin typeface="Tahoma" charset="0"/>
              </a:rPr>
              <a:t> de cromátides irm</a:t>
            </a:r>
            <a:r>
              <a:rPr lang="pt-BR" sz="2000" dirty="0">
                <a:solidFill>
                  <a:srgbClr val="FFFF00"/>
                </a:solidFill>
              </a:rPr>
              <a:t>ãs</a:t>
            </a:r>
            <a:r>
              <a:rPr lang="pt-BR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7" name="Line 3"/>
          <p:cNvSpPr>
            <a:spLocks noChangeShapeType="1"/>
          </p:cNvSpPr>
          <p:nvPr/>
        </p:nvSpPr>
        <p:spPr bwMode="auto">
          <a:xfrm>
            <a:off x="828674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2916237" y="393382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836737" y="33321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1836737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3578224" y="40052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4" name="Oval 8"/>
          <p:cNvSpPr>
            <a:spLocks noChangeArrowheads="1"/>
          </p:cNvSpPr>
          <p:nvPr/>
        </p:nvSpPr>
        <p:spPr bwMode="auto">
          <a:xfrm>
            <a:off x="684212" y="256540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1116012" y="3940175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Text Box 10"/>
          <p:cNvSpPr txBox="1">
            <a:spLocks noChangeArrowheads="1"/>
          </p:cNvSpPr>
          <p:nvPr/>
        </p:nvSpPr>
        <p:spPr bwMode="auto">
          <a:xfrm>
            <a:off x="3563937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77" name="Line 11"/>
          <p:cNvSpPr>
            <a:spLocks noChangeShapeType="1"/>
          </p:cNvSpPr>
          <p:nvPr/>
        </p:nvSpPr>
        <p:spPr bwMode="auto">
          <a:xfrm>
            <a:off x="828674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>
            <a:off x="2628899" y="41497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9" name="Line 13"/>
          <p:cNvSpPr>
            <a:spLocks noChangeShapeType="1"/>
          </p:cNvSpPr>
          <p:nvPr/>
        </p:nvSpPr>
        <p:spPr bwMode="auto">
          <a:xfrm>
            <a:off x="2628899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" name="Oval 14"/>
          <p:cNvSpPr>
            <a:spLocks noChangeArrowheads="1"/>
          </p:cNvSpPr>
          <p:nvPr/>
        </p:nvSpPr>
        <p:spPr bwMode="auto">
          <a:xfrm>
            <a:off x="5076824" y="4006850"/>
            <a:ext cx="3816350" cy="27352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Oval 15"/>
          <p:cNvSpPr>
            <a:spLocks noChangeArrowheads="1"/>
          </p:cNvSpPr>
          <p:nvPr/>
        </p:nvSpPr>
        <p:spPr bwMode="auto">
          <a:xfrm>
            <a:off x="4860924" y="1198563"/>
            <a:ext cx="3816350" cy="27352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16"/>
          <p:cNvSpPr>
            <a:spLocks noChangeShapeType="1"/>
          </p:cNvSpPr>
          <p:nvPr/>
        </p:nvSpPr>
        <p:spPr bwMode="auto">
          <a:xfrm>
            <a:off x="6948487" y="2349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" name="Line 17"/>
          <p:cNvSpPr>
            <a:spLocks noChangeShapeType="1"/>
          </p:cNvSpPr>
          <p:nvPr/>
        </p:nvSpPr>
        <p:spPr bwMode="auto">
          <a:xfrm>
            <a:off x="5221287" y="30686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4" name="Line 18"/>
          <p:cNvSpPr>
            <a:spLocks noChangeShapeType="1"/>
          </p:cNvSpPr>
          <p:nvPr/>
        </p:nvSpPr>
        <p:spPr bwMode="auto">
          <a:xfrm>
            <a:off x="6877049" y="54451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5" name="Line 19"/>
          <p:cNvSpPr>
            <a:spLocks noChangeShapeType="1"/>
          </p:cNvSpPr>
          <p:nvPr/>
        </p:nvSpPr>
        <p:spPr bwMode="auto">
          <a:xfrm>
            <a:off x="5508624" y="4868863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6" name="Oval 20"/>
          <p:cNvSpPr>
            <a:spLocks noChangeArrowheads="1"/>
          </p:cNvSpPr>
          <p:nvPr/>
        </p:nvSpPr>
        <p:spPr bwMode="auto">
          <a:xfrm>
            <a:off x="7229474" y="2276475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Oval 21"/>
          <p:cNvSpPr>
            <a:spLocks noChangeArrowheads="1"/>
          </p:cNvSpPr>
          <p:nvPr/>
        </p:nvSpPr>
        <p:spPr bwMode="auto">
          <a:xfrm>
            <a:off x="5429249" y="29321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Oval 22"/>
          <p:cNvSpPr>
            <a:spLocks noChangeArrowheads="1"/>
          </p:cNvSpPr>
          <p:nvPr/>
        </p:nvSpPr>
        <p:spPr bwMode="auto">
          <a:xfrm>
            <a:off x="7092949" y="5307013"/>
            <a:ext cx="223838" cy="20955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Oval 23"/>
          <p:cNvSpPr>
            <a:spLocks noChangeArrowheads="1"/>
          </p:cNvSpPr>
          <p:nvPr/>
        </p:nvSpPr>
        <p:spPr bwMode="auto">
          <a:xfrm>
            <a:off x="5789612" y="4732338"/>
            <a:ext cx="223837" cy="2095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Text Box 24"/>
          <p:cNvSpPr txBox="1">
            <a:spLocks noChangeArrowheads="1"/>
          </p:cNvSpPr>
          <p:nvPr/>
        </p:nvSpPr>
        <p:spPr bwMode="auto">
          <a:xfrm>
            <a:off x="6229349" y="261143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1" name="Text Box 25"/>
          <p:cNvSpPr txBox="1">
            <a:spLocks noChangeArrowheads="1"/>
          </p:cNvSpPr>
          <p:nvPr/>
        </p:nvSpPr>
        <p:spPr bwMode="auto">
          <a:xfrm>
            <a:off x="8113712" y="227647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8042274" y="5373688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3" name="Text Box 27"/>
          <p:cNvSpPr txBox="1">
            <a:spLocks noChangeArrowheads="1"/>
          </p:cNvSpPr>
          <p:nvPr/>
        </p:nvSpPr>
        <p:spPr bwMode="auto">
          <a:xfrm>
            <a:off x="6457949" y="4267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94" name="Line 28"/>
          <p:cNvSpPr>
            <a:spLocks noChangeShapeType="1"/>
          </p:cNvSpPr>
          <p:nvPr/>
        </p:nvSpPr>
        <p:spPr bwMode="auto">
          <a:xfrm flipV="1">
            <a:off x="1260474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5" name="Line 29"/>
          <p:cNvSpPr>
            <a:spLocks noChangeShapeType="1"/>
          </p:cNvSpPr>
          <p:nvPr/>
        </p:nvSpPr>
        <p:spPr bwMode="auto">
          <a:xfrm flipV="1">
            <a:off x="3060699" y="32131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6" name="Line 30"/>
          <p:cNvSpPr>
            <a:spLocks noChangeShapeType="1"/>
          </p:cNvSpPr>
          <p:nvPr/>
        </p:nvSpPr>
        <p:spPr bwMode="auto">
          <a:xfrm>
            <a:off x="1260474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7" name="Line 31"/>
          <p:cNvSpPr>
            <a:spLocks noChangeShapeType="1"/>
          </p:cNvSpPr>
          <p:nvPr/>
        </p:nvSpPr>
        <p:spPr bwMode="auto">
          <a:xfrm>
            <a:off x="3060699" y="4292600"/>
            <a:ext cx="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9" name="Line 33"/>
          <p:cNvSpPr>
            <a:spLocks noChangeShapeType="1"/>
          </p:cNvSpPr>
          <p:nvPr/>
        </p:nvSpPr>
        <p:spPr bwMode="auto">
          <a:xfrm flipV="1">
            <a:off x="4645024" y="3429000"/>
            <a:ext cx="360363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0" name="Line 34"/>
          <p:cNvSpPr>
            <a:spLocks noChangeShapeType="1"/>
          </p:cNvSpPr>
          <p:nvPr/>
        </p:nvSpPr>
        <p:spPr bwMode="auto">
          <a:xfrm>
            <a:off x="4645024" y="4076700"/>
            <a:ext cx="431800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61453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79239" y="980728"/>
            <a:ext cx="8785249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Manchas </a:t>
            </a:r>
            <a:r>
              <a:rPr lang="pt-BR" sz="36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Duplas (</a:t>
            </a:r>
            <a:r>
              <a:rPr lang="pt-BR" sz="36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Verde-escura/ Amarela)</a:t>
            </a:r>
            <a:endParaRPr lang="pt-BR" sz="180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1936576" y="3068662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1936576" y="3770337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3206576" y="2924200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>
            <a:off x="1936576" y="5021287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1936576" y="5438800"/>
            <a:ext cx="5397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5136976" y="2563837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5136976" y="37036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5136976" y="43132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5136976" y="5380062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50" name="Line 29"/>
          <p:cNvSpPr>
            <a:spLocks noChangeShapeType="1"/>
          </p:cNvSpPr>
          <p:nvPr/>
        </p:nvSpPr>
        <p:spPr bwMode="auto">
          <a:xfrm>
            <a:off x="1326976" y="4365104"/>
            <a:ext cx="6629400" cy="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" name="Oval 30"/>
          <p:cNvSpPr>
            <a:spLocks noChangeArrowheads="1"/>
          </p:cNvSpPr>
          <p:nvPr/>
        </p:nvSpPr>
        <p:spPr bwMode="auto">
          <a:xfrm>
            <a:off x="1346026" y="2419375"/>
            <a:ext cx="6408738" cy="18732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31"/>
          <p:cNvSpPr>
            <a:spLocks noChangeArrowheads="1"/>
          </p:cNvSpPr>
          <p:nvPr/>
        </p:nvSpPr>
        <p:spPr bwMode="auto">
          <a:xfrm>
            <a:off x="1475656" y="4436070"/>
            <a:ext cx="6408737" cy="18732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39"/>
          <p:cNvSpPr>
            <a:spLocks noChangeArrowheads="1"/>
          </p:cNvSpPr>
          <p:nvPr/>
        </p:nvSpPr>
        <p:spPr bwMode="auto">
          <a:xfrm>
            <a:off x="3219276" y="3648100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Oval 40"/>
          <p:cNvSpPr>
            <a:spLocks noChangeArrowheads="1"/>
          </p:cNvSpPr>
          <p:nvPr/>
        </p:nvSpPr>
        <p:spPr bwMode="auto">
          <a:xfrm>
            <a:off x="3278014" y="4872062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Oval 41"/>
          <p:cNvSpPr>
            <a:spLocks noChangeArrowheads="1"/>
          </p:cNvSpPr>
          <p:nvPr/>
        </p:nvSpPr>
        <p:spPr bwMode="auto">
          <a:xfrm>
            <a:off x="3290714" y="5375300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6496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231" y="764704"/>
            <a:ext cx="8929265" cy="1152128"/>
          </a:xfrm>
        </p:spPr>
        <p:txBody>
          <a:bodyPr anchor="ctr">
            <a:noAutofit/>
          </a:bodyPr>
          <a:lstStyle/>
          <a:p>
            <a:pPr algn="l"/>
            <a:r>
              <a:rPr lang="pt-BR" sz="32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Manchas Duplas (Verde-escura/ Amarela): </a:t>
            </a:r>
            <a:r>
              <a:rPr lang="pt-BR" sz="320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pt-BR" sz="2800" b="0" dirty="0" smtClean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novas </a:t>
            </a:r>
            <a:r>
              <a:rPr lang="pt-BR" sz="2800" b="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divisões celulares vão aumentando o tamanho das manchas</a:t>
            </a:r>
            <a:endParaRPr lang="pt-BR" sz="1400" b="0" dirty="0">
              <a:solidFill>
                <a:srgbClr val="FFC000"/>
              </a:solidFill>
              <a:effectLst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33264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410200" y="4318843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2228850" y="3428256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2228850" y="3787031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228850" y="4687143"/>
            <a:ext cx="396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2228850" y="5014168"/>
            <a:ext cx="396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429250" y="25297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364163" y="3680668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429250" y="4907806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1619250" y="4222006"/>
            <a:ext cx="6629400" cy="1587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2228850" y="2240806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2228850" y="2566243"/>
            <a:ext cx="396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429250" y="18439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386388" y="303138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3" name="Line 20"/>
          <p:cNvSpPr>
            <a:spLocks noChangeShapeType="1"/>
          </p:cNvSpPr>
          <p:nvPr/>
        </p:nvSpPr>
        <p:spPr bwMode="auto">
          <a:xfrm>
            <a:off x="2228850" y="5876181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" name="Line 21"/>
          <p:cNvSpPr>
            <a:spLocks noChangeShapeType="1"/>
          </p:cNvSpPr>
          <p:nvPr/>
        </p:nvSpPr>
        <p:spPr bwMode="auto">
          <a:xfrm>
            <a:off x="2228850" y="6234956"/>
            <a:ext cx="3962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5429250" y="5425331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429250" y="6128593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y</a:t>
            </a:r>
            <a:r>
              <a:rPr lang="pt-BR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11</a:t>
            </a: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1690688" y="1843931"/>
            <a:ext cx="5761037" cy="11525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1690688" y="2996456"/>
            <a:ext cx="5761037" cy="11525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1763713" y="4293443"/>
            <a:ext cx="5761037" cy="12239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1763713" y="5517406"/>
            <a:ext cx="5761037" cy="12239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31"/>
          <p:cNvSpPr>
            <a:spLocks noChangeArrowheads="1"/>
          </p:cNvSpPr>
          <p:nvPr/>
        </p:nvSpPr>
        <p:spPr bwMode="auto">
          <a:xfrm>
            <a:off x="3059113" y="2132856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Oval 32"/>
          <p:cNvSpPr>
            <a:spLocks noChangeArrowheads="1"/>
          </p:cNvSpPr>
          <p:nvPr/>
        </p:nvSpPr>
        <p:spPr bwMode="auto">
          <a:xfrm>
            <a:off x="3059113" y="2493218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33"/>
          <p:cNvSpPr>
            <a:spLocks noChangeArrowheads="1"/>
          </p:cNvSpPr>
          <p:nvPr/>
        </p:nvSpPr>
        <p:spPr bwMode="auto">
          <a:xfrm>
            <a:off x="3132138" y="3288556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34"/>
          <p:cNvSpPr>
            <a:spLocks noChangeArrowheads="1"/>
          </p:cNvSpPr>
          <p:nvPr/>
        </p:nvSpPr>
        <p:spPr bwMode="auto">
          <a:xfrm>
            <a:off x="3132138" y="3717181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35"/>
          <p:cNvSpPr>
            <a:spLocks noChangeArrowheads="1"/>
          </p:cNvSpPr>
          <p:nvPr/>
        </p:nvSpPr>
        <p:spPr bwMode="auto">
          <a:xfrm>
            <a:off x="3132138" y="4583956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36"/>
          <p:cNvSpPr>
            <a:spLocks noChangeArrowheads="1"/>
          </p:cNvSpPr>
          <p:nvPr/>
        </p:nvSpPr>
        <p:spPr bwMode="auto">
          <a:xfrm>
            <a:off x="3132138" y="4872881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Oval 37"/>
          <p:cNvSpPr>
            <a:spLocks noChangeArrowheads="1"/>
          </p:cNvSpPr>
          <p:nvPr/>
        </p:nvSpPr>
        <p:spPr bwMode="auto">
          <a:xfrm>
            <a:off x="3203575" y="5807918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38"/>
          <p:cNvSpPr>
            <a:spLocks noChangeArrowheads="1"/>
          </p:cNvSpPr>
          <p:nvPr/>
        </p:nvSpPr>
        <p:spPr bwMode="auto">
          <a:xfrm>
            <a:off x="3203575" y="6168281"/>
            <a:ext cx="228600" cy="2127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2284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400" y="1951672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Aplicação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de </a:t>
            </a:r>
            <a:r>
              <a:rPr lang="pt-BR" sz="2800" dirty="0" err="1">
                <a:latin typeface="Calibri" pitchFamily="34" charset="0"/>
                <a:cs typeface="Calibri" pitchFamily="34" charset="0"/>
              </a:rPr>
              <a:t>domissanitários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	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1" y="2780928"/>
            <a:ext cx="691356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7299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178940" y="1772816"/>
            <a:ext cx="878554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FFC000"/>
              </a:buClr>
            </a:pPr>
            <a:r>
              <a:rPr lang="pt-BR" sz="4400" dirty="0">
                <a:latin typeface="Calibri" pitchFamily="34" charset="0"/>
                <a:cs typeface="Calibri" pitchFamily="34" charset="0"/>
                <a:sym typeface="Symbol" pitchFamily="18" charset="2"/>
              </a:rPr>
              <a:t>Como estamos em nosso ambiente próximo, em relação à exposição aos </a:t>
            </a:r>
            <a:r>
              <a:rPr lang="pt-BR" sz="4400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agrótóxicos</a:t>
            </a:r>
            <a:r>
              <a:rPr lang="pt-BR" sz="44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?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32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Font typeface="Arial" charset="0"/>
              <a:buChar char="•"/>
            </a:pPr>
            <a:endParaRPr lang="pt-BR" sz="320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r>
              <a:rPr lang="pt-BR" sz="3200" b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	</a:t>
            </a:r>
            <a:r>
              <a:rPr lang="pt-BR" sz="3200" b="1" u="sng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Exposição Alimentar</a:t>
            </a:r>
          </a:p>
        </p:txBody>
      </p:sp>
    </p:spTree>
    <p:extLst>
      <p:ext uri="{BB962C8B-B14F-4D97-AF65-F5344CB8AC3E}">
        <p14:creationId xmlns="" xmlns:p14="http://schemas.microsoft.com/office/powerpoint/2010/main" val="109288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7937" y="2432645"/>
            <a:ext cx="53625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623905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smtClean="0">
                <a:hlinkClick r:id="rId3"/>
              </a:rPr>
              <a:t>https://www.agoraribeirao.com/2017/04/08/anvisa-divulga-lista-dos-alimentos-mais-contaminados-por-agrotoxicos-2/</a:t>
            </a:r>
            <a:r>
              <a:rPr lang="pt-BR" dirty="0" smtClean="0"/>
              <a:t> (acesso em 31/10/17)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55149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404" y="-27384"/>
            <a:ext cx="42291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3284984"/>
            <a:ext cx="2931591" cy="289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623905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smtClean="0">
                <a:hlinkClick r:id="rId2"/>
              </a:rPr>
              <a:t>https://www.altoastral.com.br/anvisa-lista-alimentos-contamidos/</a:t>
            </a:r>
            <a:r>
              <a:rPr lang="pt-BR" dirty="0" smtClean="0"/>
              <a:t>  (acesso em 31/10/17) – por Vitor Ferreira – 10/01-2017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1202"/>
            <a:ext cx="9144000" cy="520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250948" y="836712"/>
            <a:ext cx="871354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3000" b="1" dirty="0" smtClean="0"/>
              <a:t>Lista de alimentos com agrotóxicos é divulgada pela </a:t>
            </a:r>
            <a:r>
              <a:rPr lang="pt-BR" sz="3000" b="1" dirty="0" err="1" smtClean="0"/>
              <a:t>Anvisa</a:t>
            </a:r>
            <a:r>
              <a:rPr lang="pt-BR" sz="3000" b="1" dirty="0" smtClean="0"/>
              <a:t> -</a:t>
            </a:r>
            <a:r>
              <a:rPr lang="pt-BR" sz="4400" b="1" dirty="0" smtClean="0"/>
              <a:t> </a:t>
            </a:r>
            <a:r>
              <a:rPr lang="pt-BR" sz="2400" dirty="0" smtClean="0"/>
              <a:t>02/08/2016</a:t>
            </a: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endParaRPr lang="pt-BR" sz="12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endParaRPr lang="pt-BR" sz="1200" dirty="0" smtClean="0"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r>
              <a:rPr lang="pt-BR" sz="2200" dirty="0" smtClean="0"/>
              <a:t>A  </a:t>
            </a:r>
            <a:r>
              <a:rPr lang="pt-BR" sz="2200" dirty="0" err="1" smtClean="0"/>
              <a:t>Anvisa</a:t>
            </a:r>
            <a:r>
              <a:rPr lang="pt-BR" sz="2200" dirty="0" smtClean="0"/>
              <a:t> (Agência Nacional de Vigilância Sanitária) divulgou uma lista que mostra quais os alimentos mais contaminados no país. Segundo a divulgação, cerca de um terço dos vegetais mais consumidos no Brasil apresentaram um nível de agrotóxico acima do aceitável.</a:t>
            </a:r>
          </a:p>
          <a:p>
            <a:endParaRPr lang="pt-BR" sz="2200" dirty="0" smtClean="0"/>
          </a:p>
          <a:p>
            <a:r>
              <a:rPr lang="pt-BR" sz="2200" dirty="0" smtClean="0"/>
              <a:t>Foram analisadas quase 2.500 amostras de 18 tipos de alimentos pelo Programa de Análise de Resíduos de Agrotóxicos de Alimentos, da Agência. Entre os critérios do levantamento estavam a análise da presença de agrotóxicos acima do nível permitido e a presença de agrotóxicos não autorizados para o tipo de alimento.</a:t>
            </a:r>
          </a:p>
          <a:p>
            <a:endParaRPr lang="pt-BR" sz="2200" dirty="0" smtClean="0"/>
          </a:p>
        </p:txBody>
      </p:sp>
    </p:spTree>
    <p:extLst>
      <p:ext uri="{BB962C8B-B14F-4D97-AF65-F5344CB8AC3E}">
        <p14:creationId xmlns="" xmlns:p14="http://schemas.microsoft.com/office/powerpoint/2010/main" val="109288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1212716"/>
            <a:ext cx="8641532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Lista de alimentos com agrotóxicos é divulgada pela </a:t>
            </a:r>
            <a:r>
              <a:rPr lang="pt-BR" b="1" dirty="0" err="1" smtClean="0"/>
              <a:t>Anvisa</a:t>
            </a:r>
            <a:r>
              <a:rPr lang="pt-BR" b="1" dirty="0" smtClean="0"/>
              <a:t> - </a:t>
            </a:r>
            <a:r>
              <a:rPr lang="pt-BR" dirty="0" smtClean="0"/>
              <a:t>02/08/2016</a:t>
            </a: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r>
              <a:rPr lang="pt-BR" sz="12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-------------------------------------------------------------------------------------------------------------------------------------------------------------------------------- cont.</a:t>
            </a:r>
          </a:p>
          <a:p>
            <a:endParaRPr lang="pt-BR" sz="2200" dirty="0" smtClean="0"/>
          </a:p>
          <a:p>
            <a:r>
              <a:rPr lang="pt-BR" sz="2200" dirty="0" smtClean="0"/>
              <a:t>A batata foi o único vegetal examinado que não apresentou nenhum lote contaminado. </a:t>
            </a:r>
          </a:p>
          <a:p>
            <a:endParaRPr lang="pt-BR" sz="2200" dirty="0" smtClean="0"/>
          </a:p>
          <a:p>
            <a:r>
              <a:rPr lang="pt-BR" sz="2200" dirty="0" smtClean="0"/>
              <a:t>Em compensação, praticamente todas (91,8%) as amostras de pimentão apresentavam agrotóxicos acima do permitido. </a:t>
            </a:r>
          </a:p>
          <a:p>
            <a:endParaRPr lang="pt-BR" sz="2200" dirty="0" smtClean="0"/>
          </a:p>
          <a:p>
            <a:r>
              <a:rPr lang="pt-BR" sz="2200" dirty="0" smtClean="0"/>
              <a:t>Morango, pepino e alface também estavam entre os itens mais contaminados, apresentando irregularidades em mais de 50% dos lotes examinados.</a:t>
            </a:r>
          </a:p>
        </p:txBody>
      </p:sp>
    </p:spTree>
    <p:extLst>
      <p:ext uri="{BB962C8B-B14F-4D97-AF65-F5344CB8AC3E}">
        <p14:creationId xmlns="" xmlns:p14="http://schemas.microsoft.com/office/powerpoint/2010/main" val="109288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764704"/>
            <a:ext cx="8641532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Lista de alimentos com agrotóxicos é divulgada pela </a:t>
            </a:r>
            <a:r>
              <a:rPr lang="pt-BR" b="1" dirty="0" err="1" smtClean="0"/>
              <a:t>Anvisa</a:t>
            </a:r>
            <a:r>
              <a:rPr lang="pt-BR" b="1" dirty="0" smtClean="0"/>
              <a:t> - </a:t>
            </a:r>
            <a:r>
              <a:rPr lang="pt-BR" dirty="0" smtClean="0"/>
              <a:t>02/08/2016</a:t>
            </a: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r>
              <a:rPr lang="pt-BR" sz="12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-------------------------------------------------------------------------------------------------------------------------------------------------------------------------------- cont.</a:t>
            </a:r>
          </a:p>
          <a:p>
            <a:endParaRPr lang="pt-BR" sz="2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716" y="2277439"/>
            <a:ext cx="5081364" cy="302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168352" cy="24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933056"/>
            <a:ext cx="3168352" cy="29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9288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://www.teclasap.com.br/blog/wp-content/uploads/2007/12/mou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endParaRPr lang="pt-BR" sz="2800" b="1" dirty="0" smtClean="0"/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322956" y="764704"/>
            <a:ext cx="8641532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Lista de alimentos com agrotóxicos é divulgada pela </a:t>
            </a:r>
            <a:r>
              <a:rPr lang="pt-BR" b="1" dirty="0" err="1" smtClean="0"/>
              <a:t>Anvisa</a:t>
            </a:r>
            <a:r>
              <a:rPr lang="pt-BR" b="1" dirty="0" smtClean="0"/>
              <a:t> - </a:t>
            </a:r>
            <a:r>
              <a:rPr lang="pt-BR" dirty="0" smtClean="0"/>
              <a:t>02/08/2016</a:t>
            </a:r>
          </a:p>
          <a:p>
            <a:pPr marL="342900" indent="-342900" algn="ctr">
              <a:spcAft>
                <a:spcPts val="600"/>
              </a:spcAft>
              <a:buClr>
                <a:srgbClr val="FFC000"/>
              </a:buClr>
            </a:pPr>
            <a:r>
              <a:rPr lang="pt-BR" sz="120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-------------------------------------------------------------------------------------------------------------------------------------------------------------------------------- cont.</a:t>
            </a:r>
          </a:p>
          <a:p>
            <a:endParaRPr lang="pt-BR" sz="2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250547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51520" y="6095037"/>
            <a:ext cx="8568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Fonte do artigo:</a:t>
            </a:r>
            <a:r>
              <a:rPr lang="pt-BR" dirty="0" smtClean="0"/>
              <a:t> </a:t>
            </a:r>
            <a:r>
              <a:rPr lang="pt-BR" sz="1600" dirty="0" smtClean="0"/>
              <a:t>http://www.progresso.com.br/caderno-a/ciencia-saude/lista-de-alimentos-com-agrotoxicos-e-divulgada-pela-anvisa</a:t>
            </a:r>
            <a:endParaRPr lang="pt-BR" sz="1600" dirty="0"/>
          </a:p>
        </p:txBody>
      </p:sp>
    </p:spTree>
    <p:extLst>
      <p:ext uri="{BB962C8B-B14F-4D97-AF65-F5344CB8AC3E}">
        <p14:creationId xmlns="" xmlns:p14="http://schemas.microsoft.com/office/powerpoint/2010/main" val="1092882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306289"/>
            <a:ext cx="785177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69220" y="548680"/>
            <a:ext cx="5934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u="sng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</p:spTree>
    <p:extLst>
      <p:ext uri="{BB962C8B-B14F-4D97-AF65-F5344CB8AC3E}">
        <p14:creationId xmlns="" xmlns:p14="http://schemas.microsoft.com/office/powerpoint/2010/main" val="32554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13266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60483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9782"/>
            <a:ext cx="257492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31" y="2891582"/>
            <a:ext cx="48958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13266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71450"/>
            <a:ext cx="8821737" cy="652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90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828800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Contaminação Ambiental</a:t>
            </a:r>
            <a:endParaRPr lang="pt-BR" sz="5400" dirty="0">
              <a:solidFill>
                <a:srgbClr val="FFC000"/>
              </a:solidFill>
              <a:effectLst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3400" y="1951672"/>
            <a:ext cx="8359080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u="sng" dirty="0">
                <a:latin typeface="Calibri" pitchFamily="34" charset="0"/>
                <a:cs typeface="Calibri" pitchFamily="34" charset="0"/>
              </a:rPr>
              <a:t>Acidental ou não intencional (Indireta</a:t>
            </a:r>
            <a:r>
              <a:rPr lang="pt-BR" sz="2800" u="sng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2800" dirty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>
                <a:latin typeface="Calibri" pitchFamily="34" charset="0"/>
                <a:cs typeface="Calibri" pitchFamily="34" charset="0"/>
              </a:rPr>
              <a:t>Lixo industrial de fábricas de agrotóxicos, </a:t>
            </a:r>
            <a:r>
              <a:rPr lang="pt-BR" sz="2800" dirty="0" smtClean="0">
                <a:latin typeface="Calibri" pitchFamily="34" charset="0"/>
                <a:cs typeface="Calibri" pitchFamily="34" charset="0"/>
              </a:rPr>
              <a:t>indústrias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alimentícias 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Deriva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(ventos) e chuvas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Esgoto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 lixo doméstico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Plantas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em decomposição</a:t>
            </a:r>
          </a:p>
          <a:p>
            <a:pPr marL="914400" lvl="1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800" dirty="0" smtClean="0">
                <a:latin typeface="Calibri" pitchFamily="34" charset="0"/>
                <a:cs typeface="Calibri" pitchFamily="34" charset="0"/>
              </a:rPr>
              <a:t>Locais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não alvos</a:t>
            </a:r>
          </a:p>
        </p:txBody>
      </p:sp>
    </p:spTree>
    <p:extLst>
      <p:ext uri="{BB962C8B-B14F-4D97-AF65-F5344CB8AC3E}">
        <p14:creationId xmlns="" xmlns:p14="http://schemas.microsoft.com/office/powerpoint/2010/main" val="35276448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33240" y="6485274"/>
            <a:ext cx="3775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Folha de São Paulo – 17/04/09-C7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2875"/>
            <a:ext cx="748823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81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388" y="6237288"/>
            <a:ext cx="3312492" cy="504825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 smtClean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Folha de São Paulo – 24/05/08-C1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-26988"/>
            <a:ext cx="30892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8938"/>
            <a:ext cx="4303713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86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4537076" cy="279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6988"/>
            <a:ext cx="4408487" cy="302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732088"/>
            <a:ext cx="27352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708275"/>
            <a:ext cx="23098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364088" y="6453336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Folha de São Paulo – 24/05/08-C1</a:t>
            </a:r>
          </a:p>
        </p:txBody>
      </p:sp>
    </p:spTree>
    <p:extLst>
      <p:ext uri="{BB962C8B-B14F-4D97-AF65-F5344CB8AC3E}">
        <p14:creationId xmlns="" xmlns:p14="http://schemas.microsoft.com/office/powerpoint/2010/main" val="10449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6386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-26988"/>
            <a:ext cx="4248150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187978" y="630932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Folha de São Paulo – 24/05/08-C1</a:t>
            </a:r>
          </a:p>
        </p:txBody>
      </p:sp>
    </p:spTree>
    <p:extLst>
      <p:ext uri="{BB962C8B-B14F-4D97-AF65-F5344CB8AC3E}">
        <p14:creationId xmlns="" xmlns:p14="http://schemas.microsoft.com/office/powerpoint/2010/main" val="18187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7504" y="1124744"/>
            <a:ext cx="903649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2400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pt-BR" sz="2400" dirty="0">
                <a:latin typeface="Calibri" pitchFamily="34" charset="0"/>
                <a:cs typeface="Calibri" pitchFamily="34" charset="0"/>
                <a:hlinkClick r:id="rId2"/>
              </a:rPr>
              <a:t>://www.agrosoft.org.br/agropag/213926.htm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600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://www.centrodeestudosambientais.wordpress.com/2010/09/08/pesquisa-comprova-contaminacao-por-agrotoxicos-em-amostras-de-ar-e-agua-de-chuva/ </a:t>
            </a:r>
            <a:endParaRPr lang="pt-BR" sz="16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defRPr/>
            </a:pPr>
            <a:endParaRPr lang="pt-BR" sz="1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Clr>
                <a:srgbClr val="FFC000"/>
              </a:buClr>
              <a:defRPr/>
            </a:pPr>
            <a:r>
              <a:rPr lang="pt-BR" sz="2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 (2015):</a:t>
            </a:r>
            <a:endParaRPr lang="pt-BR" sz="2400" dirty="0" smtClean="0"/>
          </a:p>
          <a:p>
            <a:r>
              <a:rPr lang="pt-BR" dirty="0" smtClean="0">
                <a:hlinkClick r:id="rId3"/>
              </a:rPr>
              <a:t>http://www.agricultura.gov.br/vegetal/agrotoxicos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4"/>
              </a:rPr>
              <a:t>http://www.mma.gov.br/seguranca-quimica/agrotoxicos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5"/>
              </a:rPr>
              <a:t>http://brasil.elpais.com/brasil/2015/04/29/politica/1430321822_851653.html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6"/>
              </a:rPr>
              <a:t>http://www1.folha.uol.com.br/cotidiano/2015/10/1689919-sem-controle-alimentos-circulam-no-pais-com-agrotoxico-irregular.shtml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7"/>
              </a:rPr>
              <a:t>http://www2.inca.gov.br/wps/wcm/connect/agencianoticias/site/home/noticias/2015/inca_lanca_documento_e_promove_debate_sobre_maleficios_dos_agrotoxicos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r>
              <a:rPr lang="pt-BR" dirty="0" smtClean="0">
                <a:hlinkClick r:id="rId8"/>
              </a:rPr>
              <a:t>http://www1.inca.gov.br/inca/Arquivos/comunicacao/posicionamento_do_inca_sobre_os_agrotoxicos_06_abr_15.pdf</a:t>
            </a:r>
            <a:endParaRPr lang="pt-BR" dirty="0" smtClean="0"/>
          </a:p>
          <a:p>
            <a:pPr marL="342900" indent="-342900">
              <a:buClr>
                <a:srgbClr val="FFC000"/>
              </a:buClr>
              <a:defRPr/>
            </a:pPr>
            <a:endParaRPr lang="pt-BR" sz="2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0792" y="980728"/>
            <a:ext cx="7851648" cy="563488"/>
          </a:xfrm>
          <a:extLst/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pt-BR" sz="2600" dirty="0">
                <a:solidFill>
                  <a:srgbClr val="FFC000"/>
                </a:solidFill>
                <a:effectLst/>
                <a:latin typeface="Tahoma" pitchFamily="34" charset="0"/>
              </a:rPr>
              <a:t>Sites com </a:t>
            </a:r>
            <a: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  <a:t>notícias </a:t>
            </a:r>
            <a:b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</a:br>
            <a:r>
              <a:rPr lang="pt-BR" sz="2600" dirty="0" smtClean="0">
                <a:solidFill>
                  <a:srgbClr val="FFC000"/>
                </a:solidFill>
                <a:effectLst/>
                <a:latin typeface="Tahoma" pitchFamily="34" charset="0"/>
              </a:rPr>
              <a:t>(2010): </a:t>
            </a:r>
          </a:p>
        </p:txBody>
      </p:sp>
    </p:spTree>
    <p:extLst>
      <p:ext uri="{BB962C8B-B14F-4D97-AF65-F5344CB8AC3E}">
        <p14:creationId xmlns="" xmlns:p14="http://schemas.microsoft.com/office/powerpoint/2010/main" val="32858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7504" y="1672347"/>
            <a:ext cx="90364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 smtClean="0">
                <a:latin typeface="Calibri" pitchFamily="34" charset="0"/>
                <a:cs typeface="Calibri" pitchFamily="34" charset="0"/>
              </a:rPr>
              <a:t>Há 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evidências de que muitos agrotóxicos apresentam características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genotóxicas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tanto para os humanos como para a flora e fauna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3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>
                <a:latin typeface="Calibri" pitchFamily="34" charset="0"/>
                <a:cs typeface="Calibri" pitchFamily="34" charset="0"/>
              </a:rPr>
              <a:t>É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díficil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de se detectar o efeito </a:t>
            </a:r>
            <a:r>
              <a:rPr lang="pt-BR" sz="3000" dirty="0" err="1">
                <a:latin typeface="Calibri" pitchFamily="34" charset="0"/>
                <a:cs typeface="Calibri" pitchFamily="34" charset="0"/>
              </a:rPr>
              <a:t>genotóxico</a:t>
            </a:r>
            <a:r>
              <a:rPr lang="pt-BR" sz="3000" dirty="0">
                <a:latin typeface="Calibri" pitchFamily="34" charset="0"/>
                <a:cs typeface="Calibri" pitchFamily="34" charset="0"/>
              </a:rPr>
              <a:t> de um composto no ambiente, devido a interações deste com diferentes fatores</a:t>
            </a: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t-BR" sz="3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3000" dirty="0">
                <a:latin typeface="Calibri" pitchFamily="34" charset="0"/>
                <a:cs typeface="Calibri" pitchFamily="34" charset="0"/>
              </a:rPr>
              <a:t>É importante avaliar se existe ou não dose segura para um agente mutagênico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752" y="993304"/>
            <a:ext cx="7851648" cy="563488"/>
          </a:xfrm>
          <a:extLst/>
        </p:spPr>
        <p:txBody>
          <a:bodyPr>
            <a:normAutofit/>
          </a:bodyPr>
          <a:lstStyle/>
          <a:p>
            <a:pPr algn="l">
              <a:defRPr/>
            </a:pPr>
            <a:r>
              <a:rPr lang="pt-BR" sz="3200" dirty="0">
                <a:solidFill>
                  <a:srgbClr val="FFC000"/>
                </a:solidFill>
                <a:effectLst/>
                <a:latin typeface="Tahoma" pitchFamily="34" charset="0"/>
              </a:rPr>
              <a:t>Considerações adicionais:</a:t>
            </a:r>
            <a:endParaRPr lang="pt-BR" sz="3200" dirty="0" smtClean="0">
              <a:solidFill>
                <a:srgbClr val="FFC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5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4016" y="981223"/>
            <a:ext cx="8964488" cy="5472113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BIBLIOGRAFIA CONSULTADA</a:t>
            </a:r>
            <a:endParaRPr lang="pt-BR" sz="1600" dirty="0" smtClean="0">
              <a:solidFill>
                <a:srgbClr val="FFCC66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BOLOGNESI, C.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Genotoxicity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 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review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human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biomonitoring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studies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Mutation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Research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543 (2003) 251-272.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JABLONIKA, A.; POLAKOVA, H.; KARELOVA, J.; VARGOVA, M.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Analysis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chromosome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aberrations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sister-chromatid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exchanges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peripheral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blood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lymphocytes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with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occupational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mancozeb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containing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fungicide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Novozir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Mn80,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Mutat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Res. 224 (1989) 143-146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http://www.nostoc.pt/imagens/Daphnia%20magna.jpg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http://www.redeaguape.org.br/desc_artigo.php?cod=16 (acesso em 19-10-06)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http://www.scielo.br/img/fbpe/ramb/v48n4/14201f1.gif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http://www.universia.net.co/libro-abierto/agronomia-veterinaria-y-afines/algas-como-indicadoras-de-contaminacion.html (acesso em 4-10-07)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KAIOUMOVA, D.F.; KHABUTDINOVA, L.K.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Cytogenetic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characteristics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herbicide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production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Ufa,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Chemosphere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37 (1998) 1755-1759.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LAURENT, C.; JADOT, P.; CHARUT, C.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Unexpected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decrease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cytogenetic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biomarkers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frequencies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observed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after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increased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organo-phosphorous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production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Int.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Arch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Occup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Environ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Health 68 (1996) 399-404.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4016" y="1125239"/>
            <a:ext cx="8964488" cy="4896049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BIBLIOGRAFIA CONSULTADA</a:t>
            </a:r>
            <a:endParaRPr lang="pt-BR" sz="1600" dirty="0" smtClean="0">
              <a:solidFill>
                <a:srgbClr val="FFCC66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LEHNINGER, A.L. Princípios de Bioquímica. São Paulo: Ed.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Sarvier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1990. p. 655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MESSIAS, A.S.; BRAYNER, F.M.M.; RODRIGUEZ, M.P.; TEIXEIRA, D. Toxidade, seus efeitos e avaliação dos impactos no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ecossitsema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(1995.39p. Apostila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MARONI, M., FAIT, A. 1993 Health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effects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man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from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long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term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exposure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Toxicology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78: 1-180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 smtClean="0">
                <a:latin typeface="Calibri" pitchFamily="34" charset="0"/>
                <a:cs typeface="Calibri" pitchFamily="34" charset="0"/>
              </a:rPr>
              <a:t>PADMAVATHI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P.; PRABHAVANTHI, P.A.; REDDY, P.P.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Frequencies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SCEs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peripheral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blood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lymphocytes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workers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Bull.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Environ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Contam.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. (2000) 155-160.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RODRIGUES, G.S.  Pesticidas e toxicidade genética, detecção e monitoramento com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bioensaios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vegetais: milho e soja. Jaguariúna: Embrapa Meio Ambiente, 1999. 30p. (Documentos 13). 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SHARMA, C.B.S.R.; PANNEERSELVAN, N. 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Genetic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toxicology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higher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systems.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Critical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Reviews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Plant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Sciences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v.9, n.5, p. 409-442, 1990.</a:t>
            </a:r>
          </a:p>
          <a:p>
            <a:pPr algn="just">
              <a:spcBef>
                <a:spcPct val="40000"/>
              </a:spcBef>
              <a:spcAft>
                <a:spcPct val="5000"/>
              </a:spcAft>
              <a:defRPr/>
            </a:pPr>
            <a:r>
              <a:rPr lang="pt-BR" sz="1600" dirty="0">
                <a:latin typeface="Calibri" pitchFamily="34" charset="0"/>
                <a:cs typeface="Calibri" pitchFamily="34" charset="0"/>
              </a:rPr>
              <a:t>US EPA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Pesticide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Industry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Sales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Usage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: 1996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and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 1997 Market </a:t>
            </a:r>
            <a:r>
              <a:rPr lang="pt-BR" sz="1600" dirty="0" err="1">
                <a:latin typeface="Calibri" pitchFamily="34" charset="0"/>
                <a:cs typeface="Calibri" pitchFamily="34" charset="0"/>
              </a:rPr>
              <a:t>Estimates</a:t>
            </a:r>
            <a:r>
              <a:rPr lang="pt-BR" sz="1600" dirty="0">
                <a:latin typeface="Calibri" pitchFamily="34" charset="0"/>
                <a:cs typeface="Calibri" pitchFamily="34" charset="0"/>
              </a:rPr>
              <a:t>, http://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www.epa.gov/oppbeadl/pestsales/97pestsales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4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97768"/>
            <a:ext cx="7620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736850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Personalizada 7">
      <a:dk1>
        <a:sysClr val="windowText" lastClr="000000"/>
      </a:dk1>
      <a:lt1>
        <a:sysClr val="window" lastClr="FFFFFF"/>
      </a:lt1>
      <a:dk2>
        <a:srgbClr val="900000"/>
      </a:dk2>
      <a:lt2>
        <a:srgbClr val="FEFAC9"/>
      </a:lt2>
      <a:accent1>
        <a:srgbClr val="A5B592"/>
      </a:accent1>
      <a:accent2>
        <a:srgbClr val="FFFF00"/>
      </a:accent2>
      <a:accent3>
        <a:srgbClr val="FFFF00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2558</TotalTime>
  <Words>3143</Words>
  <Application>Microsoft Office PowerPoint</Application>
  <PresentationFormat>Apresentação na tela (4:3)</PresentationFormat>
  <Paragraphs>558</Paragraphs>
  <Slides>87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88" baseType="lpstr">
      <vt:lpstr>Fluxo</vt:lpstr>
      <vt:lpstr>Slide 1</vt:lpstr>
      <vt:lpstr>Slide 2</vt:lpstr>
      <vt:lpstr>Slide 3</vt:lpstr>
      <vt:lpstr>Slide 4</vt:lpstr>
      <vt:lpstr>Contaminação Ambiental</vt:lpstr>
      <vt:lpstr>Contaminação Ambiental</vt:lpstr>
      <vt:lpstr>Slide 7</vt:lpstr>
      <vt:lpstr>Contaminação Ambiental</vt:lpstr>
      <vt:lpstr>Slide 9</vt:lpstr>
      <vt:lpstr>ECOTOXICOLOGIA</vt:lpstr>
      <vt:lpstr>Slide 11</vt:lpstr>
      <vt:lpstr>Slide 12</vt:lpstr>
      <vt:lpstr>ECOTOXICOLOGIA</vt:lpstr>
      <vt:lpstr>Slide 14</vt:lpstr>
      <vt:lpstr>Slide 15</vt:lpstr>
      <vt:lpstr>CONTAMINAÇÃO POR RESÍDUOS DE AGROTÓXICOS</vt:lpstr>
      <vt:lpstr>ECOSSISTEMAS AQUÁTICOS</vt:lpstr>
      <vt:lpstr>ECOSSISTEMAS TERRESTRES</vt:lpstr>
      <vt:lpstr>ATMOSFERA</vt:lpstr>
      <vt:lpstr>CONTAMINAÇÃO DE ALIMENTOS </vt:lpstr>
      <vt:lpstr>CONTAMINAÇÃO HUMANA </vt:lpstr>
      <vt:lpstr>ENSAIOS</vt:lpstr>
      <vt:lpstr>TESTES ECOTOXICOLÓGICOS</vt:lpstr>
      <vt:lpstr>TOXICIDADE AGUDA  (minhocas, algas, microcrustáceos, peixes etc.)</vt:lpstr>
      <vt:lpstr>TOXICIDADE CRÔNICA  (microcrustáceos, peixes etc.)</vt:lpstr>
      <vt:lpstr>Cabe ainda ressaltar :</vt:lpstr>
      <vt:lpstr>TESTES DE TOXICIDADE  – ORGANISMOS AQUÁTICOS</vt:lpstr>
      <vt:lpstr>Algas</vt:lpstr>
      <vt:lpstr>Daphnia magna</vt:lpstr>
      <vt:lpstr>Paulistinha (Brachydanio rerio)</vt:lpstr>
      <vt:lpstr>Ratos</vt:lpstr>
      <vt:lpstr>Testes de toxicidade aguda e crônica</vt:lpstr>
      <vt:lpstr>Testes de toxicidade aguda e crônica -2: -------------------------------------------------------  </vt:lpstr>
      <vt:lpstr>TESTE DE TOXICIDADE EM PEIXES Espécies ornamentais – ex. Paulistinha (Brachydanio rerio)</vt:lpstr>
      <vt:lpstr>ECOTOXICOLOGIA GENÉTICA (BIOMONITORAMENTO)</vt:lpstr>
      <vt:lpstr>Teste de Ames</vt:lpstr>
      <vt:lpstr>Slide 37</vt:lpstr>
      <vt:lpstr>Teste de Micronúcleo:</vt:lpstr>
      <vt:lpstr>Teste Cometa:</vt:lpstr>
      <vt:lpstr>Agrotóxicos e  Genotoxicidade</vt:lpstr>
      <vt:lpstr>Agrotóxicos</vt:lpstr>
      <vt:lpstr>Características dos Agrotóxicos</vt:lpstr>
      <vt:lpstr>Natureza Eletrofílica</vt:lpstr>
      <vt:lpstr>Genotoxicidade</vt:lpstr>
      <vt:lpstr>Genotoxicidade</vt:lpstr>
      <vt:lpstr>Estudos Epidemiológicos</vt:lpstr>
      <vt:lpstr>Estudos Epidemiológicos– 2 --------------------------------------------</vt:lpstr>
      <vt:lpstr>Estudos Epidemiológicos– 3 --------------------------------------------</vt:lpstr>
      <vt:lpstr>Slide 49</vt:lpstr>
      <vt:lpstr>Efeitos Teratogênicos</vt:lpstr>
      <vt:lpstr>Exposição Ocupacional</vt:lpstr>
      <vt:lpstr>Exposição Ocupacional – 2 -------------------------------------------------</vt:lpstr>
      <vt:lpstr>Exposição Ocupacional – 3 -------------------------------------------------</vt:lpstr>
      <vt:lpstr>Resumo dos resultados dos efeitos citogenéticos em aplicadores de agroquímicos</vt:lpstr>
      <vt:lpstr>Riscos Ecológicos dos Agrotóxicos como Potentes Agentes Mutagênicos</vt:lpstr>
      <vt:lpstr>EFEITOS OU LESÕES CAUSADAS AOS SERES HUMANOS POR AGROTÓXICOS</vt:lpstr>
      <vt:lpstr>EFEITOS OU LESÕES CAUSADAS AOS SERES HUMANOS POR AGROTÓXICOS-2</vt:lpstr>
      <vt:lpstr>EFEITOS OU LESÕES CAUSADAS AOS SERES HUMANOS POR AGROTÓXICOS-3</vt:lpstr>
      <vt:lpstr>Genotoxicidade para Plantas Superiores</vt:lpstr>
      <vt:lpstr>Genotoxidade para Plantas Superiores – 2 -------------------------------------------------------------</vt:lpstr>
      <vt:lpstr>Bioensaio do Mosaico em Folhas de Soja (Glycine max (L.) Merr.)</vt:lpstr>
      <vt:lpstr>Bioensaio do Mosaico em Folhas de Soja (2) -------------------------------------------------------------</vt:lpstr>
      <vt:lpstr>Bioensaio do Mosaico em Folhas de Soja (3) -------------------------------------------------------------</vt:lpstr>
      <vt:lpstr>Mitose normal sem crossing over somático</vt:lpstr>
      <vt:lpstr>Mitose anormal – com crossing over somático</vt:lpstr>
      <vt:lpstr>Crossing-over mitótico – ocorre em células somáticas</vt:lpstr>
      <vt:lpstr>Mitose  - após crossing over somático</vt:lpstr>
      <vt:lpstr>Manchas Duplas (Verde-escura/ Amarela)</vt:lpstr>
      <vt:lpstr>Manchas Duplas (Verde-escura/ Amarela):  novas divisões celulares vão aumentando o tamanho das manchas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Sites com notícias  (2010): </vt:lpstr>
      <vt:lpstr>Considerações adicionais:</vt:lpstr>
      <vt:lpstr>Slide 86</vt:lpstr>
      <vt:lpstr>Slide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Superior de Agricultura "Luiz de Queiroz” Departamento de Genética LGN-478 e 479-Ecogenética de Resíduos Agroindustriais</dc:title>
  <dc:creator>User</dc:creator>
  <cp:lastModifiedBy>Silvia MG Molina</cp:lastModifiedBy>
  <cp:revision>247</cp:revision>
  <dcterms:created xsi:type="dcterms:W3CDTF">2007-07-31T19:15:02Z</dcterms:created>
  <dcterms:modified xsi:type="dcterms:W3CDTF">2017-11-01T12:47:34Z</dcterms:modified>
</cp:coreProperties>
</file>