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2" r:id="rId25"/>
    <p:sldId id="290" r:id="rId26"/>
    <p:sldId id="279" r:id="rId27"/>
    <p:sldId id="288" r:id="rId28"/>
    <p:sldId id="289" r:id="rId29"/>
    <p:sldId id="291" r:id="rId30"/>
    <p:sldId id="292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983397190293746"/>
          <c:w val="1"/>
          <c:h val="0.8394992005309680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Matriz Energética Brasileira</c:v>
                </c:pt>
              </c:strCache>
            </c:strRef>
          </c:tx>
          <c:explosion val="34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explosion val="39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dLbl>
              <c:idx val="8"/>
              <c:layout>
                <c:manualLayout>
                  <c:x val="6.3341250989706929E-2"/>
                  <c:y val="-5.1801801801801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Plan1!$A$2:$A$10</c:f>
              <c:strCache>
                <c:ptCount val="9"/>
                <c:pt idx="0">
                  <c:v>Biomassa da Cana</c:v>
                </c:pt>
                <c:pt idx="1">
                  <c:v>Hidráulica</c:v>
                </c:pt>
                <c:pt idx="2">
                  <c:v>Lenha e Carvão Vegetal</c:v>
                </c:pt>
                <c:pt idx="3">
                  <c:v>Lixívia e Outras Renováveis</c:v>
                </c:pt>
                <c:pt idx="4">
                  <c:v>Petróleo e Derivados</c:v>
                </c:pt>
                <c:pt idx="5">
                  <c:v>Gás Natural</c:v>
                </c:pt>
                <c:pt idx="6">
                  <c:v>Carvão Mineral</c:v>
                </c:pt>
                <c:pt idx="7">
                  <c:v>Urânio</c:v>
                </c:pt>
                <c:pt idx="8">
                  <c:v>Outras Fontes Não Renováveis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16.899999999999999</c:v>
                </c:pt>
                <c:pt idx="1">
                  <c:v>11.3</c:v>
                </c:pt>
                <c:pt idx="2">
                  <c:v>8.2000000000000011</c:v>
                </c:pt>
                <c:pt idx="3">
                  <c:v>4.7</c:v>
                </c:pt>
                <c:pt idx="4">
                  <c:v>37.300000000000004</c:v>
                </c:pt>
                <c:pt idx="5">
                  <c:v>13.7</c:v>
                </c:pt>
                <c:pt idx="6">
                  <c:v>5.9</c:v>
                </c:pt>
                <c:pt idx="7">
                  <c:v>1.3</c:v>
                </c:pt>
                <c:pt idx="8">
                  <c:v>0.6000000000000002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D8B8-5D08-4EB6-8DD2-341F1DC765E9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42A08-6BE7-41FC-8F3E-5F86553F43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169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167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927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5570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60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67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392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789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459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515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424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947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80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3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06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67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725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0946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D0B05E3-C291-4EEC-995E-B33FC89E99E3}" type="datetimeFigureOut">
              <a:rPr lang="pt-BR" smtClean="0"/>
              <a:pPr/>
              <a:t>17/10/2017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7FF3E0-20F2-4371-9752-128AD0D8F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4505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Lucas </a:t>
            </a:r>
            <a:r>
              <a:rPr lang="pt-BR" dirty="0" err="1" smtClean="0"/>
              <a:t>Bertanha</a:t>
            </a:r>
            <a:r>
              <a:rPr lang="pt-BR" dirty="0" smtClean="0"/>
              <a:t> Cardoso  </a:t>
            </a:r>
          </a:p>
          <a:p>
            <a:r>
              <a:rPr lang="pt-BR" dirty="0" smtClean="0"/>
              <a:t>Carolina </a:t>
            </a:r>
            <a:r>
              <a:rPr lang="pt-BR" dirty="0"/>
              <a:t>Ferraz dos Santos </a:t>
            </a:r>
          </a:p>
        </p:txBody>
      </p:sp>
    </p:spTree>
    <p:extLst>
      <p:ext uri="{BB962C8B-B14F-4D97-AF65-F5344CB8AC3E}">
        <p14:creationId xmlns="" xmlns:p14="http://schemas.microsoft.com/office/powerpoint/2010/main" val="41933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cataratas do iguaç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" y="2857370"/>
            <a:ext cx="4916658" cy="327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v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0" y="2654072"/>
            <a:ext cx="5588058" cy="3771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4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cataratas do iguaç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" y="2857370"/>
            <a:ext cx="4916658" cy="327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v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0" y="2654072"/>
            <a:ext cx="5588058" cy="3771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energia quim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" y="194822"/>
            <a:ext cx="4977449" cy="398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45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cataratas do iguaç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" y="2857370"/>
            <a:ext cx="4916658" cy="327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v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0" y="2654072"/>
            <a:ext cx="5588058" cy="3771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energia quim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" y="194822"/>
            <a:ext cx="4977449" cy="398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m para energia mecan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34" y="889796"/>
            <a:ext cx="6309410" cy="3982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05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cataratas do iguaç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" y="2857370"/>
            <a:ext cx="4916658" cy="327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v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50" y="2654072"/>
            <a:ext cx="5588058" cy="3771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energia quim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" y="194822"/>
            <a:ext cx="4977449" cy="398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m para energia mecan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34" y="889796"/>
            <a:ext cx="6309410" cy="3982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exercicio fisi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42" y="1585958"/>
            <a:ext cx="7381304" cy="3974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8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nada se cria tudo se transfor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3" y="604910"/>
            <a:ext cx="10373164" cy="4881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53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dirty="0" smtClean="0"/>
              <a:t>Como utilizamos a energia no nosso dia-a-dia?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Há duas formas majoritárias de aquisição de energia, por meio de energias renováveis e por meio de energias não renováveis. </a:t>
            </a:r>
          </a:p>
          <a:p>
            <a:pPr marL="0" indent="0" algn="just">
              <a:buNone/>
            </a:pPr>
            <a:r>
              <a:rPr lang="pt-BR" dirty="0" smtClean="0"/>
              <a:t>Aquelas ditas </a:t>
            </a:r>
            <a:r>
              <a:rPr lang="pt-BR" b="1" dirty="0" smtClean="0"/>
              <a:t>renováveis</a:t>
            </a:r>
            <a:r>
              <a:rPr lang="pt-BR" dirty="0" smtClean="0"/>
              <a:t> são aquelas que podem ser naturalmente repostas pelo ambiente, tal como a energia gerada pela descida da água de um rio ou da produção de biomassa de determinada cultura. </a:t>
            </a:r>
          </a:p>
          <a:p>
            <a:pPr marL="0" indent="0" algn="just">
              <a:buNone/>
            </a:pPr>
            <a:r>
              <a:rPr lang="pt-BR" dirty="0" smtClean="0"/>
              <a:t>Aquelas ditas </a:t>
            </a:r>
            <a:r>
              <a:rPr lang="pt-BR" b="1" dirty="0" smtClean="0"/>
              <a:t>não renováveis </a:t>
            </a:r>
            <a:r>
              <a:rPr lang="pt-BR" dirty="0" smtClean="0"/>
              <a:t>são aquelas finitas que não são capazes de serem repostas naturalmente por processos naturais ou que esses processos demandariam um tempo muito grande para a renovação, fora da concepção humana.</a:t>
            </a:r>
          </a:p>
        </p:txBody>
      </p:sp>
    </p:spTree>
    <p:extLst>
      <p:ext uri="{BB962C8B-B14F-4D97-AF65-F5344CB8AC3E}">
        <p14:creationId xmlns="" xmlns:p14="http://schemas.microsoft.com/office/powerpoint/2010/main" val="3837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energias não renováveis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Energia Nuclear (urânio).</a:t>
            </a:r>
          </a:p>
          <a:p>
            <a:r>
              <a:rPr lang="pt-BR" dirty="0" smtClean="0"/>
              <a:t>Combustíveis fósseis(carvão mineral, petróleo e gás natural).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25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Destaque para: Petróleo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3" y="2307103"/>
            <a:ext cx="9905998" cy="3484098"/>
          </a:xfrm>
        </p:spPr>
        <p:txBody>
          <a:bodyPr/>
          <a:lstStyle/>
          <a:p>
            <a:r>
              <a:rPr lang="pt-BR" dirty="0" smtClean="0"/>
              <a:t>Substância com alto potencial energético gerada pela decomposição de materiais orgânicos em condições de alta pressão.</a:t>
            </a:r>
          </a:p>
          <a:p>
            <a:r>
              <a:rPr lang="pt-BR" dirty="0" smtClean="0"/>
              <a:t>Possui uso principalmente na produção de combustíveis (gasolina, diesel, óleos combustíveis) e de matérias-primas (alcatrão, asfalto, etc.)</a:t>
            </a:r>
          </a:p>
          <a:p>
            <a:r>
              <a:rPr lang="pt-BR" dirty="0" smtClean="0"/>
              <a:t>Sociedade possui alta dependência do petróleo, uma vez que é utilizado no transporte e locomoção de diversos produtos (roupas, alimentos, matérias-primas, insumos agrícolas e industriais, </a:t>
            </a:r>
            <a:r>
              <a:rPr lang="pt-BR" dirty="0" err="1" smtClean="0"/>
              <a:t>comódities</a:t>
            </a:r>
            <a:r>
              <a:rPr lang="pt-BR" dirty="0" smtClean="0"/>
              <a:t>, etc.).</a:t>
            </a:r>
          </a:p>
          <a:p>
            <a:r>
              <a:rPr lang="pt-BR" dirty="0" smtClean="0"/>
              <a:t>Problema: Dependência de um recurso </a:t>
            </a:r>
            <a:r>
              <a:rPr lang="pt-BR" b="1" dirty="0" smtClean="0"/>
              <a:t>Não-Renovável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Problemas com a extração (custo e </a:t>
            </a:r>
            <a:r>
              <a:rPr lang="pt-BR" dirty="0" err="1" smtClean="0"/>
              <a:t>tecnificação</a:t>
            </a:r>
            <a:r>
              <a:rPr lang="pt-BR" dirty="0" smtClean="0"/>
              <a:t> elevada).</a:t>
            </a:r>
          </a:p>
        </p:txBody>
      </p:sp>
    </p:spTree>
    <p:extLst>
      <p:ext uri="{BB962C8B-B14F-4D97-AF65-F5344CB8AC3E}">
        <p14:creationId xmlns="" xmlns:p14="http://schemas.microsoft.com/office/powerpoint/2010/main" val="422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ortaldoprofessor.mec.gov.br/storage/discovirtual/galerias/imagem/0000001442/md.0000017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4" y="364051"/>
            <a:ext cx="8102160" cy="5717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26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imated map of World petroleum consumption by region, 1980-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43" y="552524"/>
            <a:ext cx="7651995" cy="5361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83567" y="6114143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https://www.eia.gov/petroleum/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674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871935"/>
            <a:ext cx="8534400" cy="1507067"/>
          </a:xfrm>
        </p:spPr>
        <p:txBody>
          <a:bodyPr/>
          <a:lstStyle/>
          <a:p>
            <a:r>
              <a:rPr lang="pt-BR" dirty="0" smtClean="0"/>
              <a:t>Estrutura de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2711548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Energia de forma geral -  Contextualização. O que vem à cabeça quando se pensa energia?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 que forma utilizamos a energia no nosso dia-a-dia?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Matriz Energética no Brasil e no Mundo.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Fontes renováveis e inteligentes de aquisição energética. </a:t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943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209" y="811457"/>
            <a:ext cx="8293491" cy="5226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77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419100"/>
            <a:ext cx="9905998" cy="190500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Matriz energética brasileira</a:t>
            </a:r>
            <a:endParaRPr lang="pt-BR" sz="40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="" xmlns:p14="http://schemas.microsoft.com/office/powerpoint/2010/main" val="4018674909"/>
              </p:ext>
            </p:extLst>
          </p:nvPr>
        </p:nvGraphicFramePr>
        <p:xfrm>
          <a:off x="1047750" y="1981200"/>
          <a:ext cx="855345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8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há esperança para um novo olhar energético?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Será possível a substituição do petróleo por uma fonte renovável que atenda a mesma demanda energética?</a:t>
            </a:r>
          </a:p>
          <a:p>
            <a:r>
              <a:rPr lang="pt-BR" dirty="0" smtClean="0"/>
              <a:t>Como a sociedade será prejudicada ou beneficiada com isso?</a:t>
            </a:r>
            <a:br>
              <a:rPr lang="pt-BR" dirty="0" smtClean="0"/>
            </a:br>
            <a:r>
              <a:rPr lang="pt-BR" dirty="0" smtClean="0"/>
              <a:t>Há tecnologias suficientes?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45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049" y="0"/>
            <a:ext cx="9905998" cy="1905000"/>
          </a:xfrm>
        </p:spPr>
        <p:txBody>
          <a:bodyPr/>
          <a:lstStyle/>
          <a:p>
            <a:r>
              <a:rPr lang="pt-BR" dirty="0" smtClean="0"/>
              <a:t>Energias Renováveis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488" y="1700284"/>
            <a:ext cx="11035120" cy="4651613"/>
          </a:xfrm>
        </p:spPr>
        <p:txBody>
          <a:bodyPr>
            <a:normAutofit/>
          </a:bodyPr>
          <a:lstStyle/>
          <a:p>
            <a:r>
              <a:rPr lang="pt-BR" dirty="0" smtClean="0">
                <a:effectLst/>
              </a:rPr>
              <a:t>Oriundas de “fontes </a:t>
            </a:r>
            <a:r>
              <a:rPr lang="pt-BR" dirty="0">
                <a:effectLst/>
              </a:rPr>
              <a:t>que podem se recompor num ritmo capaz de suportar sua utilização sem restrições ou risco de </a:t>
            </a:r>
            <a:r>
              <a:rPr lang="pt-BR" dirty="0" smtClean="0">
                <a:effectLst/>
              </a:rPr>
              <a:t>esgotamento”</a:t>
            </a:r>
            <a:r>
              <a:rPr lang="pt-BR" dirty="0"/>
              <a:t/>
            </a:r>
            <a:br>
              <a:rPr lang="pt-BR" dirty="0"/>
            </a:b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Pirólise para geração de biocombustível</a:t>
            </a:r>
          </a:p>
          <a:p>
            <a:r>
              <a:rPr lang="pt-BR" dirty="0" smtClean="0"/>
              <a:t>O que é biocombustível?</a:t>
            </a:r>
          </a:p>
          <a:p>
            <a:pPr marL="0" indent="0">
              <a:buNone/>
            </a:pPr>
            <a:r>
              <a:rPr lang="pt-BR" dirty="0" smtClean="0"/>
              <a:t>Combustível produzido a partir de biomassa – são biodegradáveis</a:t>
            </a:r>
          </a:p>
          <a:p>
            <a:r>
              <a:rPr lang="pt-BR" dirty="0" smtClean="0"/>
              <a:t>O que é biomassa?</a:t>
            </a:r>
          </a:p>
          <a:p>
            <a:pPr marL="0" indent="0">
              <a:buNone/>
            </a:pPr>
            <a:r>
              <a:rPr lang="pt-BR" dirty="0" smtClean="0">
                <a:effectLst/>
              </a:rPr>
              <a:t>“material </a:t>
            </a:r>
            <a:r>
              <a:rPr lang="pt-BR" dirty="0">
                <a:effectLst/>
              </a:rPr>
              <a:t>vegetal orgânico que </a:t>
            </a:r>
            <a:r>
              <a:rPr lang="pt-BR" dirty="0" smtClean="0">
                <a:effectLst/>
              </a:rPr>
              <a:t>armazenou </a:t>
            </a:r>
            <a:r>
              <a:rPr lang="pt-BR" dirty="0">
                <a:effectLst/>
              </a:rPr>
              <a:t>energia do Sol na forma de energia </a:t>
            </a:r>
            <a:r>
              <a:rPr lang="pt-BR" dirty="0" smtClean="0">
                <a:effectLst/>
              </a:rPr>
              <a:t>química”</a:t>
            </a:r>
          </a:p>
          <a:p>
            <a:pPr marL="0" indent="0">
              <a:buNone/>
            </a:pPr>
            <a:r>
              <a:rPr lang="pt-BR" dirty="0">
                <a:effectLst/>
              </a:rPr>
              <a:t>	</a:t>
            </a:r>
            <a:r>
              <a:rPr lang="pt-BR" dirty="0" smtClean="0">
                <a:effectLst/>
              </a:rPr>
              <a:t>	plantas </a:t>
            </a:r>
            <a:r>
              <a:rPr lang="pt-BR" dirty="0">
                <a:effectLst/>
              </a:rPr>
              <a:t>(aquáticas e </a:t>
            </a:r>
            <a:r>
              <a:rPr lang="pt-BR" dirty="0" smtClean="0">
                <a:effectLst/>
              </a:rPr>
              <a:t>terrestres)</a:t>
            </a:r>
          </a:p>
          <a:p>
            <a:pPr marL="0" indent="0">
              <a:buNone/>
            </a:pPr>
            <a:r>
              <a:rPr lang="pt-BR" dirty="0">
                <a:effectLst/>
              </a:rPr>
              <a:t>	</a:t>
            </a:r>
            <a:r>
              <a:rPr lang="pt-BR" dirty="0" smtClean="0">
                <a:effectLst/>
              </a:rPr>
              <a:t>	resíduos </a:t>
            </a:r>
            <a:r>
              <a:rPr lang="pt-BR" dirty="0">
                <a:effectLst/>
              </a:rPr>
              <a:t>florestais e da agropecuária (bagaço de </a:t>
            </a:r>
            <a:r>
              <a:rPr lang="pt-BR" dirty="0" smtClean="0">
                <a:effectLst/>
              </a:rPr>
              <a:t>cana-de-açúcar</a:t>
            </a:r>
            <a:r>
              <a:rPr lang="pt-BR" dirty="0">
                <a:effectLst/>
              </a:rPr>
              <a:t>, esterco</a:t>
            </a:r>
            <a:r>
              <a:rPr lang="pt-BR" dirty="0" smtClean="0">
                <a:effectLst/>
              </a:rPr>
              <a:t>) </a:t>
            </a:r>
          </a:p>
          <a:p>
            <a:pPr marL="0" indent="0">
              <a:buNone/>
            </a:pPr>
            <a:r>
              <a:rPr lang="pt-BR" dirty="0">
                <a:effectLst/>
              </a:rPr>
              <a:t>	</a:t>
            </a:r>
            <a:r>
              <a:rPr lang="pt-BR" dirty="0" smtClean="0">
                <a:effectLst/>
              </a:rPr>
              <a:t>	resíduos </a:t>
            </a:r>
            <a:r>
              <a:rPr lang="pt-BR" dirty="0">
                <a:effectLst/>
              </a:rPr>
              <a:t>urbanos (aterro sanitário, lodo de esgoto) </a:t>
            </a:r>
            <a:endParaRPr lang="pt-BR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9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9280" y="345440"/>
            <a:ext cx="10458131" cy="1905000"/>
          </a:xfrm>
        </p:spPr>
        <p:txBody>
          <a:bodyPr/>
          <a:lstStyle/>
          <a:p>
            <a:pPr algn="ctr"/>
            <a:r>
              <a:rPr lang="pt-BR" dirty="0"/>
              <a:t>Combustível de primeira geração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/>
              <a:t>versus </a:t>
            </a:r>
            <a:r>
              <a:rPr lang="pt-BR" dirty="0"/>
              <a:t>segunda geração</a:t>
            </a: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8770" y="1813826"/>
            <a:ext cx="11562078" cy="476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Extração de açúcares facilmente extraíveis </a:t>
            </a:r>
            <a:r>
              <a:rPr lang="pt-BR" sz="2400" i="1" dirty="0" smtClean="0"/>
              <a:t>versus</a:t>
            </a:r>
            <a:r>
              <a:rPr lang="pt-BR" sz="2400" dirty="0" smtClean="0"/>
              <a:t> conversão lignina,  celulose, </a:t>
            </a:r>
            <a:r>
              <a:rPr lang="pt-BR" sz="2400" dirty="0" err="1" smtClean="0"/>
              <a:t>hemicelulose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Composição petróleo: hidrocarbonetos (</a:t>
            </a:r>
            <a:r>
              <a:rPr lang="pt-BR" sz="2400" dirty="0" err="1" smtClean="0"/>
              <a:t>CxHy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r>
              <a:rPr lang="pt-BR" sz="2400" dirty="0" smtClean="0"/>
              <a:t>Composição biomassa </a:t>
            </a:r>
            <a:r>
              <a:rPr lang="pt-BR" sz="2400" dirty="0" err="1" smtClean="0"/>
              <a:t>lignocelulósica</a:t>
            </a:r>
            <a:r>
              <a:rPr lang="pt-BR" sz="2400" dirty="0" smtClean="0"/>
              <a:t>: </a:t>
            </a:r>
            <a:r>
              <a:rPr lang="pt-BR" sz="2400" dirty="0" err="1" smtClean="0"/>
              <a:t>carbohidratos</a:t>
            </a:r>
            <a:r>
              <a:rPr lang="pt-BR" sz="2400" dirty="0" smtClean="0"/>
              <a:t> (</a:t>
            </a:r>
            <a:r>
              <a:rPr lang="pt-BR" sz="2400" dirty="0" err="1" smtClean="0"/>
              <a:t>CxHyOz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Bioquímica: enzimas </a:t>
            </a:r>
            <a:r>
              <a:rPr lang="pt-BR" sz="2400" smtClean="0"/>
              <a:t>e/ou micro-organismos 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Termoquímica: pirólise, gaseificação e processos hidrotérmicos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								Conversão </a:t>
            </a:r>
            <a:r>
              <a:rPr lang="pt-BR" dirty="0"/>
              <a:t>térmica </a:t>
            </a:r>
            <a:r>
              <a:rPr lang="pt-BR" dirty="0" smtClean="0"/>
              <a:t>de mat. </a:t>
            </a:r>
            <a:r>
              <a:rPr lang="pt-BR" dirty="0"/>
              <a:t>orgânico em um </a:t>
            </a:r>
            <a:r>
              <a:rPr lang="pt-BR" dirty="0" smtClean="0"/>
              <a:t>gás inflamável</a:t>
            </a:r>
            <a:endParaRPr lang="pt-BR" sz="2400" dirty="0" smtClean="0"/>
          </a:p>
          <a:p>
            <a:pPr>
              <a:buFontTx/>
              <a:buChar char="-"/>
            </a:pPr>
            <a:endParaRPr lang="pt-BR" sz="2400" dirty="0"/>
          </a:p>
        </p:txBody>
      </p:sp>
      <p:cxnSp>
        <p:nvCxnSpPr>
          <p:cNvPr id="9" name="Conector em curva 8"/>
          <p:cNvCxnSpPr/>
          <p:nvPr/>
        </p:nvCxnSpPr>
        <p:spPr>
          <a:xfrm>
            <a:off x="4449174" y="5240742"/>
            <a:ext cx="450372" cy="42307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0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1" y="609600"/>
            <a:ext cx="11491415" cy="1905000"/>
          </a:xfrm>
        </p:spPr>
        <p:txBody>
          <a:bodyPr/>
          <a:lstStyle/>
          <a:p>
            <a:r>
              <a:rPr lang="pt-BR" dirty="0" smtClean="0"/>
              <a:t>Qualquer material orgânico pode sofrer pirólise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22133" t="39319" r="23322" b="13853"/>
          <a:stretch/>
        </p:blipFill>
        <p:spPr>
          <a:xfrm>
            <a:off x="2552130" y="2514600"/>
            <a:ext cx="7096836" cy="34255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/>
          <a:srcRect l="22763" t="31297" r="22168" b="7882"/>
          <a:stretch/>
        </p:blipFill>
        <p:spPr>
          <a:xfrm>
            <a:off x="2552131" y="2060812"/>
            <a:ext cx="7165075" cy="4449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3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22868" t="27939" r="22588" b="16518"/>
          <a:stretch/>
        </p:blipFill>
        <p:spPr>
          <a:xfrm>
            <a:off x="395786" y="196047"/>
            <a:ext cx="11409528" cy="6532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2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627" y="333233"/>
            <a:ext cx="10296784" cy="1905000"/>
          </a:xfrm>
        </p:spPr>
        <p:txBody>
          <a:bodyPr/>
          <a:lstStyle/>
          <a:p>
            <a:r>
              <a:rPr lang="pt-BR" dirty="0" smtClean="0"/>
              <a:t>Tratamentos termoquímicos convencionais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22448" t="33722" r="23427" b="9748"/>
          <a:stretch/>
        </p:blipFill>
        <p:spPr>
          <a:xfrm>
            <a:off x="2251880" y="1951630"/>
            <a:ext cx="7042246" cy="4135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9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</a:t>
            </a:r>
            <a:r>
              <a:rPr lang="pt-BR" cap="none" dirty="0" smtClean="0"/>
              <a:t>Pirólise da celulose</a:t>
            </a:r>
            <a:br>
              <a:rPr lang="pt-BR" cap="none" dirty="0" smtClean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30106" t="26073" r="22168" b="10681"/>
          <a:stretch/>
        </p:blipFill>
        <p:spPr>
          <a:xfrm>
            <a:off x="232012" y="1774208"/>
            <a:ext cx="6209731" cy="46265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/>
          <a:srcRect l="22974" t="32416" r="22902" b="12173"/>
          <a:stretch/>
        </p:blipFill>
        <p:spPr>
          <a:xfrm>
            <a:off x="5149755" y="2060810"/>
            <a:ext cx="7042245" cy="4053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6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078" y="555009"/>
            <a:ext cx="9905998" cy="1260143"/>
          </a:xfrm>
        </p:spPr>
        <p:txBody>
          <a:bodyPr/>
          <a:lstStyle/>
          <a:p>
            <a:pPr algn="ctr"/>
            <a:r>
              <a:rPr lang="pt-BR" dirty="0" smtClean="0"/>
              <a:t>Pirólise lenta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21819" t="29244" r="22063" b="9375"/>
          <a:stretch/>
        </p:blipFill>
        <p:spPr>
          <a:xfrm>
            <a:off x="2429301" y="1910687"/>
            <a:ext cx="7301553" cy="4490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7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afinal, o que é energia?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 smtClean="0"/>
              <a:t>Segundo a física, </a:t>
            </a:r>
            <a:r>
              <a:rPr lang="pt-BR" sz="3200" b="1" dirty="0" smtClean="0"/>
              <a:t>energia</a:t>
            </a:r>
            <a:r>
              <a:rPr lang="pt-BR" sz="3200" dirty="0" smtClean="0"/>
              <a:t> é a capacidade que um corpo possui em realizar um determinado trabalho, ou seja, gerar uma força em um determinado sistema físico.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19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078" y="555009"/>
            <a:ext cx="9905998" cy="1260143"/>
          </a:xfrm>
        </p:spPr>
        <p:txBody>
          <a:bodyPr/>
          <a:lstStyle/>
          <a:p>
            <a:pPr algn="ctr"/>
            <a:r>
              <a:rPr lang="pt-BR" dirty="0" smtClean="0"/>
              <a:t>Pirólise rápida – “descoberta” em 1975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l="22029" t="27938" r="22798" b="8629"/>
          <a:stretch/>
        </p:blipFill>
        <p:spPr>
          <a:xfrm>
            <a:off x="2456597" y="1815152"/>
            <a:ext cx="7178722" cy="4640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1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00167"/>
            <a:ext cx="9905998" cy="959893"/>
          </a:xfrm>
        </p:spPr>
        <p:txBody>
          <a:bodyPr/>
          <a:lstStyle/>
          <a:p>
            <a:r>
              <a:rPr lang="pt-BR" dirty="0" smtClean="0"/>
              <a:t>O que fazer com esses produtos?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26329" t="29431" r="25315" b="12360"/>
          <a:stretch/>
        </p:blipFill>
        <p:spPr>
          <a:xfrm>
            <a:off x="163772" y="1528548"/>
            <a:ext cx="6291618" cy="425810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50925" y="1528548"/>
            <a:ext cx="4885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Óleo </a:t>
            </a:r>
            <a:r>
              <a:rPr lang="pt-BR" dirty="0"/>
              <a:t>de pirólise é geralmente </a:t>
            </a:r>
            <a:r>
              <a:rPr lang="pt-BR" dirty="0" smtClean="0"/>
              <a:t>um combustível </a:t>
            </a:r>
            <a:r>
              <a:rPr lang="pt-BR" dirty="0"/>
              <a:t>de baixa qualidade: ácido</a:t>
            </a:r>
            <a:r>
              <a:rPr lang="pt-BR" dirty="0" smtClean="0"/>
              <a:t>, instável</a:t>
            </a:r>
            <a:r>
              <a:rPr lang="pt-BR" dirty="0"/>
              <a:t>, e contém partículas de carbono </a:t>
            </a:r>
            <a:r>
              <a:rPr lang="pt-BR" dirty="0" smtClean="0"/>
              <a:t>– necessita </a:t>
            </a:r>
            <a:r>
              <a:rPr lang="pt-BR" dirty="0"/>
              <a:t>de </a:t>
            </a:r>
            <a:r>
              <a:rPr lang="pt-BR" dirty="0" smtClean="0"/>
              <a:t>upgrade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 smtClean="0"/>
              <a:t>- </a:t>
            </a:r>
            <a:r>
              <a:rPr lang="pt-BR" dirty="0" err="1" smtClean="0"/>
              <a:t>Catalização</a:t>
            </a:r>
            <a:r>
              <a:rPr lang="pt-BR" dirty="0" smtClean="0"/>
              <a:t> com </a:t>
            </a:r>
            <a:r>
              <a:rPr lang="pt-BR" dirty="0" err="1" smtClean="0"/>
              <a:t>zeolito</a:t>
            </a:r>
            <a:endParaRPr lang="pt-BR" dirty="0" smtClean="0"/>
          </a:p>
          <a:p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err="1" smtClean="0"/>
              <a:t>Hidrotratamento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err="1" smtClean="0"/>
              <a:t>bio-óleo</a:t>
            </a:r>
            <a:r>
              <a:rPr lang="pt-BR" dirty="0" smtClean="0"/>
              <a:t> vaporizado + H2)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err="1" smtClean="0"/>
              <a:t>Hidropirólise</a:t>
            </a:r>
            <a:endParaRPr lang="pt-BR" dirty="0" smtClean="0"/>
          </a:p>
          <a:p>
            <a:r>
              <a:rPr lang="pt-BR" dirty="0" smtClean="0"/>
              <a:t>(biomassa + H2)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/>
          <a:srcRect l="21399" t="36333" r="62342" b="10867"/>
          <a:stretch/>
        </p:blipFill>
        <p:spPr>
          <a:xfrm>
            <a:off x="9648966" y="2825086"/>
            <a:ext cx="2115403" cy="38623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/>
          <a:srcRect l="22343" t="57043" r="22273" b="23928"/>
          <a:stretch/>
        </p:blipFill>
        <p:spPr>
          <a:xfrm>
            <a:off x="2347413" y="5171318"/>
            <a:ext cx="7206018" cy="1392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64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l="42378" t="28125" r="45035" b="54151"/>
          <a:stretch/>
        </p:blipFill>
        <p:spPr>
          <a:xfrm>
            <a:off x="8570793" y="1160060"/>
            <a:ext cx="1637733" cy="129653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0625" y="1542196"/>
            <a:ext cx="7820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Alta quantidade de energia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Grande área superficial microscópica (</a:t>
            </a:r>
            <a:r>
              <a:rPr lang="pt-BR" dirty="0" err="1" smtClean="0"/>
              <a:t>microporos</a:t>
            </a:r>
            <a:r>
              <a:rPr lang="pt-B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 smtClean="0"/>
              <a:t>Aplicações:</a:t>
            </a:r>
          </a:p>
          <a:p>
            <a:r>
              <a:rPr lang="pt-BR" dirty="0" smtClean="0"/>
              <a:t>- Combustível</a:t>
            </a:r>
          </a:p>
          <a:p>
            <a:r>
              <a:rPr lang="pt-BR" dirty="0" smtClean="0"/>
              <a:t>- Alteração do solo (características físicas)</a:t>
            </a:r>
          </a:p>
          <a:p>
            <a:r>
              <a:rPr lang="pt-BR" dirty="0" smtClean="0"/>
              <a:t>- Adsorção de poluentes (tratamento de água)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41413" y="200167"/>
            <a:ext cx="9905998" cy="959893"/>
          </a:xfrm>
        </p:spPr>
        <p:txBody>
          <a:bodyPr/>
          <a:lstStyle/>
          <a:p>
            <a:r>
              <a:rPr lang="pt-BR" dirty="0" smtClean="0"/>
              <a:t>O que fazer com esses produtos?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6" y="2693939"/>
            <a:ext cx="4234858" cy="28181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5" y="4102992"/>
            <a:ext cx="4279932" cy="2407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6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http</a:t>
            </a:r>
            <a:r>
              <a:rPr lang="pt-BR" dirty="0"/>
              <a:t>://</a:t>
            </a:r>
            <a:r>
              <a:rPr lang="pt-BR" dirty="0" smtClean="0"/>
              <a:t>www.cbdb.org.br/informe/img/63socios7.pdf</a:t>
            </a:r>
          </a:p>
          <a:p>
            <a:pPr marL="0" indent="0">
              <a:buNone/>
            </a:pPr>
            <a:r>
              <a:rPr lang="pt-BR" dirty="0"/>
              <a:t>https://</a:t>
            </a:r>
            <a:r>
              <a:rPr lang="pt-BR" dirty="0" smtClean="0"/>
              <a:t>kdfrases.com/autor/antoine-lavoisier</a:t>
            </a:r>
          </a:p>
          <a:p>
            <a:pPr marL="0" indent="0">
              <a:buNone/>
            </a:pPr>
            <a:r>
              <a:rPr lang="pt-BR" dirty="0"/>
              <a:t>http://</a:t>
            </a:r>
            <a:r>
              <a:rPr lang="pt-BR" dirty="0" smtClean="0"/>
              <a:t>portaldoprofessor.mec.gov.br/fichaTecnicaAula.html?aula=25671</a:t>
            </a:r>
          </a:p>
          <a:p>
            <a:pPr marL="0" indent="0">
              <a:buNone/>
            </a:pPr>
            <a:r>
              <a:rPr lang="pt-BR" dirty="0"/>
              <a:t>https://</a:t>
            </a:r>
            <a:r>
              <a:rPr lang="pt-BR" dirty="0" smtClean="0"/>
              <a:t>www.eia.gov/todayinenergy/detail.php?id=12691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Fernando L.P. </a:t>
            </a:r>
            <a:r>
              <a:rPr lang="en-US" dirty="0" err="1" smtClean="0"/>
              <a:t>Resende</a:t>
            </a:r>
            <a:r>
              <a:rPr lang="en-US" dirty="0" smtClean="0"/>
              <a:t>. “Recent </a:t>
            </a:r>
            <a:r>
              <a:rPr lang="en-US" dirty="0"/>
              <a:t>advances on fast </a:t>
            </a:r>
            <a:r>
              <a:rPr lang="en-US" dirty="0" err="1"/>
              <a:t>hydropyrolysis</a:t>
            </a:r>
            <a:r>
              <a:rPr lang="en-US" dirty="0"/>
              <a:t> of biomass”; “</a:t>
            </a:r>
            <a:r>
              <a:rPr lang="en-US" dirty="0" err="1"/>
              <a:t>Hydropyrolysis</a:t>
            </a:r>
            <a:r>
              <a:rPr lang="en-US" dirty="0"/>
              <a:t> of Lignin Using </a:t>
            </a:r>
            <a:r>
              <a:rPr lang="en-US" dirty="0" err="1" smtClean="0"/>
              <a:t>Pd</a:t>
            </a:r>
            <a:r>
              <a:rPr lang="en-US" dirty="0"/>
              <a:t>/HZSM‐5”; “Pyrolysis of whole wood chips and rods in a novel ablative </a:t>
            </a:r>
            <a:r>
              <a:rPr lang="en-US" dirty="0" smtClean="0"/>
              <a:t>reactor”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7771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vem à cabeça quando pensamos em energia?</a:t>
            </a:r>
            <a:endParaRPr lang="pt-BR" dirty="0"/>
          </a:p>
        </p:txBody>
      </p:sp>
      <p:pic>
        <p:nvPicPr>
          <p:cNvPr id="1028" name="Picture 4" descr="Resultado de imagem para mafalda interrog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73" y="1970062"/>
            <a:ext cx="4852304" cy="4355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67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20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20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42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5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ergia elet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36" y="1133304"/>
            <a:ext cx="7511319" cy="4567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" y="407963"/>
            <a:ext cx="5762274" cy="288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larei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0" y="92016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m para cataratas do iguaç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" y="2857370"/>
            <a:ext cx="4916658" cy="327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63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452</TotalTime>
  <Words>590</Words>
  <Application>Microsoft Office PowerPoint</Application>
  <PresentationFormat>Personalizar</PresentationFormat>
  <Paragraphs>81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Malha</vt:lpstr>
      <vt:lpstr>Energia</vt:lpstr>
      <vt:lpstr>Estrutura de apresentação</vt:lpstr>
      <vt:lpstr>Mas afinal, o que é energia?</vt:lpstr>
      <vt:lpstr>O que vem à cabeça quando pensamos em energia?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Como utilizamos a energia no nosso dia-a-dia?</vt:lpstr>
      <vt:lpstr>Exemplos de energias não renováveis</vt:lpstr>
      <vt:lpstr>Destaque para: Petróleo</vt:lpstr>
      <vt:lpstr>Slide 18</vt:lpstr>
      <vt:lpstr>Slide 19</vt:lpstr>
      <vt:lpstr>Slide 20</vt:lpstr>
      <vt:lpstr>Matriz energética brasileira</vt:lpstr>
      <vt:lpstr>Mas há esperança para um novo olhar energético?</vt:lpstr>
      <vt:lpstr>Energias Renováveis</vt:lpstr>
      <vt:lpstr>Combustível de primeira geração  versus segunda geração </vt:lpstr>
      <vt:lpstr>Qualquer material orgânico pode sofrer pirólise</vt:lpstr>
      <vt:lpstr>Slide 26</vt:lpstr>
      <vt:lpstr>Tratamentos termoquímicos convencionais</vt:lpstr>
      <vt:lpstr>EXEMPLO: Pirólise da celulose </vt:lpstr>
      <vt:lpstr>Pirólise lenta</vt:lpstr>
      <vt:lpstr>Pirólise rápida – “descoberta” em 1975</vt:lpstr>
      <vt:lpstr>O que fazer com esses produtos?</vt:lpstr>
      <vt:lpstr>O que fazer com esses produtos?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</dc:title>
  <dc:creator>Usuario</dc:creator>
  <cp:lastModifiedBy>Silvia MG Molina</cp:lastModifiedBy>
  <cp:revision>40</cp:revision>
  <dcterms:created xsi:type="dcterms:W3CDTF">2017-09-28T01:49:33Z</dcterms:created>
  <dcterms:modified xsi:type="dcterms:W3CDTF">2017-10-18T00:00:17Z</dcterms:modified>
</cp:coreProperties>
</file>