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63" r:id="rId4"/>
    <p:sldId id="257" r:id="rId5"/>
    <p:sldId id="260" r:id="rId6"/>
    <p:sldId id="261" r:id="rId7"/>
    <p:sldId id="271" r:id="rId8"/>
    <p:sldId id="273" r:id="rId9"/>
    <p:sldId id="262" r:id="rId10"/>
    <p:sldId id="280" r:id="rId11"/>
    <p:sldId id="264" r:id="rId12"/>
    <p:sldId id="276" r:id="rId13"/>
    <p:sldId id="266" r:id="rId14"/>
    <p:sldId id="278" r:id="rId15"/>
    <p:sldId id="267" r:id="rId16"/>
    <p:sldId id="281" r:id="rId17"/>
    <p:sldId id="269" r:id="rId18"/>
    <p:sldId id="282" r:id="rId19"/>
    <p:sldId id="28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8" autoAdjust="0"/>
    <p:restoredTop sz="86215" autoAdjust="0"/>
  </p:normalViewPr>
  <p:slideViewPr>
    <p:cSldViewPr>
      <p:cViewPr varScale="1">
        <p:scale>
          <a:sx n="62" d="100"/>
          <a:sy n="62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960C5-B970-4ACC-A235-B3D9020D81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EEDC02-16B1-44ED-9980-70BB68491220}">
      <dgm:prSet phldrT="[Texto]"/>
      <dgm:spPr/>
      <dgm:t>
        <a:bodyPr/>
        <a:lstStyle/>
        <a:p>
          <a:r>
            <a:rPr lang="pt-BR" dirty="0" smtClean="0"/>
            <a:t>Pré-história</a:t>
          </a:r>
          <a:endParaRPr lang="pt-BR" dirty="0"/>
        </a:p>
      </dgm:t>
    </dgm:pt>
    <dgm:pt modelId="{4675D910-F870-4422-9B5B-A9C320FF67B3}" type="parTrans" cxnId="{2410B0DB-F354-47BC-B946-16AE448577C4}">
      <dgm:prSet/>
      <dgm:spPr/>
      <dgm:t>
        <a:bodyPr/>
        <a:lstStyle/>
        <a:p>
          <a:endParaRPr lang="pt-BR"/>
        </a:p>
      </dgm:t>
    </dgm:pt>
    <dgm:pt modelId="{60A1D30C-C217-456F-BFD1-E672B72768FF}" type="sibTrans" cxnId="{2410B0DB-F354-47BC-B946-16AE448577C4}">
      <dgm:prSet/>
      <dgm:spPr/>
      <dgm:t>
        <a:bodyPr/>
        <a:lstStyle/>
        <a:p>
          <a:endParaRPr lang="pt-BR"/>
        </a:p>
      </dgm:t>
    </dgm:pt>
    <dgm:pt modelId="{62CE5880-B1E3-4360-9A17-3855423A3BF3}">
      <dgm:prSet phldrT="[Texto]"/>
      <dgm:spPr/>
      <dgm:t>
        <a:bodyPr/>
        <a:lstStyle/>
        <a:p>
          <a:pPr algn="l"/>
          <a:r>
            <a:rPr lang="pt-BR" dirty="0" smtClean="0"/>
            <a:t>Fogo – Proteção, Caça e calor</a:t>
          </a:r>
          <a:endParaRPr lang="pt-BR" dirty="0"/>
        </a:p>
      </dgm:t>
    </dgm:pt>
    <dgm:pt modelId="{9EA61B1D-1151-443C-A98B-27ACD63BD3E9}" type="parTrans" cxnId="{8CDBF523-7C32-4871-9EBE-64F79F6CEAB5}">
      <dgm:prSet/>
      <dgm:spPr/>
      <dgm:t>
        <a:bodyPr/>
        <a:lstStyle/>
        <a:p>
          <a:endParaRPr lang="pt-BR"/>
        </a:p>
      </dgm:t>
    </dgm:pt>
    <dgm:pt modelId="{58D3DD45-E8B0-413E-9049-D018175B4572}" type="sibTrans" cxnId="{8CDBF523-7C32-4871-9EBE-64F79F6CEAB5}">
      <dgm:prSet/>
      <dgm:spPr/>
      <dgm:t>
        <a:bodyPr/>
        <a:lstStyle/>
        <a:p>
          <a:endParaRPr lang="pt-BR"/>
        </a:p>
      </dgm:t>
    </dgm:pt>
    <dgm:pt modelId="{F4C3A5A1-DA4A-4F2A-8736-C5512E6CA588}">
      <dgm:prSet phldrT="[Texto]"/>
      <dgm:spPr/>
      <dgm:t>
        <a:bodyPr/>
        <a:lstStyle/>
        <a:p>
          <a:pPr algn="l"/>
          <a:r>
            <a:rPr lang="pt-BR" dirty="0" smtClean="0"/>
            <a:t>Animais – Agricultura e transporte</a:t>
          </a:r>
          <a:endParaRPr lang="pt-BR" dirty="0"/>
        </a:p>
      </dgm:t>
    </dgm:pt>
    <dgm:pt modelId="{C096DE21-5514-45E7-ADEF-1796415DC7E3}" type="parTrans" cxnId="{8A67AD60-16B4-461D-B768-B46B548BEDB1}">
      <dgm:prSet/>
      <dgm:spPr/>
      <dgm:t>
        <a:bodyPr/>
        <a:lstStyle/>
        <a:p>
          <a:endParaRPr lang="pt-BR"/>
        </a:p>
      </dgm:t>
    </dgm:pt>
    <dgm:pt modelId="{7B5E1491-2B2C-4CCA-A4CB-49ED334EEEDF}" type="sibTrans" cxnId="{8A67AD60-16B4-461D-B768-B46B548BEDB1}">
      <dgm:prSet/>
      <dgm:spPr/>
      <dgm:t>
        <a:bodyPr/>
        <a:lstStyle/>
        <a:p>
          <a:endParaRPr lang="pt-BR"/>
        </a:p>
      </dgm:t>
    </dgm:pt>
    <dgm:pt modelId="{FA81E017-9313-48E9-B972-7F5F10F64BDB}">
      <dgm:prSet phldrT="[Texto]"/>
      <dgm:spPr/>
      <dgm:t>
        <a:bodyPr/>
        <a:lstStyle/>
        <a:p>
          <a:r>
            <a:rPr lang="pt-BR" dirty="0" smtClean="0"/>
            <a:t>Idade Média - Moderna</a:t>
          </a:r>
          <a:endParaRPr lang="pt-BR" dirty="0"/>
        </a:p>
      </dgm:t>
    </dgm:pt>
    <dgm:pt modelId="{D1361E82-3818-4F34-9C9C-37A819EEDB8B}" type="parTrans" cxnId="{E4609C53-C0B0-4270-9407-6435E29B8EED}">
      <dgm:prSet/>
      <dgm:spPr/>
      <dgm:t>
        <a:bodyPr/>
        <a:lstStyle/>
        <a:p>
          <a:endParaRPr lang="pt-BR"/>
        </a:p>
      </dgm:t>
    </dgm:pt>
    <dgm:pt modelId="{5B9FE83F-058A-43E9-A9B4-4395ECE74BBB}" type="sibTrans" cxnId="{E4609C53-C0B0-4270-9407-6435E29B8EED}">
      <dgm:prSet/>
      <dgm:spPr/>
      <dgm:t>
        <a:bodyPr/>
        <a:lstStyle/>
        <a:p>
          <a:endParaRPr lang="pt-BR"/>
        </a:p>
      </dgm:t>
    </dgm:pt>
    <dgm:pt modelId="{D714F011-26EA-4122-92D7-7AFA5C6AFE3B}">
      <dgm:prSet phldrT="[Texto]"/>
      <dgm:spPr/>
      <dgm:t>
        <a:bodyPr/>
        <a:lstStyle/>
        <a:p>
          <a:r>
            <a:rPr lang="pt-BR" dirty="0" smtClean="0"/>
            <a:t>Vento – Moinhos e Grandes Navegações</a:t>
          </a:r>
          <a:endParaRPr lang="pt-BR" dirty="0"/>
        </a:p>
      </dgm:t>
    </dgm:pt>
    <dgm:pt modelId="{7980C095-86BB-49CD-BD6D-A03F56649212}" type="parTrans" cxnId="{131BCC3D-DDDF-49FD-8720-969099A1E35D}">
      <dgm:prSet/>
      <dgm:spPr/>
      <dgm:t>
        <a:bodyPr/>
        <a:lstStyle/>
        <a:p>
          <a:endParaRPr lang="pt-BR"/>
        </a:p>
      </dgm:t>
    </dgm:pt>
    <dgm:pt modelId="{65413C6F-3FC6-4B97-BFBA-2D3907FB9FE8}" type="sibTrans" cxnId="{131BCC3D-DDDF-49FD-8720-969099A1E35D}">
      <dgm:prSet/>
      <dgm:spPr/>
      <dgm:t>
        <a:bodyPr/>
        <a:lstStyle/>
        <a:p>
          <a:endParaRPr lang="pt-BR"/>
        </a:p>
      </dgm:t>
    </dgm:pt>
    <dgm:pt modelId="{ED87A0C7-D216-4A13-B56B-1FDF237CB470}">
      <dgm:prSet phldrT="[Texto]"/>
      <dgm:spPr/>
      <dgm:t>
        <a:bodyPr/>
        <a:lstStyle/>
        <a:p>
          <a:r>
            <a:rPr lang="pt-BR" smtClean="0"/>
            <a:t>Revolução Industrial</a:t>
          </a:r>
          <a:endParaRPr lang="pt-BR" dirty="0"/>
        </a:p>
      </dgm:t>
    </dgm:pt>
    <dgm:pt modelId="{CED9888A-6C21-4310-B7A0-E4697ED0DE0C}" type="parTrans" cxnId="{773BAB1A-5AD9-4B34-BDDF-7A9925E7EA1E}">
      <dgm:prSet/>
      <dgm:spPr/>
      <dgm:t>
        <a:bodyPr/>
        <a:lstStyle/>
        <a:p>
          <a:endParaRPr lang="pt-BR"/>
        </a:p>
      </dgm:t>
    </dgm:pt>
    <dgm:pt modelId="{39D6810E-5D1B-47CE-A6E9-41EA7F8B9B1A}" type="sibTrans" cxnId="{773BAB1A-5AD9-4B34-BDDF-7A9925E7EA1E}">
      <dgm:prSet/>
      <dgm:spPr/>
      <dgm:t>
        <a:bodyPr/>
        <a:lstStyle/>
        <a:p>
          <a:endParaRPr lang="pt-BR"/>
        </a:p>
      </dgm:t>
    </dgm:pt>
    <dgm:pt modelId="{E9F10B19-72E8-4512-A127-E06E5A73A2D9}">
      <dgm:prSet phldrT="[Texto]"/>
      <dgm:spPr/>
      <dgm:t>
        <a:bodyPr/>
        <a:lstStyle/>
        <a:p>
          <a:r>
            <a:rPr lang="pt-BR" dirty="0" smtClean="0"/>
            <a:t>Máquina </a:t>
          </a:r>
          <a:r>
            <a:rPr lang="pt-BR" smtClean="0"/>
            <a:t>a Vapor</a:t>
          </a:r>
          <a:endParaRPr lang="pt-BR" dirty="0"/>
        </a:p>
      </dgm:t>
    </dgm:pt>
    <dgm:pt modelId="{271B8468-BB68-4CD6-9589-46A13D35E374}" type="parTrans" cxnId="{89380F30-AEB6-4218-AC0F-90FEE3D15818}">
      <dgm:prSet/>
      <dgm:spPr/>
      <dgm:t>
        <a:bodyPr/>
        <a:lstStyle/>
        <a:p>
          <a:endParaRPr lang="pt-BR"/>
        </a:p>
      </dgm:t>
    </dgm:pt>
    <dgm:pt modelId="{959E2ED6-A6D1-4B6B-ABBE-2F8D1C69FB24}" type="sibTrans" cxnId="{89380F30-AEB6-4218-AC0F-90FEE3D15818}">
      <dgm:prSet/>
      <dgm:spPr/>
      <dgm:t>
        <a:bodyPr/>
        <a:lstStyle/>
        <a:p>
          <a:endParaRPr lang="pt-BR"/>
        </a:p>
      </dgm:t>
    </dgm:pt>
    <dgm:pt modelId="{B0AFC471-12EC-4D62-BC79-50924FB21C56}">
      <dgm:prSet/>
      <dgm:spPr/>
      <dgm:t>
        <a:bodyPr/>
        <a:lstStyle/>
        <a:p>
          <a:r>
            <a:rPr lang="pt-BR" dirty="0" smtClean="0"/>
            <a:t>Século XIX - Atualidade</a:t>
          </a:r>
          <a:endParaRPr lang="pt-BR" dirty="0"/>
        </a:p>
      </dgm:t>
    </dgm:pt>
    <dgm:pt modelId="{C9450D1E-6F0C-4D83-8B45-332AA77A60AE}" type="parTrans" cxnId="{C062FE30-D417-4FA6-9AB2-0587AD21226C}">
      <dgm:prSet/>
      <dgm:spPr/>
      <dgm:t>
        <a:bodyPr/>
        <a:lstStyle/>
        <a:p>
          <a:endParaRPr lang="pt-BR"/>
        </a:p>
      </dgm:t>
    </dgm:pt>
    <dgm:pt modelId="{0A81DA3F-AE4E-49D3-8FF5-60650382F67C}" type="sibTrans" cxnId="{C062FE30-D417-4FA6-9AB2-0587AD21226C}">
      <dgm:prSet/>
      <dgm:spPr/>
      <dgm:t>
        <a:bodyPr/>
        <a:lstStyle/>
        <a:p>
          <a:endParaRPr lang="pt-BR"/>
        </a:p>
      </dgm:t>
    </dgm:pt>
    <dgm:pt modelId="{5BF0A229-1405-4840-B3DD-097F75C3C443}">
      <dgm:prSet/>
      <dgm:spPr/>
      <dgm:t>
        <a:bodyPr/>
        <a:lstStyle/>
        <a:p>
          <a:r>
            <a:rPr lang="pt-BR" dirty="0" smtClean="0"/>
            <a:t>Petróleo</a:t>
          </a:r>
          <a:endParaRPr lang="pt-BR" dirty="0"/>
        </a:p>
      </dgm:t>
    </dgm:pt>
    <dgm:pt modelId="{083824B8-42EE-433D-955D-93005D51F265}" type="parTrans" cxnId="{5F443A29-5DE3-49F4-8F63-BC7574ED797C}">
      <dgm:prSet/>
      <dgm:spPr/>
      <dgm:t>
        <a:bodyPr/>
        <a:lstStyle/>
        <a:p>
          <a:endParaRPr lang="pt-BR"/>
        </a:p>
      </dgm:t>
    </dgm:pt>
    <dgm:pt modelId="{DA6D0F5B-5062-4323-85FC-1E1BB2540CC6}" type="sibTrans" cxnId="{5F443A29-5DE3-49F4-8F63-BC7574ED797C}">
      <dgm:prSet/>
      <dgm:spPr/>
      <dgm:t>
        <a:bodyPr/>
        <a:lstStyle/>
        <a:p>
          <a:endParaRPr lang="pt-BR"/>
        </a:p>
      </dgm:t>
    </dgm:pt>
    <dgm:pt modelId="{06185BFE-3F7E-4AFC-A8E3-49D54BA82024}">
      <dgm:prSet/>
      <dgm:spPr/>
      <dgm:t>
        <a:bodyPr/>
        <a:lstStyle/>
        <a:p>
          <a:r>
            <a:rPr lang="pt-BR" dirty="0" smtClean="0"/>
            <a:t>Eletricidade (tecnologia)</a:t>
          </a:r>
          <a:endParaRPr lang="pt-BR" dirty="0"/>
        </a:p>
      </dgm:t>
    </dgm:pt>
    <dgm:pt modelId="{3C8F7927-A79D-44A2-B2BD-E7B639DB14D1}" type="parTrans" cxnId="{82DCB2EF-227F-49AF-8D29-77DA4DE03D4D}">
      <dgm:prSet/>
      <dgm:spPr/>
      <dgm:t>
        <a:bodyPr/>
        <a:lstStyle/>
        <a:p>
          <a:endParaRPr lang="pt-BR"/>
        </a:p>
      </dgm:t>
    </dgm:pt>
    <dgm:pt modelId="{4B22B2E0-6E61-44BF-9417-6663B77F1353}" type="sibTrans" cxnId="{82DCB2EF-227F-49AF-8D29-77DA4DE03D4D}">
      <dgm:prSet/>
      <dgm:spPr/>
      <dgm:t>
        <a:bodyPr/>
        <a:lstStyle/>
        <a:p>
          <a:endParaRPr lang="pt-BR"/>
        </a:p>
      </dgm:t>
    </dgm:pt>
    <dgm:pt modelId="{FD880209-8ECB-4E1B-8051-49EBB8D3485D}">
      <dgm:prSet phldrT="[Texto]"/>
      <dgm:spPr/>
      <dgm:t>
        <a:bodyPr/>
        <a:lstStyle/>
        <a:p>
          <a:r>
            <a:rPr lang="pt-BR" dirty="0" smtClean="0"/>
            <a:t>Locomotiva</a:t>
          </a:r>
          <a:endParaRPr lang="pt-BR" dirty="0"/>
        </a:p>
      </dgm:t>
    </dgm:pt>
    <dgm:pt modelId="{8A00CB84-4080-4B75-AF46-AF2E0D501CDD}" type="sibTrans" cxnId="{5386B994-6DE9-4BAA-91E8-7BFDAC5D725F}">
      <dgm:prSet/>
      <dgm:spPr/>
      <dgm:t>
        <a:bodyPr/>
        <a:lstStyle/>
        <a:p>
          <a:endParaRPr lang="pt-BR"/>
        </a:p>
      </dgm:t>
    </dgm:pt>
    <dgm:pt modelId="{48A1D202-153B-47DE-AC71-5D675CCD2A3F}" type="parTrans" cxnId="{5386B994-6DE9-4BAA-91E8-7BFDAC5D725F}">
      <dgm:prSet/>
      <dgm:spPr/>
      <dgm:t>
        <a:bodyPr/>
        <a:lstStyle/>
        <a:p>
          <a:endParaRPr lang="pt-BR"/>
        </a:p>
      </dgm:t>
    </dgm:pt>
    <dgm:pt modelId="{AC99BF87-B7A1-486D-91C6-3A2F994A2F5E}" type="pres">
      <dgm:prSet presAssocID="{D62960C5-B970-4ACC-A235-B3D9020D81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33626F-8DEA-4273-A5D1-B2D58E29B64D}" type="pres">
      <dgm:prSet presAssocID="{78EEDC02-16B1-44ED-9980-70BB68491220}" presName="composite" presStyleCnt="0"/>
      <dgm:spPr/>
    </dgm:pt>
    <dgm:pt modelId="{D0D80E4F-00D3-4580-A3FA-1DF4A85F6835}" type="pres">
      <dgm:prSet presAssocID="{78EEDC02-16B1-44ED-9980-70BB6849122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E57303-3FE0-44E1-B73C-8BAA8544C956}" type="pres">
      <dgm:prSet presAssocID="{78EEDC02-16B1-44ED-9980-70BB6849122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20507F-7F17-4FB1-AB2B-548A32D47E4D}" type="pres">
      <dgm:prSet presAssocID="{60A1D30C-C217-456F-BFD1-E672B72768FF}" presName="space" presStyleCnt="0"/>
      <dgm:spPr/>
    </dgm:pt>
    <dgm:pt modelId="{ECA81C28-F666-418B-A6F7-CF97EEECC3CA}" type="pres">
      <dgm:prSet presAssocID="{FA81E017-9313-48E9-B972-7F5F10F64BDB}" presName="composite" presStyleCnt="0"/>
      <dgm:spPr/>
    </dgm:pt>
    <dgm:pt modelId="{283260DA-51DA-47FB-8CCC-36EDC840A5EE}" type="pres">
      <dgm:prSet presAssocID="{FA81E017-9313-48E9-B972-7F5F10F64BD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FEA842-080E-487E-B3E3-D93287047702}" type="pres">
      <dgm:prSet presAssocID="{FA81E017-9313-48E9-B972-7F5F10F64BD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535883-FE4C-42C4-A0EE-09F1055BF3A8}" type="pres">
      <dgm:prSet presAssocID="{5B9FE83F-058A-43E9-A9B4-4395ECE74BBB}" presName="space" presStyleCnt="0"/>
      <dgm:spPr/>
    </dgm:pt>
    <dgm:pt modelId="{F272BC83-A740-4A33-866D-188F485125FB}" type="pres">
      <dgm:prSet presAssocID="{ED87A0C7-D216-4A13-B56B-1FDF237CB470}" presName="composite" presStyleCnt="0"/>
      <dgm:spPr/>
    </dgm:pt>
    <dgm:pt modelId="{A2678390-2BBC-4E7E-85DF-58DD2AD3821E}" type="pres">
      <dgm:prSet presAssocID="{ED87A0C7-D216-4A13-B56B-1FDF237CB47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5D49A1-601A-44FF-9F04-0DE8E8F2CAA9}" type="pres">
      <dgm:prSet presAssocID="{ED87A0C7-D216-4A13-B56B-1FDF237CB47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C709E1-213C-46EB-BC12-09A3F2646B56}" type="pres">
      <dgm:prSet presAssocID="{39D6810E-5D1B-47CE-A6E9-41EA7F8B9B1A}" presName="space" presStyleCnt="0"/>
      <dgm:spPr/>
    </dgm:pt>
    <dgm:pt modelId="{D9FAEB63-66A0-4152-9AA2-7DA06C46B52C}" type="pres">
      <dgm:prSet presAssocID="{B0AFC471-12EC-4D62-BC79-50924FB21C56}" presName="composite" presStyleCnt="0"/>
      <dgm:spPr/>
    </dgm:pt>
    <dgm:pt modelId="{C8A1DA94-D5A1-45C5-883E-F5485C7074FF}" type="pres">
      <dgm:prSet presAssocID="{B0AFC471-12EC-4D62-BC79-50924FB21C5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D04BAC-C31B-4D35-BD4A-25AC89481624}" type="pres">
      <dgm:prSet presAssocID="{B0AFC471-12EC-4D62-BC79-50924FB21C5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1336E1-1761-4FFE-B191-F2F1CB4B0AD6}" type="presOf" srcId="{B0AFC471-12EC-4D62-BC79-50924FB21C56}" destId="{C8A1DA94-D5A1-45C5-883E-F5485C7074FF}" srcOrd="0" destOrd="0" presId="urn:microsoft.com/office/officeart/2005/8/layout/hList1"/>
    <dgm:cxn modelId="{5F443A29-5DE3-49F4-8F63-BC7574ED797C}" srcId="{B0AFC471-12EC-4D62-BC79-50924FB21C56}" destId="{5BF0A229-1405-4840-B3DD-097F75C3C443}" srcOrd="0" destOrd="0" parTransId="{083824B8-42EE-433D-955D-93005D51F265}" sibTransId="{DA6D0F5B-5062-4323-85FC-1E1BB2540CC6}"/>
    <dgm:cxn modelId="{C062FE30-D417-4FA6-9AB2-0587AD21226C}" srcId="{D62960C5-B970-4ACC-A235-B3D9020D8168}" destId="{B0AFC471-12EC-4D62-BC79-50924FB21C56}" srcOrd="3" destOrd="0" parTransId="{C9450D1E-6F0C-4D83-8B45-332AA77A60AE}" sibTransId="{0A81DA3F-AE4E-49D3-8FF5-60650382F67C}"/>
    <dgm:cxn modelId="{5376F0DC-F151-41B7-AA5A-BF1288A670AC}" type="presOf" srcId="{FA81E017-9313-48E9-B972-7F5F10F64BDB}" destId="{283260DA-51DA-47FB-8CCC-36EDC840A5EE}" srcOrd="0" destOrd="0" presId="urn:microsoft.com/office/officeart/2005/8/layout/hList1"/>
    <dgm:cxn modelId="{AC42579B-2F2A-43C8-B286-BED6F9EF3853}" type="presOf" srcId="{FD880209-8ECB-4E1B-8051-49EBB8D3485D}" destId="{855D49A1-601A-44FF-9F04-0DE8E8F2CAA9}" srcOrd="0" destOrd="1" presId="urn:microsoft.com/office/officeart/2005/8/layout/hList1"/>
    <dgm:cxn modelId="{1EDD2606-BEDB-4316-9291-4A7D2CB21F5B}" type="presOf" srcId="{5BF0A229-1405-4840-B3DD-097F75C3C443}" destId="{94D04BAC-C31B-4D35-BD4A-25AC89481624}" srcOrd="0" destOrd="0" presId="urn:microsoft.com/office/officeart/2005/8/layout/hList1"/>
    <dgm:cxn modelId="{E4609C53-C0B0-4270-9407-6435E29B8EED}" srcId="{D62960C5-B970-4ACC-A235-B3D9020D8168}" destId="{FA81E017-9313-48E9-B972-7F5F10F64BDB}" srcOrd="1" destOrd="0" parTransId="{D1361E82-3818-4F34-9C9C-37A819EEDB8B}" sibTransId="{5B9FE83F-058A-43E9-A9B4-4395ECE74BBB}"/>
    <dgm:cxn modelId="{2410B0DB-F354-47BC-B946-16AE448577C4}" srcId="{D62960C5-B970-4ACC-A235-B3D9020D8168}" destId="{78EEDC02-16B1-44ED-9980-70BB68491220}" srcOrd="0" destOrd="0" parTransId="{4675D910-F870-4422-9B5B-A9C320FF67B3}" sibTransId="{60A1D30C-C217-456F-BFD1-E672B72768FF}"/>
    <dgm:cxn modelId="{8CDBF523-7C32-4871-9EBE-64F79F6CEAB5}" srcId="{78EEDC02-16B1-44ED-9980-70BB68491220}" destId="{62CE5880-B1E3-4360-9A17-3855423A3BF3}" srcOrd="0" destOrd="0" parTransId="{9EA61B1D-1151-443C-A98B-27ACD63BD3E9}" sibTransId="{58D3DD45-E8B0-413E-9049-D018175B4572}"/>
    <dgm:cxn modelId="{7B2C6C48-313B-4EB1-8C00-479C109ED16E}" type="presOf" srcId="{ED87A0C7-D216-4A13-B56B-1FDF237CB470}" destId="{A2678390-2BBC-4E7E-85DF-58DD2AD3821E}" srcOrd="0" destOrd="0" presId="urn:microsoft.com/office/officeart/2005/8/layout/hList1"/>
    <dgm:cxn modelId="{D96B89B4-7DAB-4636-990F-6FD6EBDC9FFC}" type="presOf" srcId="{62CE5880-B1E3-4360-9A17-3855423A3BF3}" destId="{43E57303-3FE0-44E1-B73C-8BAA8544C956}" srcOrd="0" destOrd="0" presId="urn:microsoft.com/office/officeart/2005/8/layout/hList1"/>
    <dgm:cxn modelId="{131BCC3D-DDDF-49FD-8720-969099A1E35D}" srcId="{FA81E017-9313-48E9-B972-7F5F10F64BDB}" destId="{D714F011-26EA-4122-92D7-7AFA5C6AFE3B}" srcOrd="0" destOrd="0" parTransId="{7980C095-86BB-49CD-BD6D-A03F56649212}" sibTransId="{65413C6F-3FC6-4B97-BFBA-2D3907FB9FE8}"/>
    <dgm:cxn modelId="{DB101A6F-F656-4DB8-A7FF-6A314DA7AEF7}" type="presOf" srcId="{D62960C5-B970-4ACC-A235-B3D9020D8168}" destId="{AC99BF87-B7A1-486D-91C6-3A2F994A2F5E}" srcOrd="0" destOrd="0" presId="urn:microsoft.com/office/officeart/2005/8/layout/hList1"/>
    <dgm:cxn modelId="{2835C56C-B808-41FE-B197-CDF0C1966450}" type="presOf" srcId="{06185BFE-3F7E-4AFC-A8E3-49D54BA82024}" destId="{94D04BAC-C31B-4D35-BD4A-25AC89481624}" srcOrd="0" destOrd="1" presId="urn:microsoft.com/office/officeart/2005/8/layout/hList1"/>
    <dgm:cxn modelId="{82DCB2EF-227F-49AF-8D29-77DA4DE03D4D}" srcId="{B0AFC471-12EC-4D62-BC79-50924FB21C56}" destId="{06185BFE-3F7E-4AFC-A8E3-49D54BA82024}" srcOrd="1" destOrd="0" parTransId="{3C8F7927-A79D-44A2-B2BD-E7B639DB14D1}" sibTransId="{4B22B2E0-6E61-44BF-9417-6663B77F1353}"/>
    <dgm:cxn modelId="{8A67AD60-16B4-461D-B768-B46B548BEDB1}" srcId="{78EEDC02-16B1-44ED-9980-70BB68491220}" destId="{F4C3A5A1-DA4A-4F2A-8736-C5512E6CA588}" srcOrd="1" destOrd="0" parTransId="{C096DE21-5514-45E7-ADEF-1796415DC7E3}" sibTransId="{7B5E1491-2B2C-4CCA-A4CB-49ED334EEEDF}"/>
    <dgm:cxn modelId="{7B8BC4C7-A8D0-451D-B7AD-222C5FA20421}" type="presOf" srcId="{F4C3A5A1-DA4A-4F2A-8736-C5512E6CA588}" destId="{43E57303-3FE0-44E1-B73C-8BAA8544C956}" srcOrd="0" destOrd="1" presId="urn:microsoft.com/office/officeart/2005/8/layout/hList1"/>
    <dgm:cxn modelId="{773BAB1A-5AD9-4B34-BDDF-7A9925E7EA1E}" srcId="{D62960C5-B970-4ACC-A235-B3D9020D8168}" destId="{ED87A0C7-D216-4A13-B56B-1FDF237CB470}" srcOrd="2" destOrd="0" parTransId="{CED9888A-6C21-4310-B7A0-E4697ED0DE0C}" sibTransId="{39D6810E-5D1B-47CE-A6E9-41EA7F8B9B1A}"/>
    <dgm:cxn modelId="{CB168019-023F-458E-9A12-B14D02455674}" type="presOf" srcId="{78EEDC02-16B1-44ED-9980-70BB68491220}" destId="{D0D80E4F-00D3-4580-A3FA-1DF4A85F6835}" srcOrd="0" destOrd="0" presId="urn:microsoft.com/office/officeart/2005/8/layout/hList1"/>
    <dgm:cxn modelId="{93B87907-6DEA-4F8E-A866-8A145A9F77EE}" type="presOf" srcId="{E9F10B19-72E8-4512-A127-E06E5A73A2D9}" destId="{855D49A1-601A-44FF-9F04-0DE8E8F2CAA9}" srcOrd="0" destOrd="0" presId="urn:microsoft.com/office/officeart/2005/8/layout/hList1"/>
    <dgm:cxn modelId="{7EE1E97E-AA52-45DD-BAF9-AEB5850BEF62}" type="presOf" srcId="{D714F011-26EA-4122-92D7-7AFA5C6AFE3B}" destId="{22FEA842-080E-487E-B3E3-D93287047702}" srcOrd="0" destOrd="0" presId="urn:microsoft.com/office/officeart/2005/8/layout/hList1"/>
    <dgm:cxn modelId="{89380F30-AEB6-4218-AC0F-90FEE3D15818}" srcId="{ED87A0C7-D216-4A13-B56B-1FDF237CB470}" destId="{E9F10B19-72E8-4512-A127-E06E5A73A2D9}" srcOrd="0" destOrd="0" parTransId="{271B8468-BB68-4CD6-9589-46A13D35E374}" sibTransId="{959E2ED6-A6D1-4B6B-ABBE-2F8D1C69FB24}"/>
    <dgm:cxn modelId="{5386B994-6DE9-4BAA-91E8-7BFDAC5D725F}" srcId="{ED87A0C7-D216-4A13-B56B-1FDF237CB470}" destId="{FD880209-8ECB-4E1B-8051-49EBB8D3485D}" srcOrd="1" destOrd="0" parTransId="{48A1D202-153B-47DE-AC71-5D675CCD2A3F}" sibTransId="{8A00CB84-4080-4B75-AF46-AF2E0D501CDD}"/>
    <dgm:cxn modelId="{19FD3E9B-A9D9-422A-9D5C-4867214CD79B}" type="presParOf" srcId="{AC99BF87-B7A1-486D-91C6-3A2F994A2F5E}" destId="{7033626F-8DEA-4273-A5D1-B2D58E29B64D}" srcOrd="0" destOrd="0" presId="urn:microsoft.com/office/officeart/2005/8/layout/hList1"/>
    <dgm:cxn modelId="{CCF6E32B-3383-4B28-B450-D2C0E8C3FEC1}" type="presParOf" srcId="{7033626F-8DEA-4273-A5D1-B2D58E29B64D}" destId="{D0D80E4F-00D3-4580-A3FA-1DF4A85F6835}" srcOrd="0" destOrd="0" presId="urn:microsoft.com/office/officeart/2005/8/layout/hList1"/>
    <dgm:cxn modelId="{8F56E9AD-8400-41C9-B8C6-8D10C15FD8AF}" type="presParOf" srcId="{7033626F-8DEA-4273-A5D1-B2D58E29B64D}" destId="{43E57303-3FE0-44E1-B73C-8BAA8544C956}" srcOrd="1" destOrd="0" presId="urn:microsoft.com/office/officeart/2005/8/layout/hList1"/>
    <dgm:cxn modelId="{19292709-C7A1-4EDA-A84E-D79C76F976EF}" type="presParOf" srcId="{AC99BF87-B7A1-486D-91C6-3A2F994A2F5E}" destId="{4E20507F-7F17-4FB1-AB2B-548A32D47E4D}" srcOrd="1" destOrd="0" presId="urn:microsoft.com/office/officeart/2005/8/layout/hList1"/>
    <dgm:cxn modelId="{9BC5FEBB-168A-4730-8028-C3E8681F27D2}" type="presParOf" srcId="{AC99BF87-B7A1-486D-91C6-3A2F994A2F5E}" destId="{ECA81C28-F666-418B-A6F7-CF97EEECC3CA}" srcOrd="2" destOrd="0" presId="urn:microsoft.com/office/officeart/2005/8/layout/hList1"/>
    <dgm:cxn modelId="{0DCE5B23-8D4A-428A-BA81-70B3EA027B26}" type="presParOf" srcId="{ECA81C28-F666-418B-A6F7-CF97EEECC3CA}" destId="{283260DA-51DA-47FB-8CCC-36EDC840A5EE}" srcOrd="0" destOrd="0" presId="urn:microsoft.com/office/officeart/2005/8/layout/hList1"/>
    <dgm:cxn modelId="{5A546522-2993-41B9-A959-E9EF87FFCCCA}" type="presParOf" srcId="{ECA81C28-F666-418B-A6F7-CF97EEECC3CA}" destId="{22FEA842-080E-487E-B3E3-D93287047702}" srcOrd="1" destOrd="0" presId="urn:microsoft.com/office/officeart/2005/8/layout/hList1"/>
    <dgm:cxn modelId="{C41F25F5-C42B-4D74-9F78-AEFFAF8330FC}" type="presParOf" srcId="{AC99BF87-B7A1-486D-91C6-3A2F994A2F5E}" destId="{B9535883-FE4C-42C4-A0EE-09F1055BF3A8}" srcOrd="3" destOrd="0" presId="urn:microsoft.com/office/officeart/2005/8/layout/hList1"/>
    <dgm:cxn modelId="{85CF874C-6341-49F6-87F5-B5C3914C1223}" type="presParOf" srcId="{AC99BF87-B7A1-486D-91C6-3A2F994A2F5E}" destId="{F272BC83-A740-4A33-866D-188F485125FB}" srcOrd="4" destOrd="0" presId="urn:microsoft.com/office/officeart/2005/8/layout/hList1"/>
    <dgm:cxn modelId="{DC64F9DE-0EAB-44C1-B22F-A6D2E0C7C810}" type="presParOf" srcId="{F272BC83-A740-4A33-866D-188F485125FB}" destId="{A2678390-2BBC-4E7E-85DF-58DD2AD3821E}" srcOrd="0" destOrd="0" presId="urn:microsoft.com/office/officeart/2005/8/layout/hList1"/>
    <dgm:cxn modelId="{AA8EDEA2-F184-4428-A7F2-AD8BF5C93E38}" type="presParOf" srcId="{F272BC83-A740-4A33-866D-188F485125FB}" destId="{855D49A1-601A-44FF-9F04-0DE8E8F2CAA9}" srcOrd="1" destOrd="0" presId="urn:microsoft.com/office/officeart/2005/8/layout/hList1"/>
    <dgm:cxn modelId="{1F4B640E-18ED-4632-8CC3-1025F229F431}" type="presParOf" srcId="{AC99BF87-B7A1-486D-91C6-3A2F994A2F5E}" destId="{9EC709E1-213C-46EB-BC12-09A3F2646B56}" srcOrd="5" destOrd="0" presId="urn:microsoft.com/office/officeart/2005/8/layout/hList1"/>
    <dgm:cxn modelId="{7EC4A6E0-91CF-455F-85DE-1A339E01D03B}" type="presParOf" srcId="{AC99BF87-B7A1-486D-91C6-3A2F994A2F5E}" destId="{D9FAEB63-66A0-4152-9AA2-7DA06C46B52C}" srcOrd="6" destOrd="0" presId="urn:microsoft.com/office/officeart/2005/8/layout/hList1"/>
    <dgm:cxn modelId="{1174CB64-7FB9-4A8E-A085-696EB503050C}" type="presParOf" srcId="{D9FAEB63-66A0-4152-9AA2-7DA06C46B52C}" destId="{C8A1DA94-D5A1-45C5-883E-F5485C7074FF}" srcOrd="0" destOrd="0" presId="urn:microsoft.com/office/officeart/2005/8/layout/hList1"/>
    <dgm:cxn modelId="{B49E5E13-03C0-4463-8010-3D35EEB390FB}" type="presParOf" srcId="{D9FAEB63-66A0-4152-9AA2-7DA06C46B52C}" destId="{94D04BAC-C31B-4D35-BD4A-25AC894816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80E4F-00D3-4580-A3FA-1DF4A85F6835}">
      <dsp:nvSpPr>
        <dsp:cNvPr id="0" name=""/>
        <dsp:cNvSpPr/>
      </dsp:nvSpPr>
      <dsp:spPr>
        <a:xfrm>
          <a:off x="3094" y="885743"/>
          <a:ext cx="1860500" cy="723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Pré-história</a:t>
          </a:r>
          <a:endParaRPr lang="pt-BR" sz="2000" kern="1200" dirty="0"/>
        </a:p>
      </dsp:txBody>
      <dsp:txXfrm>
        <a:off x="3094" y="885743"/>
        <a:ext cx="1860500" cy="723175"/>
      </dsp:txXfrm>
    </dsp:sp>
    <dsp:sp modelId="{43E57303-3FE0-44E1-B73C-8BAA8544C956}">
      <dsp:nvSpPr>
        <dsp:cNvPr id="0" name=""/>
        <dsp:cNvSpPr/>
      </dsp:nvSpPr>
      <dsp:spPr>
        <a:xfrm>
          <a:off x="3094" y="1608919"/>
          <a:ext cx="1860500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Fogo – Proteção, Caça e calor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Animais – Agricultura e transporte</a:t>
          </a:r>
          <a:endParaRPr lang="pt-BR" sz="2000" kern="1200" dirty="0"/>
        </a:p>
      </dsp:txBody>
      <dsp:txXfrm>
        <a:off x="3094" y="1608919"/>
        <a:ext cx="1860500" cy="2031299"/>
      </dsp:txXfrm>
    </dsp:sp>
    <dsp:sp modelId="{283260DA-51DA-47FB-8CCC-36EDC840A5EE}">
      <dsp:nvSpPr>
        <dsp:cNvPr id="0" name=""/>
        <dsp:cNvSpPr/>
      </dsp:nvSpPr>
      <dsp:spPr>
        <a:xfrm>
          <a:off x="2124064" y="885743"/>
          <a:ext cx="1860500" cy="723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Idade Média - Moderna</a:t>
          </a:r>
          <a:endParaRPr lang="pt-BR" sz="2000" kern="1200" dirty="0"/>
        </a:p>
      </dsp:txBody>
      <dsp:txXfrm>
        <a:off x="2124064" y="885743"/>
        <a:ext cx="1860500" cy="723175"/>
      </dsp:txXfrm>
    </dsp:sp>
    <dsp:sp modelId="{22FEA842-080E-487E-B3E3-D93287047702}">
      <dsp:nvSpPr>
        <dsp:cNvPr id="0" name=""/>
        <dsp:cNvSpPr/>
      </dsp:nvSpPr>
      <dsp:spPr>
        <a:xfrm>
          <a:off x="2124064" y="1608919"/>
          <a:ext cx="1860500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Vento – Moinhos e Grandes Navegações</a:t>
          </a:r>
          <a:endParaRPr lang="pt-BR" sz="2000" kern="1200" dirty="0"/>
        </a:p>
      </dsp:txBody>
      <dsp:txXfrm>
        <a:off x="2124064" y="1608919"/>
        <a:ext cx="1860500" cy="2031299"/>
      </dsp:txXfrm>
    </dsp:sp>
    <dsp:sp modelId="{A2678390-2BBC-4E7E-85DF-58DD2AD3821E}">
      <dsp:nvSpPr>
        <dsp:cNvPr id="0" name=""/>
        <dsp:cNvSpPr/>
      </dsp:nvSpPr>
      <dsp:spPr>
        <a:xfrm>
          <a:off x="4245035" y="885743"/>
          <a:ext cx="1860500" cy="723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Revolução Industrial</a:t>
          </a:r>
          <a:endParaRPr lang="pt-BR" sz="2000" kern="1200" dirty="0"/>
        </a:p>
      </dsp:txBody>
      <dsp:txXfrm>
        <a:off x="4245035" y="885743"/>
        <a:ext cx="1860500" cy="723175"/>
      </dsp:txXfrm>
    </dsp:sp>
    <dsp:sp modelId="{855D49A1-601A-44FF-9F04-0DE8E8F2CAA9}">
      <dsp:nvSpPr>
        <dsp:cNvPr id="0" name=""/>
        <dsp:cNvSpPr/>
      </dsp:nvSpPr>
      <dsp:spPr>
        <a:xfrm>
          <a:off x="4245035" y="1608919"/>
          <a:ext cx="1860500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Máquina </a:t>
          </a:r>
          <a:r>
            <a:rPr lang="pt-BR" sz="2000" kern="1200" smtClean="0"/>
            <a:t>a Vapor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Locomotiva</a:t>
          </a:r>
          <a:endParaRPr lang="pt-BR" sz="2000" kern="1200" dirty="0"/>
        </a:p>
      </dsp:txBody>
      <dsp:txXfrm>
        <a:off x="4245035" y="1608919"/>
        <a:ext cx="1860500" cy="2031299"/>
      </dsp:txXfrm>
    </dsp:sp>
    <dsp:sp modelId="{C8A1DA94-D5A1-45C5-883E-F5485C7074FF}">
      <dsp:nvSpPr>
        <dsp:cNvPr id="0" name=""/>
        <dsp:cNvSpPr/>
      </dsp:nvSpPr>
      <dsp:spPr>
        <a:xfrm>
          <a:off x="6366005" y="885743"/>
          <a:ext cx="1860500" cy="723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Século XIX - Atualidade</a:t>
          </a:r>
          <a:endParaRPr lang="pt-BR" sz="2000" kern="1200" dirty="0"/>
        </a:p>
      </dsp:txBody>
      <dsp:txXfrm>
        <a:off x="6366005" y="885743"/>
        <a:ext cx="1860500" cy="723175"/>
      </dsp:txXfrm>
    </dsp:sp>
    <dsp:sp modelId="{94D04BAC-C31B-4D35-BD4A-25AC89481624}">
      <dsp:nvSpPr>
        <dsp:cNvPr id="0" name=""/>
        <dsp:cNvSpPr/>
      </dsp:nvSpPr>
      <dsp:spPr>
        <a:xfrm>
          <a:off x="6366005" y="1608919"/>
          <a:ext cx="1860500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Petróleo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Eletricidade (tecnologia)</a:t>
          </a:r>
          <a:endParaRPr lang="pt-BR" sz="2000" kern="1200" dirty="0"/>
        </a:p>
      </dsp:txBody>
      <dsp:txXfrm>
        <a:off x="6366005" y="1608919"/>
        <a:ext cx="1860500" cy="203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C32D9-B1DD-4D88-BE69-729650C3ED56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B5160-6CED-475B-BB85-5159A28C7AC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411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Energia é um termo que não possui uma definição exata.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5160-6CED-475B-BB85-5159A28C7AC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792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história da humanidade se confunde com a história da energia, pois a primeira energia utilizada pelo homem foi a de seus próprios corpos na luta pela sobrevivência em um mundo onde somente os fortes sobreviviam.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história da energia começa na pré-história quando os homens das cavernas descobriram as utilidades do fogo para sua alimentação e proteção. No início quando um raio (descarga atmosférica) incendiava a vegetação eles pegavam as madeiras em chamas e as carregavam em suas andanças, mantendo-as acesas o tempo todo, pois ainda não sabiam como fazer o fogo.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a descoberta do homem pré-histórico de como fazer fogo, com o atrito de pedras e madeiras, onde as fagulhas incendiavam a palha seca, começou então o domínio do homem sobre a produção de energia em seu benefício, como cozer os alimentos, aquecer as noites frias, iluminar e afastar os animais e outros grupos inimigos. Mais tarde ele usaria o fogo para derreter os minerais e forjar suas armas e ferramentas para o trabalho, como também usar o fogo para dar resistência às peças cerâmicas que produziam.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Outro ponto marcante na história da energia foi quando o homem passou a utilizar a energia dos animais que domesticavam, para realizar os trabalhos mais pesados, como arar a terra, girar moendas e os transportes de cargas.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energia dos ventos teve papel importantíssimo para o desenvolvimento da humanidade, pois foi o grande responsável pelas descobertas dos grandes navegadores europeus, que se aventuravam em suas caravelas movidas pela força dos ventos para navegarem pelos mares, descobrindo e colonizando novos continentes. A energia dos ventos também teve grande importância na transformação dos produtos primários através dos moinhos de vento que foram um dos primeiros processos industriais desenvolvidos pelo homem.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Porém o grande marco da utilização da energia pelo homem foi no século XVIII com a invenção da Máquina a Vapor que deu início a era da Revolução Industrial na Europa, marcando definitivamente o uso e a importância da energia para os tempos modernos que se iniciavam. As invenções da Locomotiva e dos teares mecânicos foram umas das primeiras aplicações para o uso da energia das máquinas a vapor, em seguida vieram muitas outras como os navios movidos a vapor que contribuíram imensamente para o desenvolvimento do comércio por toda parte do mundo.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metade do século XIX inicia-se a utilização das novas fontes de energia conhecidas como petróleo e eletricidade, que seriam as responsáveis pelo grande salto no desenvolvimento da humanidade, fazendo com que chegássemos aos dias de hoje, podendo ultrapassar as fronteiras do espaço e disponibilizando todo o conforto e perspectivas que nossas vidas passaram a ter em função do incremento dessas duas fontes de energia.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5160-6CED-475B-BB85-5159A28C7AC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539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 formas de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 que direta ou indiretamente produzem energia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movimentar a indústria, o comércio, os transportes, a agricultura, a saúde etc.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5160-6CED-475B-BB85-5159A28C7AC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672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5160-6CED-475B-BB85-5159A28C7AC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766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Biomassa - A biomassa pode ser convertida em </a:t>
            </a:r>
            <a:r>
              <a:rPr lang="pt-BR" b="1" dirty="0" smtClean="0"/>
              <a:t>eletricidade, calor e combustíveis.</a:t>
            </a:r>
            <a:endParaRPr lang="pt-BR" dirty="0" smtClean="0"/>
          </a:p>
          <a:p>
            <a:r>
              <a:rPr lang="pt-BR" dirty="0" err="1" smtClean="0"/>
              <a:t>Hidraulica</a:t>
            </a:r>
            <a:r>
              <a:rPr lang="pt-BR" baseline="0" dirty="0" smtClean="0"/>
              <a:t> - </a:t>
            </a:r>
            <a:r>
              <a:rPr lang="pt-BR" sz="1200" dirty="0" smtClean="0"/>
              <a:t>A energia elétrica assim obtida é uma fonte não poluente e renovável.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5160-6CED-475B-BB85-5159A28C7AC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703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563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102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72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164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86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4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776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397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8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51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2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0B7E-01A9-4663-8C19-3F73287BB7A0}" type="datetimeFigureOut">
              <a:rPr lang="pt-BR" smtClean="0"/>
              <a:pPr/>
              <a:t>30/09/2017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63B84-4AF1-44A5-88C9-C7284EE015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97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72513"/>
              </a:clrFrom>
              <a:clrTo>
                <a:srgbClr val="37251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800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2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Fontes de Energia</a:t>
            </a:r>
            <a:br>
              <a:rPr lang="pt-BR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 Impactos Ambientais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pt-BR" i="1" dirty="0" smtClean="0">
                <a:solidFill>
                  <a:schemeClr val="bg1"/>
                </a:solidFill>
              </a:rPr>
              <a:t>Universidade de São Paulo</a:t>
            </a:r>
          </a:p>
          <a:p>
            <a:r>
              <a:rPr lang="pt-BR" i="1" dirty="0" smtClean="0">
                <a:solidFill>
                  <a:schemeClr val="bg1"/>
                </a:solidFill>
              </a:rPr>
              <a:t>Escola Superior de Agricultura “Luiz de Queiroz”</a:t>
            </a:r>
          </a:p>
          <a:p>
            <a:r>
              <a:rPr lang="pt-BR" i="1" dirty="0" smtClean="0">
                <a:solidFill>
                  <a:schemeClr val="bg1"/>
                </a:solidFill>
              </a:rPr>
              <a:t>Departamento de Genética</a:t>
            </a:r>
          </a:p>
          <a:p>
            <a:r>
              <a:rPr lang="pt-BR" i="1" dirty="0" smtClean="0">
                <a:solidFill>
                  <a:schemeClr val="bg1"/>
                </a:solidFill>
              </a:rPr>
              <a:t>LGN0478 - Genética e Questões Socioambientais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da Biomassa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Q</a:t>
            </a:r>
            <a:r>
              <a:rPr lang="pt-BR" sz="2000" dirty="0" smtClean="0"/>
              <a:t>ueima </a:t>
            </a:r>
            <a:r>
              <a:rPr lang="pt-BR" sz="2000" dirty="0"/>
              <a:t>de substâncias de origem orgânica para a produção de energia, ocorrendo por meio </a:t>
            </a:r>
            <a:r>
              <a:rPr lang="pt-BR" sz="2000" dirty="0" smtClean="0"/>
              <a:t>de </a:t>
            </a:r>
            <a:r>
              <a:rPr lang="pt-BR" sz="2000" dirty="0"/>
              <a:t>materiais como a lenha, o bagaço de cana e outros resíduos agrícolas, restos florestais e até excrementos de animais.</a:t>
            </a:r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67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4813202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https</a:t>
            </a:r>
            <a:r>
              <a:rPr lang="pt-BR" sz="1200" dirty="0"/>
              <a:t>://www.portal-energia.com/wp-content/uploadsthumbs/energia-da-biomassa.jpg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947" y="1196747"/>
            <a:ext cx="3744416" cy="38164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Vantagens: </a:t>
            </a:r>
          </a:p>
          <a:p>
            <a:endParaRPr lang="pt-BR" sz="2200" dirty="0" smtClean="0"/>
          </a:p>
          <a:p>
            <a:r>
              <a:rPr lang="pt-BR" sz="2200" dirty="0"/>
              <a:t> </a:t>
            </a:r>
            <a:r>
              <a:rPr lang="pt-BR" sz="2200" dirty="0" smtClean="0"/>
              <a:t>- Baixo </a:t>
            </a:r>
            <a:r>
              <a:rPr lang="pt-BR" sz="2200" dirty="0"/>
              <a:t>custo de </a:t>
            </a:r>
            <a:r>
              <a:rPr lang="pt-BR" sz="2200" dirty="0" smtClean="0"/>
              <a:t>aquisição.</a:t>
            </a:r>
          </a:p>
          <a:p>
            <a:endParaRPr lang="pt-BR" sz="2200" dirty="0" smtClean="0"/>
          </a:p>
          <a:p>
            <a:r>
              <a:rPr lang="pt-BR" sz="2200" dirty="0"/>
              <a:t> </a:t>
            </a:r>
            <a:r>
              <a:rPr lang="pt-BR" sz="2200" dirty="0" smtClean="0"/>
              <a:t>- Não </a:t>
            </a:r>
            <a:r>
              <a:rPr lang="pt-BR" sz="2200" dirty="0"/>
              <a:t>emite dióxido de enxofre; </a:t>
            </a:r>
            <a:endParaRPr lang="pt-BR" sz="2200" dirty="0" smtClean="0"/>
          </a:p>
          <a:p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 - As cinzas são menos agressivas ao meio ambiente que as provenientes de combustíveis fósseis; </a:t>
            </a:r>
            <a:endParaRPr lang="pt-BR" sz="2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28935" y="1222008"/>
            <a:ext cx="3888432" cy="3647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b="1" dirty="0" smtClean="0"/>
              <a:t>Desvantagens: </a:t>
            </a:r>
          </a:p>
          <a:p>
            <a:endParaRPr lang="pt-BR" sz="2100" b="1" dirty="0" smtClean="0"/>
          </a:p>
          <a:p>
            <a:r>
              <a:rPr lang="pt-BR" sz="2100" dirty="0" smtClean="0"/>
              <a:t>  - Maior </a:t>
            </a:r>
            <a:r>
              <a:rPr lang="pt-BR" sz="2100" dirty="0"/>
              <a:t>possibilidade de geração de material particulado para a </a:t>
            </a:r>
            <a:r>
              <a:rPr lang="pt-BR" sz="2100" dirty="0" smtClean="0"/>
              <a:t>atmosfera (isto </a:t>
            </a:r>
            <a:r>
              <a:rPr lang="pt-BR" sz="2100" dirty="0"/>
              <a:t>significa maior custo de investimento para a caldeira e os equipamentos para remoção de material </a:t>
            </a:r>
            <a:r>
              <a:rPr lang="pt-BR" sz="2100" dirty="0" smtClean="0"/>
              <a:t>particulado)</a:t>
            </a:r>
          </a:p>
          <a:p>
            <a:endParaRPr lang="pt-BR" sz="2100" dirty="0" smtClean="0"/>
          </a:p>
          <a:p>
            <a:r>
              <a:rPr lang="pt-BR" sz="2100" dirty="0" smtClean="0"/>
              <a:t>  - Dificuldades </a:t>
            </a:r>
            <a:r>
              <a:rPr lang="pt-BR" sz="2100" dirty="0"/>
              <a:t>no estoque e armazenamento</a:t>
            </a:r>
            <a:r>
              <a:rPr lang="pt-BR" sz="2100" dirty="0" smtClean="0"/>
              <a:t>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19331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Energia Hidráulica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5373216"/>
            <a:ext cx="8579296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 </a:t>
            </a:r>
            <a:r>
              <a:rPr lang="pt-BR" sz="2400" dirty="0" err="1"/>
              <a:t>hidreletricidade</a:t>
            </a:r>
            <a:r>
              <a:rPr lang="pt-BR" sz="2400" dirty="0"/>
              <a:t> é obtida pelo aproveitamento do movimento</a:t>
            </a:r>
            <a:r>
              <a:rPr lang="pt-BR" sz="2400" b="1" dirty="0"/>
              <a:t> </a:t>
            </a:r>
            <a:r>
              <a:rPr lang="pt-BR" sz="2400" dirty="0"/>
              <a:t>da água dos rios. </a:t>
            </a:r>
            <a:endParaRPr lang="pt-BR" sz="2000" dirty="0"/>
          </a:p>
        </p:txBody>
      </p:sp>
      <p:pic>
        <p:nvPicPr>
          <p:cNvPr id="7170" name="Picture 2" descr="Resultado de imagem para usina hidrelét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561" y="1484784"/>
            <a:ext cx="57496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27984" y="980728"/>
            <a:ext cx="4104456" cy="5339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Desvantagens:</a:t>
            </a:r>
          </a:p>
          <a:p>
            <a:pPr marL="285750" indent="-285750" fontAlgn="base">
              <a:buFontTx/>
              <a:buChar char="-"/>
            </a:pPr>
            <a:endParaRPr lang="pt-BR" sz="1900" dirty="0" smtClean="0"/>
          </a:p>
          <a:p>
            <a:pPr marL="285750" indent="-285750" fontAlgn="base">
              <a:buFontTx/>
              <a:buChar char="-"/>
            </a:pPr>
            <a:r>
              <a:rPr lang="pt-BR" sz="1900" dirty="0" smtClean="0"/>
              <a:t>Se </a:t>
            </a:r>
            <a:r>
              <a:rPr lang="pt-BR" sz="1900" dirty="0"/>
              <a:t>a represa é construída em local onde há cidade ou aldeia indígena, há grande </a:t>
            </a:r>
            <a:r>
              <a:rPr lang="pt-BR" sz="1900" dirty="0" smtClean="0"/>
              <a:t>transtorno, </a:t>
            </a:r>
            <a:r>
              <a:rPr lang="pt-BR" sz="1900" dirty="0"/>
              <a:t>pois estas devem ser deslocadas para outras </a:t>
            </a:r>
            <a:r>
              <a:rPr lang="pt-BR" sz="1900" dirty="0" smtClean="0"/>
              <a:t>áreas.</a:t>
            </a:r>
          </a:p>
          <a:p>
            <a:pPr marL="285750" indent="-285750" fontAlgn="base">
              <a:buFontTx/>
              <a:buChar char="-"/>
            </a:pPr>
            <a:endParaRPr lang="pt-BR" sz="1900" dirty="0" smtClean="0"/>
          </a:p>
          <a:p>
            <a:pPr marL="285750" indent="-285750" fontAlgn="base">
              <a:buFontTx/>
              <a:buChar char="-"/>
            </a:pPr>
            <a:r>
              <a:rPr lang="pt-BR" sz="1900" dirty="0" smtClean="0"/>
              <a:t>Quando </a:t>
            </a:r>
            <a:r>
              <a:rPr lang="pt-BR" sz="1900" dirty="0"/>
              <a:t>há construção de represa em região de mata ou floresta, </a:t>
            </a:r>
            <a:r>
              <a:rPr lang="pt-BR" sz="1900" dirty="0" smtClean="0"/>
              <a:t>muitas </a:t>
            </a:r>
            <a:r>
              <a:rPr lang="pt-BR" sz="1900" dirty="0"/>
              <a:t>espécies animais e vegetais podem ser </a:t>
            </a:r>
            <a:r>
              <a:rPr lang="pt-BR" sz="1900" dirty="0" smtClean="0"/>
              <a:t>prejudicadas.</a:t>
            </a:r>
          </a:p>
          <a:p>
            <a:pPr marL="285750" indent="-285750" fontAlgn="base">
              <a:buFontTx/>
              <a:buChar char="-"/>
            </a:pPr>
            <a:endParaRPr lang="pt-BR" sz="1900" dirty="0" smtClean="0"/>
          </a:p>
          <a:p>
            <a:pPr marL="285750" indent="-285750" fontAlgn="base">
              <a:buFontTx/>
              <a:buChar char="-"/>
            </a:pPr>
            <a:r>
              <a:rPr lang="pt-BR" sz="1900" dirty="0" smtClean="0"/>
              <a:t>O </a:t>
            </a:r>
            <a:r>
              <a:rPr lang="pt-BR" sz="1900" dirty="0"/>
              <a:t>aumento ou diminuição do fluxo de água que sai das barragens pode afetar a vida nos ecossistemas dos rios.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5400000">
            <a:off x="-401090" y="3141548"/>
            <a:ext cx="3744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https</a:t>
            </a:r>
            <a:r>
              <a:rPr lang="pt-BR" sz="1100" dirty="0"/>
              <a:t>://todoestudo.com.br/wp-content/uploads/2016/09/energia-hidreletrica.jpg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536" y="1196752"/>
            <a:ext cx="3672408" cy="49859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Vantagens:</a:t>
            </a:r>
          </a:p>
          <a:p>
            <a:endParaRPr lang="pt-BR" sz="2000" dirty="0" smtClean="0"/>
          </a:p>
          <a:p>
            <a:pPr marL="285750" indent="-285750" fontAlgn="base">
              <a:buFontTx/>
              <a:buChar char="-"/>
            </a:pPr>
            <a:r>
              <a:rPr lang="pt-BR" sz="2000" dirty="0" smtClean="0"/>
              <a:t>Não </a:t>
            </a:r>
            <a:r>
              <a:rPr lang="pt-BR" sz="2000" dirty="0"/>
              <a:t>ocorre emissão de gases poluentes significativos no processo de geração de energia</a:t>
            </a:r>
            <a:r>
              <a:rPr lang="pt-BR" sz="2000" dirty="0" smtClean="0"/>
              <a:t>.</a:t>
            </a:r>
          </a:p>
          <a:p>
            <a:pPr marL="285750" indent="-285750" fontAlgn="base">
              <a:buFontTx/>
              <a:buChar char="-"/>
            </a:pPr>
            <a:endParaRPr lang="pt-BR" sz="2000" dirty="0" smtClean="0"/>
          </a:p>
          <a:p>
            <a:pPr marL="285750" indent="-285750" fontAlgn="base">
              <a:buFontTx/>
              <a:buChar char="-"/>
            </a:pPr>
            <a:r>
              <a:rPr lang="pt-BR" sz="2000" dirty="0" smtClean="0"/>
              <a:t>A </a:t>
            </a:r>
            <a:r>
              <a:rPr lang="pt-BR" sz="2000" dirty="0"/>
              <a:t>água represada pode, dependendo do projeto, ser usada para irrigação de plantações nas proximidades da </a:t>
            </a:r>
            <a:r>
              <a:rPr lang="pt-BR" sz="2000" dirty="0" smtClean="0"/>
              <a:t>usina.</a:t>
            </a:r>
          </a:p>
          <a:p>
            <a:pPr marL="285750" indent="-285750" fontAlgn="base">
              <a:buFontTx/>
              <a:buChar char="-"/>
            </a:pPr>
            <a:endParaRPr lang="pt-BR" sz="2000" dirty="0"/>
          </a:p>
          <a:p>
            <a:pPr marL="285750" indent="-285750" fontAlgn="base">
              <a:buFontTx/>
              <a:buChar char="-"/>
            </a:pPr>
            <a:r>
              <a:rPr lang="pt-BR" sz="2000" dirty="0" smtClean="0"/>
              <a:t>Através </a:t>
            </a:r>
            <a:r>
              <a:rPr lang="pt-BR" sz="2000" dirty="0"/>
              <a:t>da represa é possível regular a vasão do rio.</a:t>
            </a:r>
          </a:p>
          <a:p>
            <a:pPr fontAlgn="base"/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973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Energias não renováveis 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i="1" dirty="0" smtClean="0"/>
              <a:t>São aquelas que se encontram na natureza em grandes quantidades mas, uma vez esgotadas não podem ser regeneradas.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476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Combustíveis Fósseis</a:t>
            </a:r>
            <a:endParaRPr lang="pt-BR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pt-BR" dirty="0" smtClean="0"/>
              <a:t>São oriundos </a:t>
            </a:r>
            <a:r>
              <a:rPr lang="pt-BR" dirty="0"/>
              <a:t>de restos orgânicos (animais e plantas) que ao longo dos anos foram se acumulando na crosta terrestre. São eles: o petróleo, carvão mineral, xisto, betume e gás natural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1838325" cy="1343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916" y="3933056"/>
            <a:ext cx="1713172" cy="2084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1876425" cy="172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5661248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Carvão (sólido)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24639" y="6093296"/>
            <a:ext cx="202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Petróleo (líquido)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72200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Gás natural (gasoso)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174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Danos causados por Combustíveis Fosseis: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base"/>
            <a:r>
              <a:rPr lang="pt-BR" dirty="0"/>
              <a:t>A queima de combustíveis fósseis libera diversos gases nocivos que influenciam no aumento do efeito estufa e do aquecimento global</a:t>
            </a:r>
            <a:r>
              <a:rPr lang="pt-BR" dirty="0" smtClean="0"/>
              <a:t>.</a:t>
            </a:r>
          </a:p>
          <a:p>
            <a:pPr fontAlgn="base"/>
            <a:endParaRPr lang="pt-BR" dirty="0"/>
          </a:p>
          <a:p>
            <a:pPr algn="just" fontAlgn="base"/>
            <a:r>
              <a:rPr lang="pt-BR" dirty="0"/>
              <a:t>Como consequência temos a poluição do meio ambiente bem como as mudanças climáticas. Embora seja muito poluente, no mundo atual é o tipo de fonte mais utilizada para a geração de energia, com destaque para o petróleo.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51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radioatividade simbol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32650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usina nucl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464496" cy="25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Energia Nuclear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196952"/>
          </a:xfrm>
        </p:spPr>
        <p:txBody>
          <a:bodyPr>
            <a:normAutofit/>
          </a:bodyPr>
          <a:lstStyle/>
          <a:p>
            <a:pPr algn="just" fontAlgn="base"/>
            <a:r>
              <a:rPr lang="pt-BR" sz="2400" dirty="0"/>
              <a:t>A energia nuclear ou atômica é uma das mais perigosas, uma vez que pode causar danos irreversíveis no planeta</a:t>
            </a:r>
            <a:r>
              <a:rPr lang="pt-BR" sz="2400" dirty="0" smtClean="0"/>
              <a:t>.</a:t>
            </a:r>
          </a:p>
          <a:p>
            <a:pPr fontAlgn="base"/>
            <a:endParaRPr lang="pt-BR" sz="800" dirty="0"/>
          </a:p>
          <a:p>
            <a:pPr algn="just" fontAlgn="base"/>
            <a:r>
              <a:rPr lang="pt-BR" sz="2400" dirty="0"/>
              <a:t>Ela é proveniente de </a:t>
            </a:r>
            <a:r>
              <a:rPr lang="pt-BR" sz="2400" b="1" dirty="0"/>
              <a:t>elementos radioativos</a:t>
            </a:r>
            <a:r>
              <a:rPr lang="pt-BR" sz="2400" dirty="0"/>
              <a:t>, sendo obtida a partir da fissão do átomo do urânio e tório. </a:t>
            </a:r>
            <a:endParaRPr lang="pt-BR" sz="2400" dirty="0" smtClean="0"/>
          </a:p>
          <a:p>
            <a:pPr fontAlgn="base"/>
            <a:endParaRPr lang="pt-BR" sz="800" dirty="0" smtClean="0"/>
          </a:p>
          <a:p>
            <a:pPr algn="just" fontAlgn="base"/>
            <a:r>
              <a:rPr lang="pt-BR" sz="2400" dirty="0" smtClean="0"/>
              <a:t>O </a:t>
            </a:r>
            <a:r>
              <a:rPr lang="pt-BR" sz="2400" dirty="0"/>
              <a:t>custo da geração de energia a partir das usinas nucleares é relativamente alto e seu sistema muito complexo.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04248" y="573325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Fonte: http://comofuncionam.com.br/wp-content/uploads/2009/02/Cattenom-1.jpg</a:t>
            </a:r>
          </a:p>
        </p:txBody>
      </p:sp>
    </p:spTree>
    <p:extLst>
      <p:ext uri="{BB962C8B-B14F-4D97-AF65-F5344CB8AC3E}">
        <p14:creationId xmlns:p14="http://schemas.microsoft.com/office/powerpoint/2010/main" xmlns="" val="3270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da matriz energética brasileira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18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940152" y="3645024"/>
            <a:ext cx="2952328" cy="24482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Matriz elétrica brasileira 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16" y="116632"/>
            <a:ext cx="520746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940152" y="3684165"/>
            <a:ext cx="2890664" cy="25531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Gráfico do ano de 2015, retirado da EPE (Empresa de Pesquisa Energética), empresa </a:t>
            </a:r>
            <a:r>
              <a:rPr lang="pt-BR" sz="2400" dirty="0"/>
              <a:t>pública vinculada ao Ministério </a:t>
            </a:r>
            <a:r>
              <a:rPr lang="pt-BR" sz="2400" dirty="0" smtClean="0"/>
              <a:t>de</a:t>
            </a:r>
            <a:r>
              <a:rPr lang="pt-BR" sz="2400" dirty="0"/>
              <a:t> Minas e </a:t>
            </a:r>
            <a:r>
              <a:rPr lang="pt-BR" sz="2400" dirty="0" smtClean="0"/>
              <a:t>Energia.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717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 energia faz parte da sociedade e se desenvolveu junto da humanidade. Com novas tecnologias nosso problemas surgem causando impactos na natureza, para reduzir esses impactos a utilização de fontes de energia sustentável deve ser abundante em todo o mundo.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O ser humano depende da energia e está cada vez mais vivendo em função disso (novas tecnologias que fazem parte da vida de todos), então cabe a espécie humana se preocupar com os danos ambientais causados por essas novas tecnologias, pois a necessidade de manter o mais estável possível o habitat natural faz-se necessário para evitar um colapso na sociedade contemporânea. </a:t>
            </a:r>
          </a:p>
        </p:txBody>
      </p:sp>
    </p:spTree>
    <p:extLst>
      <p:ext uri="{BB962C8B-B14F-4D97-AF65-F5344CB8AC3E}">
        <p14:creationId xmlns:p14="http://schemas.microsoft.com/office/powerpoint/2010/main" xmlns="" val="3393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https://www.todamateria.com.br/fontes-alternativas-de-energia</a:t>
            </a:r>
            <a:r>
              <a:rPr lang="pt-BR" dirty="0" smtClean="0"/>
              <a:t>/</a:t>
            </a:r>
          </a:p>
          <a:p>
            <a:pPr algn="just"/>
            <a:r>
              <a:rPr lang="pt-BR" dirty="0"/>
              <a:t>https://</a:t>
            </a:r>
            <a:r>
              <a:rPr lang="pt-BR" dirty="0" smtClean="0"/>
              <a:t>dicionariodoaurelio.com/energia</a:t>
            </a:r>
          </a:p>
          <a:p>
            <a:pPr algn="just"/>
            <a:r>
              <a:rPr lang="pt-BR" dirty="0"/>
              <a:t>http://www.mme.gov.br</a:t>
            </a:r>
            <a:r>
              <a:rPr lang="pt-BR" dirty="0" smtClean="0"/>
              <a:t>/</a:t>
            </a:r>
          </a:p>
          <a:p>
            <a:pPr algn="just"/>
            <a:r>
              <a:rPr lang="pt-BR" dirty="0"/>
              <a:t>http://www.infoescola.com/fisica/lei-da-conservacao-de-energia</a:t>
            </a:r>
            <a:r>
              <a:rPr lang="pt-BR" dirty="0" smtClean="0"/>
              <a:t>/</a:t>
            </a:r>
          </a:p>
          <a:p>
            <a:pPr algn="just"/>
            <a:r>
              <a:rPr lang="pt-BR" dirty="0"/>
              <a:t>https://</a:t>
            </a:r>
            <a:r>
              <a:rPr lang="pt-BR" dirty="0" smtClean="0"/>
              <a:t>www.mar.mil.br/dhn/dhn/ead/pages/fisica/unidade6/material.htm</a:t>
            </a:r>
          </a:p>
          <a:p>
            <a:pPr algn="just"/>
            <a:r>
              <a:rPr lang="pt-BR" dirty="0"/>
              <a:t>http://</a:t>
            </a:r>
            <a:r>
              <a:rPr lang="pt-BR" dirty="0" smtClean="0"/>
              <a:t>spp.revues.org/1256</a:t>
            </a:r>
          </a:p>
          <a:p>
            <a:pPr algn="just"/>
            <a:r>
              <a:rPr lang="pt-BR" dirty="0"/>
              <a:t>http://</a:t>
            </a:r>
            <a:r>
              <a:rPr lang="pt-BR" dirty="0" smtClean="0"/>
              <a:t>www.scielo.br/pdf/rbpi/v51n2/v51n2a05</a:t>
            </a:r>
          </a:p>
          <a:p>
            <a:pPr algn="just"/>
            <a:r>
              <a:rPr lang="pt-BR" dirty="0"/>
              <a:t>http://</a:t>
            </a:r>
            <a:r>
              <a:rPr lang="pt-BR" dirty="0" smtClean="0"/>
              <a:t>www.edp.com.br/pesquisadores-estudantes/energia/historia-da-energia/Paginas/default.aspx</a:t>
            </a:r>
          </a:p>
          <a:p>
            <a:pPr algn="just"/>
            <a:r>
              <a:rPr lang="pt-BR" dirty="0"/>
              <a:t>http://</a:t>
            </a:r>
            <a:r>
              <a:rPr lang="pt-BR" dirty="0" smtClean="0"/>
              <a:t>g1.globo.com/ciencia-e-saude/noticia/2011/03/entenda-como-geracao-de-energia-eletrica-afeta-o-meio-ambiente.html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489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ener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101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Definição de Energia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dirty="0" smtClean="0"/>
              <a:t>O que é energia?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 Ser Humano e a Energia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Fontes de Energia e Seus Impactos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dirty="0" smtClean="0"/>
              <a:t>Energias </a:t>
            </a:r>
            <a:r>
              <a:rPr lang="pt-BR" dirty="0"/>
              <a:t>renováveis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dirty="0"/>
              <a:t>Energias não renováveis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Matriz energética brasileira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Conclusão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Bibliografia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0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1" y="0"/>
            <a:ext cx="9133889" cy="68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esultado de imagem para ener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6293875" cy="28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Definição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Definir energia é algo um complicado. No entanto todos nós a percebemos quando a utilizamos. Quando acendemos uma lâmpada, damos partida em um carro ou até mesmo usamos a energia dos alimentos para realizar as atividades do dia a dia.</a:t>
            </a:r>
          </a:p>
        </p:txBody>
      </p:sp>
    </p:spTree>
    <p:extLst>
      <p:ext uri="{BB962C8B-B14F-4D97-AF65-F5344CB8AC3E}">
        <p14:creationId xmlns:p14="http://schemas.microsoft.com/office/powerpoint/2010/main" xmlns="" val="996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m para fundo br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73" y="0"/>
            <a:ext cx="91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é energia?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Energia é um conceito muito abrangente e, por isso mesmo, muito abstrato e difícil de ser definido com poucas palavras de um modo preciso. 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Etimologicamente, este termo deriva do grego "</a:t>
            </a:r>
            <a:r>
              <a:rPr lang="pt-BR" sz="2400" i="1" dirty="0" err="1" smtClean="0"/>
              <a:t>ergos</a:t>
            </a:r>
            <a:r>
              <a:rPr lang="pt-BR" sz="2400" dirty="0" smtClean="0"/>
              <a:t>", cujo significado original é literalmente “trabalho”.</a:t>
            </a:r>
          </a:p>
          <a:p>
            <a:pPr marL="0" indent="0" algn="just">
              <a:buNone/>
            </a:pPr>
            <a:r>
              <a:rPr lang="pt-BR" sz="2400" dirty="0" smtClean="0"/>
              <a:t>Segundo o dicionário: </a:t>
            </a:r>
          </a:p>
          <a:p>
            <a:pPr algn="just"/>
            <a:r>
              <a:rPr lang="pt-BR" sz="2400" dirty="0" smtClean="0"/>
              <a:t>Energia </a:t>
            </a:r>
            <a:r>
              <a:rPr lang="pt-BR" sz="2400" dirty="0"/>
              <a:t>é a </a:t>
            </a:r>
            <a:r>
              <a:rPr lang="pt-BR" sz="2400" b="1" dirty="0"/>
              <a:t>capacidade de algo de realizar trabalho</a:t>
            </a:r>
            <a:r>
              <a:rPr lang="pt-BR" sz="2400" dirty="0"/>
              <a:t>, ou seja, </a:t>
            </a:r>
            <a:r>
              <a:rPr lang="pt-BR" sz="2400" b="1" dirty="0"/>
              <a:t>gerar força num determinado corpo, substância ou sistema físico.</a:t>
            </a:r>
            <a:endParaRPr lang="pt-BR" sz="2400" dirty="0"/>
          </a:p>
          <a:p>
            <a:pPr algn="just"/>
            <a:r>
              <a:rPr lang="pt-BR" sz="2400" dirty="0" smtClean="0"/>
              <a:t>Na </a:t>
            </a:r>
            <a:r>
              <a:rPr lang="pt-BR" sz="2400" dirty="0"/>
              <a:t>Física, a energia está associada à capacidade de qualquer corpo de produzir trabalho, ação ou movimento.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1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2561353"/>
              </p:ext>
            </p:extLst>
          </p:nvPr>
        </p:nvGraphicFramePr>
        <p:xfrm>
          <a:off x="457200" y="63122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u="sng" dirty="0" smtClean="0"/>
              <a:t>História – O Ser Humano e A Energia</a:t>
            </a:r>
            <a:endParaRPr lang="pt-BR" u="sng" dirty="0"/>
          </a:p>
        </p:txBody>
      </p:sp>
      <p:pic>
        <p:nvPicPr>
          <p:cNvPr id="4098" name="Picture 2" descr="Resultado de imagem para fogo pre histor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160240" cy="18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1984251" cy="23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Resultado de imagem para maquina a vapor revolução industri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1128"/>
            <a:ext cx="20574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79392"/>
            <a:ext cx="2055050" cy="18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7863" y="6488668"/>
            <a:ext cx="2345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/>
              <a:t>http://4.bp.blogspot.com/-</a:t>
            </a:r>
            <a:r>
              <a:rPr lang="pt-BR" sz="600" dirty="0" smtClean="0"/>
              <a:t>S1hm3CTQaLk/TdbShFWnNhI/AAAAAAAA</a:t>
            </a:r>
          </a:p>
          <a:p>
            <a:r>
              <a:rPr lang="pt-BR" sz="600" dirty="0" err="1" smtClean="0"/>
              <a:t>ADk</a:t>
            </a:r>
            <a:r>
              <a:rPr lang="pt-BR" sz="600" dirty="0" smtClean="0"/>
              <a:t>/9FwKBIB-4GA/s1600/pr%25C3%25A9+hist%25C3%25B3ria.jpg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90307" y="642056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http://historiahoje.com/wp-content/uploads/2015/03/santamaria12.jpg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16017" y="6359007"/>
            <a:ext cx="198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/>
              <a:t>http://3.bp.blogspot.com/-Qhv4X2o-_</a:t>
            </a:r>
            <a:r>
              <a:rPr lang="pt-BR" sz="400" dirty="0" smtClean="0"/>
              <a:t>fo/TZjnKfSjxrI/AAAAAAAAJ1s/VCLYXQXwbww/s400/LUIZ%2BALBERTO%2BTAVARES%2B%2BJames%2BWatt%2BA%2Btrajet%25C3%25B3ria%2Bque%2Blevou%2Bao%2Bdesenvolvimento%2Bda%2Bm%25C3%25A1quina%2Ba%2B</a:t>
            </a:r>
          </a:p>
          <a:p>
            <a:r>
              <a:rPr lang="pt-BR" sz="400" dirty="0" smtClean="0"/>
              <a:t>%2Bvapor%2Bvista%2Bpor%2Bseus%2Bbi%25C3%25B3grafos%2Be%2Bhomens%2Bde%2Bci%25C3%25AAncias.jpg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76256" y="6359007"/>
            <a:ext cx="205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http://jornalggn.com.br/sites/default/files/u16-2016/fotorpetroleo_3.jpg</a:t>
            </a:r>
          </a:p>
        </p:txBody>
      </p:sp>
    </p:spTree>
    <p:extLst>
      <p:ext uri="{BB962C8B-B14F-4D97-AF65-F5344CB8AC3E}">
        <p14:creationId xmlns:p14="http://schemas.microsoft.com/office/powerpoint/2010/main" xmlns="" val="29110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Fontes de Energia</a:t>
            </a:r>
            <a:endParaRPr lang="pt-BR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Fontes Renováveis </a:t>
            </a:r>
          </a:p>
          <a:p>
            <a:r>
              <a:rPr lang="pt-BR" b="0" dirty="0" smtClean="0"/>
              <a:t>(“energias limpas”)</a:t>
            </a:r>
            <a:endParaRPr lang="pt-BR" b="0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Fontes não Renováveis </a:t>
            </a:r>
          </a:p>
          <a:p>
            <a:r>
              <a:rPr lang="pt-BR" b="0" dirty="0" smtClean="0"/>
              <a:t>(“energias sujas”)</a:t>
            </a:r>
            <a:endParaRPr lang="pt-BR" b="0" dirty="0"/>
          </a:p>
        </p:txBody>
      </p:sp>
      <p:pic>
        <p:nvPicPr>
          <p:cNvPr id="5131" name="Picture 11" descr="Resultado de imagem para combustiveis fosse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1568201" cy="11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Resultado de imagem para usina nucl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06218"/>
            <a:ext cx="19196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73016"/>
            <a:ext cx="15682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 descr="Resultado de imagem para gas natur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647" y="3500799"/>
            <a:ext cx="1948213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sultado de imagem para gas natu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10556"/>
            <a:ext cx="1568201" cy="12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esultado de imagem para carvão miner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378" y="4810557"/>
            <a:ext cx="1926033" cy="12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1420"/>
            <a:ext cx="34480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617685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s://www.google.com.br/search?rlz=1C1JZAP_pt-BRBR728BR728&amp;biw=1536&amp;bih=735&amp;tbm=isch&amp;sa=1&amp;q=energia+n%C3%A3o+renovavel&amp;oq=energia+n%C3%A3o+renovavel&amp;gs_l=psy-ab.3..0l4.5806.6852.0.7256.4.4.0.0.0.0.107.392.2j2.4.0....0...1.1.64.psy-ab..0.4.389...0i67k1j0i13k1j0i7i30k1.0.qUiFwJs1IvI#imgrc=dRM9zR6OWH8PLM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617685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s://www.google.com.br/search?rlz=1C1JZAP_pt-BRBR728BR728&amp;biw=1536&amp;bih=735&amp;tbm=isch&amp;sa=1&amp;q=energia+renovavel&amp;oq=energia+renovavel&amp;gs_l=psy-ab.3..0i67k1l2j0l2.32350.32350.0.32524.1.1.0.0.0.0.118.118.0j1.1.0....0...1.1.64.psy-ab..0.1.117....0.LLP-hmTVDPY</a:t>
            </a:r>
          </a:p>
        </p:txBody>
      </p:sp>
    </p:spTree>
    <p:extLst>
      <p:ext uri="{BB962C8B-B14F-4D97-AF65-F5344CB8AC3E}">
        <p14:creationId xmlns:p14="http://schemas.microsoft.com/office/powerpoint/2010/main" xmlns="" val="3120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Energias Renováveis</a:t>
            </a:r>
            <a:endParaRPr lang="pt-B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dirty="0"/>
              <a:t>A</a:t>
            </a:r>
            <a:r>
              <a:rPr lang="pt-BR" i="1" dirty="0" smtClean="0"/>
              <a:t>quelas que regeneram-se espontaneamente ou através da intervenção humana.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23254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5400000">
            <a:off x="5428730" y="3062761"/>
            <a:ext cx="387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</a:t>
            </a:r>
            <a:r>
              <a:rPr lang="pt-BR" sz="1000" dirty="0"/>
              <a:t>://tecnologia.culturamix.com/blog/wp-content/gallery/o-que-e-energia-solar-5/o-que-e-energia-solar-14.jpg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Energia Solar</a:t>
            </a:r>
            <a:endParaRPr lang="pt-BR" b="1" dirty="0"/>
          </a:p>
        </p:txBody>
      </p:sp>
      <p:pic>
        <p:nvPicPr>
          <p:cNvPr id="10" name="Picture 2" descr="Resultado de imagem para energia sol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1484784"/>
            <a:ext cx="5472608" cy="36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47" y="1556792"/>
            <a:ext cx="3744416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Vantagens: </a:t>
            </a:r>
          </a:p>
          <a:p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- Não polui o ambiente.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Os painéis são cada vez mais potentes e seu custo vem caindo. </a:t>
            </a:r>
          </a:p>
          <a:p>
            <a:pPr marL="285750" indent="-285750">
              <a:buFontTx/>
              <a:buChar char="-"/>
            </a:pPr>
            <a:endParaRPr lang="pt-BR" sz="2400" dirty="0" smtClean="0"/>
          </a:p>
          <a:p>
            <a:endParaRPr lang="pt-BR" sz="24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4294967295"/>
          </p:nvPr>
        </p:nvSpPr>
        <p:spPr>
          <a:xfrm>
            <a:off x="539552" y="5301208"/>
            <a:ext cx="8110466" cy="1152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As </a:t>
            </a:r>
            <a:r>
              <a:rPr lang="pt-BR" sz="2400" b="1" dirty="0" smtClean="0"/>
              <a:t>estações de captação</a:t>
            </a:r>
            <a:r>
              <a:rPr lang="pt-BR" sz="2400" dirty="0" smtClean="0"/>
              <a:t> ou </a:t>
            </a:r>
            <a:r>
              <a:rPr lang="pt-BR" sz="2400" b="1" dirty="0" smtClean="0"/>
              <a:t>painéis solares</a:t>
            </a:r>
            <a:r>
              <a:rPr lang="pt-BR" sz="2400" dirty="0" smtClean="0"/>
              <a:t> de energia já são usados amplamente para o aquecimento de água e a obtenção de eletricidade. 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76056" y="1412776"/>
            <a:ext cx="3888432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Desvantagens: </a:t>
            </a:r>
          </a:p>
          <a:p>
            <a:endParaRPr lang="pt-BR" sz="2400" b="1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Existe </a:t>
            </a:r>
            <a:r>
              <a:rPr lang="pt-BR" sz="2400" dirty="0"/>
              <a:t>variação nas quantidades produzidas de acordo com a situação </a:t>
            </a:r>
            <a:r>
              <a:rPr lang="pt-BR" sz="2400" dirty="0" smtClean="0"/>
              <a:t>climática. </a:t>
            </a:r>
          </a:p>
          <a:p>
            <a:pPr marL="285750" indent="-285750">
              <a:buFontTx/>
              <a:buChar char="-"/>
            </a:pPr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/>
              <a:t>As formas de armazenamento da energia solar são pouco </a:t>
            </a:r>
            <a:r>
              <a:rPr lang="pt-BR" sz="2400" dirty="0" smtClean="0"/>
              <a:t>eficientes.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5424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07704" y="4895582"/>
            <a:ext cx="3563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https</a:t>
            </a:r>
            <a:r>
              <a:rPr lang="pt-BR" sz="1100" dirty="0"/>
              <a:t>://static.significados.com.br/foto/eolica_sm.jpg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Energia Eólica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03915" y="5231929"/>
            <a:ext cx="8507288" cy="11493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Energia </a:t>
            </a:r>
            <a:r>
              <a:rPr lang="pt-BR" sz="2400" dirty="0"/>
              <a:t>dos </a:t>
            </a:r>
            <a:r>
              <a:rPr lang="pt-BR" sz="2400" dirty="0" smtClean="0"/>
              <a:t>ventos, é </a:t>
            </a:r>
            <a:r>
              <a:rPr lang="pt-BR" sz="2400" dirty="0"/>
              <a:t>gerada por meio de </a:t>
            </a:r>
            <a:r>
              <a:rPr lang="pt-BR" sz="2400" dirty="0" err="1"/>
              <a:t>aerogeradores</a:t>
            </a:r>
            <a:r>
              <a:rPr lang="pt-BR" sz="2400" dirty="0"/>
              <a:t>, onde a força dos ventos é captada por </a:t>
            </a:r>
            <a:r>
              <a:rPr lang="pt-BR" sz="2400" b="1" dirty="0"/>
              <a:t>hélices</a:t>
            </a:r>
            <a:r>
              <a:rPr lang="pt-BR" sz="2400" dirty="0"/>
              <a:t> ligadas a uma turbina que aciona um gerador elétrico.</a:t>
            </a:r>
          </a:p>
        </p:txBody>
      </p:sp>
      <p:pic>
        <p:nvPicPr>
          <p:cNvPr id="6148" name="Picture 4" descr="Resultado de imagem para energia eol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056" y="1340768"/>
            <a:ext cx="5517232" cy="36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837443"/>
            <a:ext cx="3816424" cy="3139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Vantagens:</a:t>
            </a:r>
          </a:p>
          <a:p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É </a:t>
            </a:r>
            <a:r>
              <a:rPr lang="pt-BR" sz="2000" dirty="0"/>
              <a:t>uma das fontes mais baratas de </a:t>
            </a:r>
            <a:r>
              <a:rPr lang="pt-BR" sz="2000" dirty="0" smtClean="0"/>
              <a:t>energia;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/>
              <a:t>Não emite gases poluentes e não gera </a:t>
            </a:r>
            <a:r>
              <a:rPr lang="pt-BR" sz="2000" dirty="0" smtClean="0"/>
              <a:t>resíduos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É </a:t>
            </a:r>
            <a:r>
              <a:rPr lang="pt-BR" sz="2000" dirty="0"/>
              <a:t>uma tecnologia </a:t>
            </a:r>
            <a:r>
              <a:rPr lang="pt-BR" sz="2000" dirty="0" smtClean="0"/>
              <a:t>inesgotável </a:t>
            </a:r>
            <a:endParaRPr lang="pt-BR" sz="20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61094" y="1837442"/>
            <a:ext cx="4005064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Desvantagens:</a:t>
            </a:r>
          </a:p>
          <a:p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Os </a:t>
            </a:r>
            <a:r>
              <a:rPr lang="pt-BR" sz="2000" dirty="0"/>
              <a:t>parques eólicos geram um grande impacto </a:t>
            </a:r>
            <a:r>
              <a:rPr lang="pt-BR" sz="2000" dirty="0" smtClean="0"/>
              <a:t>visual. 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Causa </a:t>
            </a:r>
            <a:r>
              <a:rPr lang="pt-BR" sz="2000" dirty="0"/>
              <a:t>impacto </a:t>
            </a:r>
            <a:r>
              <a:rPr lang="pt-BR" sz="2000" dirty="0" smtClean="0"/>
              <a:t>sonoro. 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/>
              <a:t>Pode afetar o comportamento habitual de migração das aves</a:t>
            </a:r>
            <a:r>
              <a:rPr lang="pt-BR" dirty="0" smtClean="0"/>
              <a:t>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152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953</Words>
  <Application>Microsoft Office PowerPoint</Application>
  <PresentationFormat>Apresentação na tela (4:3)</PresentationFormat>
  <Paragraphs>159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 Fontes de Energia e Seus Impactos Ambientais </vt:lpstr>
      <vt:lpstr>Sumário</vt:lpstr>
      <vt:lpstr>Definição</vt:lpstr>
      <vt:lpstr>O que é energia?</vt:lpstr>
      <vt:lpstr>História – O Ser Humano e A Energia</vt:lpstr>
      <vt:lpstr>Fontes de Energia</vt:lpstr>
      <vt:lpstr>Energias Renováveis</vt:lpstr>
      <vt:lpstr>Energia Solar</vt:lpstr>
      <vt:lpstr>Energia Eólica</vt:lpstr>
      <vt:lpstr>Energia da Biomassa</vt:lpstr>
      <vt:lpstr>Energia Hidráulica</vt:lpstr>
      <vt:lpstr>Energias não renováveis </vt:lpstr>
      <vt:lpstr>Combustíveis Fósseis</vt:lpstr>
      <vt:lpstr>Danos causados por Combustíveis Fosseis:</vt:lpstr>
      <vt:lpstr>Energia Nuclear</vt:lpstr>
      <vt:lpstr>Gráfico da matriz energética brasileira</vt:lpstr>
      <vt:lpstr>Slide 17</vt:lpstr>
      <vt:lpstr>Conclusão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</dc:title>
  <dc:creator>bacar</dc:creator>
  <cp:lastModifiedBy>Silvia MG Molina</cp:lastModifiedBy>
  <cp:revision>36</cp:revision>
  <dcterms:created xsi:type="dcterms:W3CDTF">2017-09-25T11:31:22Z</dcterms:created>
  <dcterms:modified xsi:type="dcterms:W3CDTF">2017-09-30T15:49:42Z</dcterms:modified>
</cp:coreProperties>
</file>