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Lato" charset="0"/>
      <p:regular r:id="rId23"/>
      <p:bold r:id="rId24"/>
      <p:italic r:id="rId25"/>
      <p:boldItalic r:id="rId26"/>
    </p:embeddedFont>
    <p:embeddedFont>
      <p:font typeface="Raleway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72078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32451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795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15297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Na Grécia antiga acreditava-se que as plantas obtinham do solo e da água todos os elementos necessários ao seu crescimento. No século 17, o médico Van Helmont cultivou uma planta em um jarro com terra, regando a planta somente com água da chuva. Ele observou bom crescimento da planta após 5 anos, mas a quantidade de terra no jarro quase não decresceu. Van Helmont concluiu que o material utilizado pela planta para o seu crescimento veio da água utilizada para regá-la. Em 1727, o botânico inglês Stephan Hales observou que as plantas usavam principalmente o ar como fonte de nutrientes para o seu crescimento (Calvin, 1961)- Século XVII: Jan Baptista van Helmont (1579-1644).Ao tomar conhecimento das experiências de Priestley, o cientista holandês Jan Ingen-Housz deu continuidade ao trabalho e em 1779 concluiu que a “purificação do ar” feita pelas plantas dependia da luz e que isto só ocorria nas partes verdes da planta. As partes não verdes (raízes, por exemplo) comportavam-se de maneira idêntica aos animais. Nesta época, o químico francês Antoine Lavoisier esclareceu o fenômeno da combustão, demonstrando que neste processo o que ocorre é o consumo de oxigênio com conseqüente liberação de gás carbônico, colocando por terra a teoria do flogisto. De posse desta informação, Ingen-Housz e o suíço Jean Senebier (1782) concluíram que o CO2 existente no ar era a fonte de carbono para a formação da matéria orgânica vegetal. As experiências até aqui relatadas eram qualitativas, mas o suíço Nicholas de Saussure (1804) deu um cunho mais quantitativo aos seus experimentos, podendo, assim, chegar a conclusão de que a água era também um reagente da fotossíntese. Além disto, ele demonstrou claramente que na presença de luz as plantas absorviam CO2 e liberavam O2 e que no escuro acontecia o inverso (Prisco, 1989). Durante o restante do século XIX as contribuições dos alemães Julius Robert Meyer (1842) e Julius von Sachs (1864) permitiram entender a fotossíntese, não só como um processo de trocas gasosas mas, também, como um processo em que há síntese de matéria orgânica e transformação de energia luminosa em energia química (Prisco, 1989).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Em 1905, o fisiologista inglês F. F. Blackman, estudando os efeitos da temperatura, da concentração de CO2 e da intensidade luminosa sobre a fotossíntese, chegou à importante conclusão de que este processo consistia de dois tipos de reações: as que dependiam da luz e aquelas que ocorriam no escuro. As reações da luz eram rápidas e a temperatura não as afetava, já as reações do escuro eram lentas e dependiam da temperatura, ou seja, as reações da luz eram fotoquímicas e as do escuro eram bioquímicas (Prisco, 1989).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84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Na Grécia antiga acreditava-se que as plantas obtinham do solo e da água todos os elementos necessários ao seu crescimento. </a:t>
            </a:r>
          </a:p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No século 17, o médico Van Helmont cultivou uma planta em um jarro com terra, regando a planta somente com água da chuva. Ele observou bom crescimento da planta após 5 anos, mas a quantidade de terra no jarro quase não decresceu. Van Helmont concluiu que o material utilizado pela planta para o seu crescimento veio da água utilizada para regá-la. Em 1727, o botânico inglês Stephan Hales observou que as plantas usavam principalmente o ar como fonte de nutrientes para o seu crescimento (Calvin, 1961)- Século XVII: Jan Baptista van Helmont (1579-1644).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Ao tomar conhecimento das experiências de Priestley, o cientista holandês Jan Ingen-Housz deu continuidade ao trabalho e em 1779 concluiu que a “purificação do ar” feita pelas plantas dependia da luz e que isto só ocorria nas partes verdes da planta. As partes não verdes (raízes, por exemplo) comportavam-se de maneira idêntica aos animais. 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Nesta época, o químico francês Antoine Lavoisier esclareceu o fenômeno da combustão, demonstrando que neste processo o que ocorre é o consumo de oxigênio com conseqüente liberação de gás carbônico, colocando por terra a teoria do flogisto. 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De posse desta informação, Ingen-Housz e o suíço Jean Senebier (1782) concluíram que o CO2 existente no ar era a fonte de carbono para a formação da matéria orgânica vegetal. As experiências até aqui relatadas eram qualitativas, mas o suíço Nicholas de Saussure (1804) deu um cunho mais quantitativo aos seus experimentos, podendo, assim, chegar a conclusão de que a água era também um reagente da fotossíntese. Além disto, ele demonstrou claramente que na presença de luz as plantas absorviam CO2 e liberavam O2 e que no escuro acontecia o inverso (Prisco, 1989). Durante o restante do século XIX as contribuições dos alemães Julius Robert Meyer (1842) e Julius von Sachs (1864) permitiram entender a fotossíntese, não só como um processo de trocas gasosas mas, também, como um processo em que há síntese de matéria orgânica e transformação de energia luminosa em energia química (Prisco, 1989).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</a:rPr>
              <a:t>Em 1905, o fisiologista inglês F. F. Blackman, estudando os efeitos da temperatura, da concentração de CO2 e da intensidade luminosa sobre a fotossíntese, chegou à importante conclusão de que este processo consistia de dois tipos de reações: as que dependiam da luz e aquelas que ocorriam no escuro. As reações da luz eram rápidas e a temperatura não as afetava, já as reações do escuro eram lentas e dependiam da temperatura, ou seja, as reações da luz eram fotoquímicas e as do escuro eram bioquímicas (Prisco, 1989).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835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6555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Crescimento populacional gera redução da luz solar para florestas, pois cresce a demanda de terras para produção, demanda de energia e áreas para construção. </a:t>
            </a:r>
          </a:p>
        </p:txBody>
      </p:sp>
    </p:spTree>
    <p:extLst>
      <p:ext uri="{BB962C8B-B14F-4D97-AF65-F5344CB8AC3E}">
        <p14:creationId xmlns:p14="http://schemas.microsoft.com/office/powerpoint/2010/main" xmlns="" val="1128862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08062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50357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53065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7529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03675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0510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0013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790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83201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1699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781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5209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2475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1" y="4169130"/>
            <a:ext cx="745763" cy="45826"/>
            <a:chOff x="4580560" y="2589003"/>
            <a:chExt cx="1064463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7"/>
            <a:ext cx="7688400" cy="158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‹nº›</a:t>
            </a:fld>
            <a:endParaRPr lang="pt-BR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4" name="Shape 84" descr="Pessoa atravessando uma ponte cercada por árvores"/>
          <p:cNvPicPr preferRelativeResize="0"/>
          <p:nvPr/>
        </p:nvPicPr>
        <p:blipFill rotWithShape="1">
          <a:blip r:embed="rId2">
            <a:alphaModFix amt="64000"/>
          </a:blip>
          <a:srcRect t="7820" b="7820"/>
          <a:stretch/>
        </p:blipFill>
        <p:spPr>
          <a:xfrm>
            <a:off x="0" y="-2"/>
            <a:ext cx="91440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>
            <a:off x="821835" y="27654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4868400" cy="1446900"/>
          </a:xfrm>
          <a:prstGeom prst="rect">
            <a:avLst/>
          </a:prstGeom>
          <a:noFill/>
        </p:spPr>
        <p:txBody>
          <a:bodyPr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000">
                <a:solidFill>
                  <a:srgbClr val="212121"/>
                </a:solidFill>
              </a:rPr>
              <a:pPr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 sz="1000">
              <a:solidFill>
                <a:srgbClr val="21212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 1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81125" y="181125"/>
            <a:ext cx="8795400" cy="47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811650" y="799739"/>
            <a:ext cx="6458400" cy="1479900"/>
          </a:xfrm>
          <a:prstGeom prst="rect">
            <a:avLst/>
          </a:prstGeom>
          <a:noFill/>
        </p:spPr>
        <p:txBody>
          <a:bodyPr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811650" y="2432039"/>
            <a:ext cx="6458400" cy="2037599"/>
          </a:xfrm>
          <a:prstGeom prst="rect">
            <a:avLst/>
          </a:prstGeom>
          <a:noFill/>
        </p:spPr>
        <p:txBody>
          <a:bodyPr wrap="square"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000">
                <a:solidFill>
                  <a:schemeClr val="dk2"/>
                </a:solidFill>
              </a:rPr>
              <a:pPr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‹nº›</a:t>
            </a:fld>
            <a:endParaRPr lang="pt-BR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3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1" y="4169130"/>
            <a:ext cx="745763" cy="45826"/>
            <a:chOff x="4580560" y="2589003"/>
            <a:chExt cx="1064463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‹nº›</a:t>
            </a:fld>
            <a:endParaRPr lang="pt-BR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 rt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pPr lvl="0" algn="r" rtl="0">
                <a:spcBef>
                  <a:spcPts val="0"/>
                </a:spcBef>
                <a:buNone/>
              </a:pPr>
              <a:t>‹nº›</a:t>
            </a:fld>
            <a:endParaRPr lang="pt-BR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4868400" cy="1446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Limites dos recursos naturais: capacidade fotossintética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947675" y="4153975"/>
            <a:ext cx="2937600" cy="90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FFFFFF"/>
                </a:solidFill>
              </a:rPr>
              <a:t>Matheus Grolla Martins</a:t>
            </a:r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FFFFFF"/>
                </a:solidFill>
              </a:rPr>
              <a:t>Luis Carlos Alves de Sá</a:t>
            </a:r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rgbClr val="FFFFFF"/>
                </a:solidFill>
              </a:rPr>
              <a:t>Gabriela Palla Ribas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36150" y="619225"/>
            <a:ext cx="7871700" cy="884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Eficiência fotossintética na agricultura 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68597" y="4003525"/>
            <a:ext cx="4290900" cy="83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dirty="0"/>
              <a:t>Sistemas Agroflorestais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dirty="0"/>
              <a:t>Aproveita diferentes estratos.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679418" y="4003525"/>
            <a:ext cx="4290900" cy="83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dirty="0" err="1"/>
              <a:t>Monocultivo</a:t>
            </a:r>
            <a:r>
              <a:rPr lang="pt-BR" dirty="0"/>
              <a:t> de soja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dirty="0"/>
              <a:t>Perdas de energia. Saturação fotossintética.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325" y="1503625"/>
            <a:ext cx="3333201" cy="24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074" y="1503623"/>
            <a:ext cx="3333199" cy="2499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152" y="1652575"/>
            <a:ext cx="5743049" cy="315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1837350" y="531775"/>
            <a:ext cx="5469300" cy="112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pt-BR"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Ex: Aproveitamento do fator luz pela mandioca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0" y="127975"/>
            <a:ext cx="9144000" cy="924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Evolução da Informação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9775" y="1310079"/>
            <a:ext cx="6458400" cy="2916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pt-BR" sz="1400"/>
              <a:t>Grécia Antiga - Solo e água eram necessários;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pt-BR" sz="1400">
                <a:solidFill>
                  <a:srgbClr val="333333"/>
                </a:solidFill>
                <a:highlight>
                  <a:srgbClr val="FFFFFF"/>
                </a:highlight>
              </a:rPr>
              <a:t>Século 17: Jan Baptista Van Helmont:</a:t>
            </a: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6525" y="1998900"/>
            <a:ext cx="5186725" cy="25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0" y="127975"/>
            <a:ext cx="9144000" cy="924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Evolução da Informação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9775" y="1310079"/>
            <a:ext cx="6458400" cy="2916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buSzPct val="116666"/>
            </a:pPr>
            <a:r>
              <a:rPr lang="pt-BR" sz="1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1727: botânico inglês Stephan Hales: - Plantas usavam o ar como fonte de nutrientes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buSzPct val="116666"/>
            </a:pPr>
            <a:r>
              <a:rPr lang="pt-BR" sz="1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Joseph Priestley:</a:t>
            </a: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buClr>
                <a:srgbClr val="333333"/>
              </a:buClr>
              <a:buSzPct val="100000"/>
              <a:buFont typeface="Arial"/>
            </a:pPr>
            <a:r>
              <a:rPr lang="pt-BR" sz="1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1804: Suíço Nicholas de Saussure: demonstrou claramente que na presença de luz as plantas absorviam CO2 e liberavam O2 e que no escuro acontecia o inverso.</a:t>
            </a: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225" y="3333403"/>
            <a:ext cx="4337550" cy="13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0" y="282400"/>
            <a:ext cx="9144000" cy="98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Como foi conduzida?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550" y="1772625"/>
            <a:ext cx="3725425" cy="24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311" y="1772624"/>
            <a:ext cx="3918264" cy="249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856525" y="1265800"/>
            <a:ext cx="7105500" cy="2916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pt-BR" dirty="0"/>
              <a:t> Fracasso dos Vikings	</a:t>
            </a:r>
            <a:r>
              <a:rPr lang="pt-BR" dirty="0" smtClean="0"/>
              <a:t>           </a:t>
            </a:r>
            <a:r>
              <a:rPr lang="pt-BR" dirty="0"/>
              <a:t>		</a:t>
            </a:r>
            <a:r>
              <a:rPr lang="pt-BR" dirty="0" smtClean="0"/>
              <a:t>        Monocultura</a:t>
            </a:r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099000" y="316069"/>
            <a:ext cx="6458400" cy="7565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Crescimento populacional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62850" y="3680925"/>
            <a:ext cx="7818300" cy="120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pt-BR" sz="1400" b="1">
                <a:solidFill>
                  <a:srgbClr val="333333"/>
                </a:solidFill>
                <a:highlight>
                  <a:srgbClr val="F3F3F3"/>
                </a:highlight>
                <a:latin typeface="Arial"/>
                <a:ea typeface="Arial"/>
                <a:cs typeface="Arial"/>
                <a:sym typeface="Arial"/>
              </a:rPr>
              <a:t>“Novas projeções demográficas da ONU mostram que a população mundial chegará a 8,6 bilhões até 2030, um aumento de 1 bilhão de pessoas em 13 anos. A organização fez uma atualização de seus cálculos que confirma as tendências apontadas no último relatório deste tipo, publicado em 2015”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475" y="1072674"/>
            <a:ext cx="3387450" cy="26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0" y="275675"/>
            <a:ext cx="9144000" cy="785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Padrões de consumo atuais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25" y="988924"/>
            <a:ext cx="5036824" cy="37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5957800" y="1061075"/>
            <a:ext cx="2350200" cy="275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Práticas precárias de coleta, armazenamento e transporte, bem como o desperdício dos mercados e dos consumidores, estima-se que 30-50% de todo o alimento produzido nem sequer atinge o estômago humano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275675"/>
            <a:ext cx="9144000" cy="785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Padrões de consumo atuais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4495600" y="1061087"/>
            <a:ext cx="4350300" cy="359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10 alimentos mais consumidos no mundo: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Leite e Derivados.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Trigo.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Arroz.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Batata.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Açúcar.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Tomate.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Milho.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Carne de Porco.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77777"/>
            </a:pPr>
            <a:r>
              <a:rPr lang="pt-BR" sz="1800" b="1">
                <a:solidFill>
                  <a:srgbClr val="231F20"/>
                </a:solidFill>
                <a:highlight>
                  <a:srgbClr val="FFFFFF"/>
                </a:highlight>
              </a:rPr>
              <a:t>Mandioca.</a:t>
            </a: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231F20"/>
              </a:solidFill>
              <a:highlight>
                <a:srgbClr val="FFFFFF"/>
              </a:highlight>
            </a:endParaRP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00" y="1154587"/>
            <a:ext cx="4018924" cy="255988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402925" y="4072475"/>
            <a:ext cx="3874200" cy="51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2000" b="1">
                <a:solidFill>
                  <a:srgbClr val="FF0000"/>
                </a:solidFill>
              </a:rPr>
              <a:t>DIVERSIDADE ALIMENTAR!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25" y="440600"/>
            <a:ext cx="9144000" cy="785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Conclusão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75050" y="1444300"/>
            <a:ext cx="7708200" cy="2235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algn="just" rtl="0">
              <a:spcBef>
                <a:spcPts val="0"/>
              </a:spcBef>
            </a:pPr>
            <a:r>
              <a:rPr lang="pt-BR"/>
              <a:t>Apesar de atualmente termos informações privilegiadas das quais as civilizações antigas não tinham, muito ainda precisa ser aprimorado, para que possamos mostrar a grande adaptabilidade dos seres humanos em harmonia com o meio vivente;</a:t>
            </a:r>
          </a:p>
          <a:p>
            <a:pPr marL="457200" lvl="0" indent="-228600" algn="just" rtl="0">
              <a:spcBef>
                <a:spcPts val="0"/>
              </a:spcBef>
            </a:pPr>
            <a:r>
              <a:rPr lang="pt-BR"/>
              <a:t>A troca entre fronteiras de biomassa ainda é um fator de discussão;</a:t>
            </a:r>
          </a:p>
          <a:p>
            <a:pPr marL="457200" lvl="0" indent="-228600" algn="just" rtl="0">
              <a:spcBef>
                <a:spcPts val="0"/>
              </a:spcBef>
            </a:pPr>
            <a:r>
              <a:rPr lang="pt-BR"/>
              <a:t>Os preços de mercado negligenciam impactos da produção de biomassa não provisionando aos serviços ecossistêmicos, pois os benefícios econômicos da agricultura e da silvicultura pode não coincidir com a perda associada em serviços ecossistêmicos;</a:t>
            </a:r>
          </a:p>
          <a:p>
            <a:pPr marL="457200" lvl="0" indent="-228600" algn="just" rtl="0">
              <a:spcBef>
                <a:spcPts val="0"/>
              </a:spcBef>
            </a:pPr>
            <a:r>
              <a:rPr lang="pt-BR"/>
              <a:t>Perda da diversidade biológica.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831600" y="1036200"/>
            <a:ext cx="7480800" cy="307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Graciano, E. S. A. et al. </a:t>
            </a:r>
            <a:r>
              <a:rPr lang="pt-BR" b="1"/>
              <a:t>Crescimento e capacidade fotossintética da cultivar de amendoim BR 1 sob condições de salinidade.</a:t>
            </a:r>
            <a:r>
              <a:rPr lang="pt-BR"/>
              <a:t> Disponível em: &lt;http://www.scielo.br/pdf/rbeaa/v15n8/05.pdf&gt;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Leihner, D. </a:t>
            </a:r>
            <a:r>
              <a:rPr lang="pt-BR" b="1"/>
              <a:t>Yuca em culturas associadas: manejo y evaluatión.</a:t>
            </a:r>
            <a:r>
              <a:rPr lang="pt-BR"/>
              <a:t> Cali, Colômbia, CIAT – CENTRO INTERNACIONAL DE AGRICULTURA TROPICAL, 80 p., 1983.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Hanazaki, N. </a:t>
            </a:r>
            <a:r>
              <a:rPr lang="pt-BR" b="1"/>
              <a:t>Resenha: </a:t>
            </a:r>
            <a:r>
              <a:rPr lang="pt-BR"/>
              <a:t>como as sociedades escolhem o sucesso ou o fracasso. Disponível em: &lt;http://www.scielo.br/pdf/asoc/v9n2/v9n2a10.pdf&gt;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Agência Brasil. </a:t>
            </a:r>
            <a:r>
              <a:rPr lang="pt-BR" b="1"/>
              <a:t>Onu diz que população mundial chegará a 8,6 milhões de pessoas em 2030. </a:t>
            </a:r>
            <a:r>
              <a:rPr lang="pt-BR"/>
              <a:t>Disponível em: &lt;http://agenciabrasil.ebc.com.br/internacional/noticia/2017-06/onu-diz-que-populacao-mundial-chegara-86-bilhoes-de-pessoas-em-2030&gt;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05400" y="249025"/>
            <a:ext cx="9144000" cy="785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BIBLIOGRAFIA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415050" y="421419"/>
            <a:ext cx="6458400" cy="641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Capacidade fotossintética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549" y="2753100"/>
            <a:ext cx="3863825" cy="17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98" y="2984662"/>
            <a:ext cx="4021674" cy="10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1486500" y="1301800"/>
            <a:ext cx="6171000" cy="891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É o quanto de fotossíntese que a planta consegue realizar. É variável,  pois depende da espécie e da fase de desenvolvimento da planta.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831600" y="1036200"/>
            <a:ext cx="7480800" cy="307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/>
              <a:t>IBGE. </a:t>
            </a:r>
            <a:r>
              <a:rPr lang="pt-BR" b="1"/>
              <a:t>Densidade populacional.</a:t>
            </a:r>
            <a:r>
              <a:rPr lang="pt-BR"/>
              <a:t> Disponível em: &lt;ftp://geoftp.ibge.gov.br/cartas_e_mapas/mapas_do_brasil/sociedade_e_economia/mapas_murais/densidade_populacional_2010.pdf&gt;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400">
                <a:solidFill>
                  <a:srgbClr val="333333"/>
                </a:solidFill>
              </a:rPr>
              <a:t>Prisco, J. T. </a:t>
            </a:r>
            <a:r>
              <a:rPr lang="pt-BR" sz="1400" b="1">
                <a:solidFill>
                  <a:srgbClr val="333333"/>
                </a:solidFill>
              </a:rPr>
              <a:t>Fotossíntese e Fotorrespiração</a:t>
            </a:r>
            <a:r>
              <a:rPr lang="pt-BR" sz="1400">
                <a:solidFill>
                  <a:srgbClr val="333333"/>
                </a:solidFill>
              </a:rPr>
              <a:t>. Fortaleza, CE, 1989, 20p.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/>
              <a:t>Portal Biossistemas Brasil.</a:t>
            </a:r>
            <a:r>
              <a:rPr lang="pt-BR" b="1"/>
              <a:t> Das 4 bilhões de toneladas de alimentos produzidas anualmente em todo planeta, cerca de 50% são desperdiçadas. </a:t>
            </a:r>
            <a:r>
              <a:rPr lang="pt-BR"/>
              <a:t>Disponível em: </a:t>
            </a:r>
            <a:r>
              <a:rPr lang="pt-BR">
                <a:solidFill>
                  <a:srgbClr val="333333"/>
                </a:solidFill>
              </a:rPr>
              <a:t>&lt;http://www.usp.br/portalbiossistemas/?p=5230&gt;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>
                <a:solidFill>
                  <a:srgbClr val="333333"/>
                </a:solidFill>
              </a:rPr>
              <a:t>ERB, K. H. et al. Embodied HANPP: Mapping the spatial disconnect between global biomass production and consumption. Ecological Economics, v. 69, p. 328–334, 2009.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>
                <a:solidFill>
                  <a:srgbClr val="333333"/>
                </a:solidFill>
              </a:rPr>
              <a:t>SÓ BIOLOGIA. </a:t>
            </a:r>
            <a:r>
              <a:rPr lang="pt-BR" b="1">
                <a:solidFill>
                  <a:srgbClr val="333333"/>
                </a:solidFill>
              </a:rPr>
              <a:t>Fatores que influenciam a fotossíntese. </a:t>
            </a:r>
            <a:r>
              <a:rPr lang="pt-BR">
                <a:solidFill>
                  <a:srgbClr val="333333"/>
                </a:solidFill>
              </a:rPr>
              <a:t>Disponível em: &lt;http://www.sobiologia.com.br/conteudos/bioquimica/bioquimica17.php&gt;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105400" y="249025"/>
            <a:ext cx="9144000" cy="785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BIBLIOGRAFIA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285325" y="277794"/>
            <a:ext cx="6458400" cy="728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Importância da fotossíntese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1146900" y="1062373"/>
            <a:ext cx="6458400" cy="180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  <a:buChar char="●"/>
            </a:pPr>
            <a:r>
              <a:rPr lang="pt-BR" sz="1400"/>
              <a:t>Principal processo de fornecimento de energia da biosfera</a:t>
            </a:r>
          </a:p>
          <a:p>
            <a:pPr marL="457200" lvl="0" indent="-317500" rtl="0">
              <a:spcBef>
                <a:spcPts val="0"/>
              </a:spcBef>
              <a:buSzPct val="100000"/>
              <a:buChar char="●"/>
            </a:pPr>
            <a:r>
              <a:rPr lang="pt-BR" sz="1400"/>
              <a:t>Reserva de energia</a:t>
            </a:r>
          </a:p>
          <a:p>
            <a:pPr marL="457200" lvl="0" indent="-317500" rtl="0">
              <a:spcBef>
                <a:spcPts val="0"/>
              </a:spcBef>
              <a:buSzPct val="100000"/>
              <a:buChar char="●"/>
            </a:pPr>
            <a:r>
              <a:rPr lang="pt-BR" sz="1400"/>
              <a:t>Fonte de alimento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600" y="1681724"/>
            <a:ext cx="3659724" cy="30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701" y="2424592"/>
            <a:ext cx="3889624" cy="2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583475" y="282525"/>
            <a:ext cx="7962000" cy="147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Fatores que influenciam a capacidade fotossintética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251350" y="1813250"/>
            <a:ext cx="4021200" cy="26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457200" rtl="0">
              <a:spcBef>
                <a:spcPts val="0"/>
              </a:spcBef>
              <a:buNone/>
            </a:pPr>
            <a:r>
              <a:rPr lang="pt-BR" sz="2000"/>
              <a:t>INTERNOS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pt-BR" sz="2000"/>
              <a:t>Clorofila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pt-BR" sz="2000"/>
              <a:t>Enzimas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pt-BR" sz="2000"/>
              <a:t>Co-fatores (aceptores de elétrons e os citocromos)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612" y="1959787"/>
            <a:ext cx="4021087" cy="26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620100" y="282525"/>
            <a:ext cx="7898400" cy="147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Fatores que influenciam a capacidade fotossintética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325" y="1714498"/>
            <a:ext cx="4998540" cy="31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251350" y="1813249"/>
            <a:ext cx="6664500" cy="26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457200" rtl="0">
              <a:spcBef>
                <a:spcPts val="0"/>
              </a:spcBef>
              <a:buNone/>
            </a:pPr>
            <a:r>
              <a:rPr lang="pt-BR" sz="2000"/>
              <a:t>Externos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pt-BR" sz="2000"/>
              <a:t>Posição Geográfica</a:t>
            </a:r>
          </a:p>
          <a:p>
            <a:pPr lvl="0" rtl="0">
              <a:spcBef>
                <a:spcPts val="0"/>
              </a:spcBef>
              <a:buNone/>
            </a:pP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800" y="282525"/>
            <a:ext cx="8312100" cy="147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Fatores que influenciam a capacidade fotossintética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529600" y="1822225"/>
            <a:ext cx="8240400" cy="225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r>
              <a:rPr lang="pt-BR" sz="2000" dirty="0"/>
              <a:t>Comprimento </a:t>
            </a:r>
            <a:r>
              <a:rPr lang="pt-BR" sz="2000" dirty="0" smtClean="0"/>
              <a:t>da </a:t>
            </a:r>
            <a:r>
              <a:rPr lang="pt-BR" sz="2000" dirty="0"/>
              <a:t>onda		 </a:t>
            </a:r>
            <a:r>
              <a:rPr lang="pt-BR" sz="2000" dirty="0" smtClean="0"/>
              <a:t>Intensidade </a:t>
            </a:r>
            <a:r>
              <a:rPr lang="pt-BR" sz="2000" dirty="0" err="1" smtClean="0"/>
              <a:t>luminosaa</a:t>
            </a:r>
            <a:endParaRPr lang="pt-BR" sz="2000" dirty="0"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550" y="2222687"/>
            <a:ext cx="2836574" cy="26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825" y="2299449"/>
            <a:ext cx="3266950" cy="25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800" y="282525"/>
            <a:ext cx="8312100" cy="147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Fatores que influenciam a capacidade fotossintética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29600" y="1822225"/>
            <a:ext cx="8240400" cy="225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457200" rtl="0">
              <a:spcBef>
                <a:spcPts val="0"/>
              </a:spcBef>
              <a:buNone/>
            </a:pPr>
            <a:r>
              <a:rPr lang="pt-BR" sz="2000" dirty="0"/>
              <a:t>Temperatura		 	</a:t>
            </a:r>
            <a:r>
              <a:rPr lang="pt-BR" sz="2000" dirty="0" smtClean="0"/>
              <a:t>Concentração </a:t>
            </a:r>
            <a:r>
              <a:rPr lang="pt-BR" sz="2000" dirty="0"/>
              <a:t>de CO2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00" y="2238512"/>
            <a:ext cx="3761649" cy="26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284" y="2566899"/>
            <a:ext cx="257175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57800" y="282525"/>
            <a:ext cx="8312100" cy="147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Fatores que influenciam a capacidade fotossintética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529600" y="1822225"/>
            <a:ext cx="8240400" cy="225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r>
              <a:rPr lang="pt-BR" sz="2000" dirty="0"/>
              <a:t> Disponibilidade Hídrica 			    Solo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200" y="2355350"/>
            <a:ext cx="3603324" cy="24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274" y="2354749"/>
            <a:ext cx="3603325" cy="240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673950" y="282525"/>
            <a:ext cx="7871700" cy="147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Eficiência fotossintética e produção de biomassa seca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197475" y="4003525"/>
            <a:ext cx="4290900" cy="83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Floresta tropical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40 toneladas/hectare/ano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24" y="1762425"/>
            <a:ext cx="4290899" cy="22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225" y="1762425"/>
            <a:ext cx="4489979" cy="224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488225" y="4003525"/>
            <a:ext cx="4290900" cy="83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Cana de açúcar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25 toneladas/hectare/ano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1724</Words>
  <Application>Microsoft Office PowerPoint</Application>
  <PresentationFormat>Apresentação na tela (16:9)</PresentationFormat>
  <Paragraphs>94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Lato</vt:lpstr>
      <vt:lpstr>Raleway</vt:lpstr>
      <vt:lpstr>Streamline</vt:lpstr>
      <vt:lpstr>Limites dos recursos naturais: capacidade fotossintética</vt:lpstr>
      <vt:lpstr>Capacidade fotossintética</vt:lpstr>
      <vt:lpstr>Importância da fotossíntese</vt:lpstr>
      <vt:lpstr>Fatores que influenciam a capacidade fotossintética</vt:lpstr>
      <vt:lpstr>Fatores que influenciam a capacidade fotossintética</vt:lpstr>
      <vt:lpstr>Fatores que influenciam a capacidade fotossintética</vt:lpstr>
      <vt:lpstr>Fatores que influenciam a capacidade fotossintética</vt:lpstr>
      <vt:lpstr>Fatores que influenciam a capacidade fotossintética</vt:lpstr>
      <vt:lpstr>Eficiência fotossintética e produção de biomassa seca</vt:lpstr>
      <vt:lpstr>Eficiência fotossintética na agricultura </vt:lpstr>
      <vt:lpstr>Slide 11</vt:lpstr>
      <vt:lpstr>Evolução da Informação</vt:lpstr>
      <vt:lpstr>Evolução da Informação</vt:lpstr>
      <vt:lpstr>Como foi conduzida?</vt:lpstr>
      <vt:lpstr>Crescimento populacional</vt:lpstr>
      <vt:lpstr>Padrões de consumo atuais</vt:lpstr>
      <vt:lpstr>Padrões de consumo atuais</vt:lpstr>
      <vt:lpstr>Conclusão</vt:lpstr>
      <vt:lpstr>BIBLIOGRAFIA</vt:lpstr>
      <vt:lpstr>BIBLIOGRAFIA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Limites dos recursos naturais: capacidade fotossintética</dc:title>
  <dc:creator>aluno</dc:creator>
  <cp:lastModifiedBy>Silvia MG Molina</cp:lastModifiedBy>
  <cp:revision>2</cp:revision>
  <dcterms:modified xsi:type="dcterms:W3CDTF">2017-09-30T15:46:35Z</dcterms:modified>
</cp:coreProperties>
</file>