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66" r:id="rId4"/>
    <p:sldId id="308" r:id="rId5"/>
    <p:sldId id="262" r:id="rId6"/>
    <p:sldId id="267" r:id="rId7"/>
    <p:sldId id="256" r:id="rId8"/>
    <p:sldId id="263" r:id="rId9"/>
    <p:sldId id="275" r:id="rId10"/>
    <p:sldId id="276" r:id="rId11"/>
    <p:sldId id="265" r:id="rId12"/>
    <p:sldId id="270" r:id="rId13"/>
    <p:sldId id="274" r:id="rId14"/>
    <p:sldId id="269" r:id="rId15"/>
    <p:sldId id="278" r:id="rId16"/>
    <p:sldId id="292" r:id="rId17"/>
    <p:sldId id="293" r:id="rId18"/>
    <p:sldId id="294" r:id="rId19"/>
    <p:sldId id="298" r:id="rId20"/>
    <p:sldId id="297" r:id="rId21"/>
    <p:sldId id="295" r:id="rId22"/>
    <p:sldId id="296" r:id="rId23"/>
    <p:sldId id="299" r:id="rId24"/>
    <p:sldId id="300" r:id="rId25"/>
    <p:sldId id="301" r:id="rId26"/>
    <p:sldId id="302" r:id="rId27"/>
    <p:sldId id="272" r:id="rId28"/>
    <p:sldId id="306" r:id="rId29"/>
    <p:sldId id="303" r:id="rId30"/>
    <p:sldId id="304" r:id="rId31"/>
    <p:sldId id="305" r:id="rId32"/>
    <p:sldId id="273" r:id="rId33"/>
    <p:sldId id="277" r:id="rId34"/>
    <p:sldId id="268" r:id="rId35"/>
    <p:sldId id="307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DECCD"/>
    <a:srgbClr val="57BAB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50" autoAdjust="0"/>
    <p:restoredTop sz="94766" autoAdjust="0"/>
  </p:normalViewPr>
  <p:slideViewPr>
    <p:cSldViewPr>
      <p:cViewPr>
        <p:scale>
          <a:sx n="78" d="100"/>
          <a:sy n="78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88E50-F5C7-2D4C-999B-B173515EB25D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6D9D5-5BE1-ED41-8D34-99983713B14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518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undoeducacao.bol.uol.com.br/biologia/agua.ht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undoeducacao.bol.uol.com.br/geografia/a-distribuicao-agua-no-mundo.htm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aveh.com.br/artigos/a-disponibilidade-de-agua-no-mundo-e-no-brasil/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undoeducacao.bol.uol.com.br/geografia/a-distribuicao-agua-no-mundo.htm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aveh.com.br/artigos/a-disponibilidade-de-agua-no-mundo-e-no-brasil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3"/>
              </a:rPr>
              <a:t>http://mundoeducacao.bol.uol.com.br/biologia/agua.htm</a:t>
            </a:r>
            <a:r>
              <a:rPr lang="pt-BR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7897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http://mundoeducacao.bol.uol.com.br/geografia/consumo-agua-no-mundo.htm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719E-F7BB-47B8-B9C6-0A0FC40C5A5D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580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http://mundoeducacao.bol.uol.com.br/geografia/consumo-agua-no-mundo.htm</a:t>
            </a:r>
          </a:p>
          <a:p>
            <a:r>
              <a:rPr lang="pt-BR" dirty="0" smtClean="0"/>
              <a:t>http://arquivos.ana.gov.br/institucional/spr/conjuntura/webSite_relatorioConjuntura/projeto/index.html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719E-F7BB-47B8-B9C6-0A0FC40C5A5D}" type="slidenum">
              <a:rPr lang="pt-BR" smtClean="0">
                <a:solidFill>
                  <a:prstClr val="black"/>
                </a:solidFill>
              </a:rPr>
              <a:pPr/>
              <a:t>15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580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http://vivoverde.com.br/diadaagua-a-agua-que-voce-nao-ve/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719E-F7BB-47B8-B9C6-0A0FC40C5A5D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062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http://www.docol.com.br/planetaagua/h2o/serie-fotografica-mostra-a-discrepancia-entre-o-consumo-de-agua-no-mundo/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719E-F7BB-47B8-B9C6-0A0FC40C5A5D}" type="slidenum">
              <a:rPr lang="pt-BR" smtClean="0">
                <a:solidFill>
                  <a:prstClr val="black"/>
                </a:solidFill>
              </a:rPr>
              <a:pPr/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5799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http://mundoeducacao.bol.uol.com.br/geografia/escassez-Agua-no-oriente-medio.htm </a:t>
            </a:r>
          </a:p>
          <a:p>
            <a:r>
              <a:rPr lang="pt-BR" dirty="0" smtClean="0"/>
              <a:t>http://mundoeducacao.bol.uol.com.br/geografia/escassez-agua-na-africa.htm</a:t>
            </a:r>
          </a:p>
          <a:p>
            <a:r>
              <a:rPr lang="pt-BR" dirty="0" smtClean="0"/>
              <a:t>https://www.publico.pt/2017/01/31/sociedade/noticia/comissao-europeia-quer-portugal-e-paises-europeus-a-reutilizar-mais-agua-1760293 </a:t>
            </a:r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719E-F7BB-47B8-B9C6-0A0FC40C5A5D}" type="slidenum">
              <a:rPr lang="pt-BR" smtClean="0">
                <a:solidFill>
                  <a:prstClr val="black"/>
                </a:solidFill>
              </a:rPr>
              <a:pPr/>
              <a:t>21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2204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http://mundoeducacao.bol.uol.com.br/geografia/bacias-hidrograficas-brasil.htm </a:t>
            </a:r>
          </a:p>
          <a:p>
            <a:r>
              <a:rPr lang="pt-BR" dirty="0" smtClean="0"/>
              <a:t>https://br.pinterest.com/pin/325666616791038915/</a:t>
            </a:r>
          </a:p>
          <a:p>
            <a:r>
              <a:rPr lang="pt-BR" dirty="0" smtClean="0"/>
              <a:t>https://ww2.ibge.gov.br/home/presidencia/noticias/imprensa/ppts/00000024052411102015241013178959.pdf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719E-F7BB-47B8-B9C6-0A0FC40C5A5D}" type="slidenum">
              <a:rPr lang="pt-BR" smtClean="0">
                <a:solidFill>
                  <a:prstClr val="black"/>
                </a:solidFill>
              </a:rPr>
              <a:pPr/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6124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http://www.visaonoticias.com/noticia/19333/gua-especialista-alerta-para-o-desperdicio</a:t>
            </a:r>
          </a:p>
          <a:p>
            <a:r>
              <a:rPr lang="en-US" dirty="0" smtClean="0"/>
              <a:t>http://brasilescola.uol.com.br/geografia/desperdicio-agua.htm 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719E-F7BB-47B8-B9C6-0A0FC40C5A5D}" type="slidenum">
              <a:rPr lang="pt-BR" smtClean="0">
                <a:solidFill>
                  <a:prstClr val="black"/>
                </a:solidFill>
              </a:rPr>
              <a:pPr/>
              <a:t>23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9190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http://biologia-poluicaodaagua.blogspot.com.br/p/principais-contaminantes-da-agua_22.html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719E-F7BB-47B8-B9C6-0A0FC40C5A5D}" type="slidenum">
              <a:rPr lang="pt-BR" smtClean="0">
                <a:solidFill>
                  <a:prstClr val="black"/>
                </a:solidFill>
              </a:rPr>
              <a:pPr/>
              <a:t>24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3849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https://nacoesunidas.org/tema/ods6/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8374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mundoeducacao.bol.uol.com.br</a:t>
            </a:r>
            <a:r>
              <a:rPr lang="pt-BR" dirty="0" smtClean="0"/>
              <a:t>/geografia/escassez-</a:t>
            </a:r>
            <a:r>
              <a:rPr lang="pt-BR" dirty="0" err="1" smtClean="0"/>
              <a:t>hidrica</a:t>
            </a:r>
            <a:r>
              <a:rPr lang="pt-BR" dirty="0" smtClean="0"/>
              <a:t>-</a:t>
            </a:r>
            <a:r>
              <a:rPr lang="pt-BR" dirty="0" err="1" smtClean="0"/>
              <a:t>seguranca-alimentar.htm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186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http://mundoeducacao.bol.uol.com.br/geografia/a-distribuicao-agua-no-mundo.htm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https://saveh.com.br/artigos/a-disponibilidade-de-agua-no-mundo-e-no-brasil/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4829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http://goodhouse.com.br/blog/dispositivo-para-torneira-reduz-o-consumo-de-agua-em-ate-95/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719E-F7BB-47B8-B9C6-0A0FC40C5A5D}" type="slidenum">
              <a:rPr lang="pt-BR" smtClean="0">
                <a:solidFill>
                  <a:prstClr val="black"/>
                </a:solidFill>
              </a:rPr>
              <a:pPr/>
              <a:t>27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6360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http://g1.globo.com/sp/ribeirao-preto-franca/agrishow/2015/noticia/2015/04/gota-gota-economia-de-agua-nas-lavouras-pode-chegar-ate-70.html</a:t>
            </a:r>
          </a:p>
          <a:p>
            <a:r>
              <a:rPr lang="pt-BR" dirty="0" smtClean="0"/>
              <a:t>http://sna.agr.br/sistema-de-irrigacao-por-gotejamento-podera-ser-alternativa-na-agricultura/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719E-F7BB-47B8-B9C6-0A0FC40C5A5D}" type="slidenum">
              <a:rPr lang="pt-BR" smtClean="0">
                <a:solidFill>
                  <a:prstClr val="black"/>
                </a:solidFill>
              </a:rPr>
              <a:pPr/>
              <a:t>28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6294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https://www.ecycle.com.br/component/content/article/37/2920-bacterias-ajudam-no-tratamento-de-agua-contaminada-por-refinarias-de-petroleo.html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719E-F7BB-47B8-B9C6-0A0FC40C5A5D}" type="slidenum">
              <a:rPr lang="pt-BR" smtClean="0">
                <a:solidFill>
                  <a:prstClr val="black"/>
                </a:solidFill>
              </a:rPr>
              <a:pPr/>
              <a:t>29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1972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www.ecocasa.com.br</a:t>
            </a:r>
            <a:r>
              <a:rPr lang="pt-BR" dirty="0" smtClean="0"/>
              <a:t>/10-maneiras-de-uso-sustentavel-da-agua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1769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www.ecocasa.com.br</a:t>
            </a:r>
            <a:r>
              <a:rPr lang="pt-BR" dirty="0" smtClean="0"/>
              <a:t>/10-maneiras-de-uso-sustentavel-da-agua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2095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2891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mundoeducacao.bol.uol.com.br</a:t>
            </a:r>
            <a:r>
              <a:rPr lang="pt-BR" dirty="0" smtClean="0"/>
              <a:t>/geografia/Aguas-</a:t>
            </a:r>
            <a:r>
              <a:rPr lang="pt-BR" dirty="0" err="1" smtClean="0"/>
              <a:t>subterraneas.htm</a:t>
            </a:r>
            <a:endParaRPr lang="pt-B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mundoeducacao.bol.uol.com.br</a:t>
            </a:r>
            <a:r>
              <a:rPr lang="pt-BR" dirty="0" smtClean="0"/>
              <a:t>/geografia/</a:t>
            </a:r>
            <a:r>
              <a:rPr lang="pt-BR" dirty="0" err="1" smtClean="0"/>
              <a:t>aquifero-guarani.htm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374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http://mundoeducacao.bol.uol.com.br/geografia/aquifero-guarani.htm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5663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http</a:t>
            </a:r>
            <a:r>
              <a:rPr lang="pt-BR" dirty="0" smtClean="0"/>
              <a:t>://www1.folha.uol.com.br/cotidiano/2014/10/1539100-geologos-estudam-uso-do-aquifero-guarani-para-aliviar-crise-em-sp.shtml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065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mundoeducacao.bol.uol.com.br</a:t>
            </a:r>
            <a:r>
              <a:rPr lang="pt-BR" dirty="0" smtClean="0"/>
              <a:t>/biologia/agua-</a:t>
            </a:r>
            <a:r>
              <a:rPr lang="pt-BR" dirty="0" err="1" smtClean="0"/>
              <a:t>potavel.htm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054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www.infoescola.com</a:t>
            </a:r>
            <a:r>
              <a:rPr lang="pt-BR" dirty="0" smtClean="0"/>
              <a:t>/hidrografia/escassez-de-agua-</a:t>
            </a:r>
            <a:r>
              <a:rPr lang="pt-BR" dirty="0" err="1" smtClean="0"/>
              <a:t>potavel</a:t>
            </a:r>
            <a:r>
              <a:rPr lang="pt-BR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0011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hlinkClick r:id="rId3"/>
              </a:rPr>
              <a:t>http://mundoeducacao.bol.uol.com.br/geografia/a-distribuicao-agua-no-mundo.htm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https://saveh.com.br/artigos/a-disponibilidade-de-agua-no-mundo-e-no-brasil/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182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http</a:t>
            </a:r>
            <a:r>
              <a:rPr lang="pt-BR" dirty="0" smtClean="0"/>
              <a:t>://</a:t>
            </a:r>
            <a:r>
              <a:rPr lang="pt-BR" dirty="0" err="1" smtClean="0"/>
              <a:t>mundoeducacao.bol.uol.com.br</a:t>
            </a:r>
            <a:r>
              <a:rPr lang="pt-BR" dirty="0" smtClean="0"/>
              <a:t>/geografia/</a:t>
            </a:r>
            <a:r>
              <a:rPr lang="pt-BR" dirty="0" err="1" smtClean="0"/>
              <a:t>distribuicao</a:t>
            </a:r>
            <a:r>
              <a:rPr lang="pt-BR" dirty="0" smtClean="0"/>
              <a:t>-agua-no-</a:t>
            </a:r>
            <a:r>
              <a:rPr lang="pt-BR" dirty="0" err="1" smtClean="0"/>
              <a:t>brasil.htm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6D9D5-5BE1-ED41-8D34-99983713B14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369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/>
              <a:pPr/>
              <a:t>30/09/2017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9063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/>
              <a:pPr/>
              <a:t>30/09/2017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00546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/>
              <a:pPr/>
              <a:t>30/09/2017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76460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08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669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18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6053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213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6144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713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940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/>
              <a:pPr/>
              <a:t>30/09/2017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6717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9949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8506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3791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0657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8505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4252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1628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5963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6125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200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/>
              <a:pPr/>
              <a:t>30/09/2017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03053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458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393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1852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494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/>
              <a:pPr/>
              <a:t>30/09/2017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1930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/>
              <a:pPr/>
              <a:t>30/09/2017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326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/>
              <a:pPr/>
              <a:t>30/09/2017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0854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/>
              <a:pPr/>
              <a:t>30/09/2017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9043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/>
              <a:pPr/>
              <a:t>30/09/2017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42041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156-9F59-4955-AE4A-59CB6CB4B3E7}" type="datetimeFigureOut">
              <a:rPr lang="pt-BR" smtClean="0"/>
              <a:pPr/>
              <a:t>30/09/2017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E20DF-36AF-4ABA-B905-5C2323387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5245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2156-9F59-4955-AE4A-59CB6CB4B3E7}" type="datetimeFigureOut">
              <a:rPr lang="pt-BR" smtClean="0"/>
              <a:pPr/>
              <a:t>30/09/2017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E20DF-36AF-4ABA-B905-5C2323387A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3974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82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2156-9F59-4955-AE4A-59CB6CB4B3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30/09/2017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E20DF-36AF-4ABA-B905-5C2323387A9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72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1.png"/><Relationship Id="rId4" Type="http://schemas.openxmlformats.org/officeDocument/2006/relationships/image" Target="../media/image33.jpe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mundoeducacao.bol.uol.com.br/geografia/aquifero-guarani.htm" TargetMode="External"/><Relationship Id="rId13" Type="http://schemas.openxmlformats.org/officeDocument/2006/relationships/hyperlink" Target="http://www.ecocasa.com.br/10-maneiras-de-uso-sustentavel-da-agua" TargetMode="External"/><Relationship Id="rId18" Type="http://schemas.openxmlformats.org/officeDocument/2006/relationships/image" Target="../media/image43.png"/><Relationship Id="rId3" Type="http://schemas.openxmlformats.org/officeDocument/2006/relationships/hyperlink" Target="http://mundoeducacao.bol.uol.com.br/biologia/agua.htm" TargetMode="External"/><Relationship Id="rId7" Type="http://schemas.openxmlformats.org/officeDocument/2006/relationships/hyperlink" Target="http://mundoeducacao.bol.uol.com.br/geografia/Aguas-subterraneas.htm" TargetMode="External"/><Relationship Id="rId12" Type="http://schemas.openxmlformats.org/officeDocument/2006/relationships/hyperlink" Target="https://nacoesunidas.org/tema/ods6/" TargetMode="External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undoeducacao.bol.uol.com.br/biologia/agua-potavel.htm" TargetMode="External"/><Relationship Id="rId11" Type="http://schemas.openxmlformats.org/officeDocument/2006/relationships/hyperlink" Target="http://mundoeducacao.bol.uol.com.br/geografia/escassez-hidrica-seguranca-alimentar.htm" TargetMode="External"/><Relationship Id="rId5" Type="http://schemas.openxmlformats.org/officeDocument/2006/relationships/hyperlink" Target="https://saveh.com.br/artigos/a-disponibilidade-de-agua-no-mundo-e-no-brasil/" TargetMode="External"/><Relationship Id="rId15" Type="http://schemas.openxmlformats.org/officeDocument/2006/relationships/hyperlink" Target="http://mundoeducacao.bol.uol.com.br/geografia/consumo-agua-no-mundo.htm" TargetMode="External"/><Relationship Id="rId10" Type="http://schemas.openxmlformats.org/officeDocument/2006/relationships/hyperlink" Target="http://www.infoescola.com/hidrografia/escassez-de-agua-potavel/" TargetMode="External"/><Relationship Id="rId4" Type="http://schemas.openxmlformats.org/officeDocument/2006/relationships/hyperlink" Target="http://mundoeducacao.bol.uol.com.br/geografia/a-distribuicao-agua-no-mundo.htm" TargetMode="External"/><Relationship Id="rId9" Type="http://schemas.openxmlformats.org/officeDocument/2006/relationships/hyperlink" Target="http://www1.folha.uol.com.br/cotidiano/2014/10/1539100-geologos-estudam-uso-do-aquifero-guarani-para-aliviar-crise-em-sp.shtml" TargetMode="External"/><Relationship Id="rId14" Type="http://schemas.openxmlformats.org/officeDocument/2006/relationships/hyperlink" Target="http://mundoeducacao.bol.uol.com.br/geografia/distribuicao-agua-no-brasil.htm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u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789040"/>
            <a:ext cx="9216008" cy="9216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2780928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tx2"/>
                </a:solidFill>
              </a:rPr>
              <a:t>Camila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Paiva</a:t>
            </a:r>
            <a:endParaRPr lang="en-US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</a:rPr>
              <a:t>Caroline Jandoso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 descr="h2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03" y="1628800"/>
            <a:ext cx="3219181" cy="2304256"/>
          </a:xfrm>
          <a:prstGeom prst="rect">
            <a:avLst/>
          </a:prstGeom>
        </p:spPr>
      </p:pic>
      <p:pic>
        <p:nvPicPr>
          <p:cNvPr id="8" name="Picture 7" descr="água poave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20688"/>
            <a:ext cx="6632448" cy="13837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56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u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6" name="Picture 5" descr="7-na-idade-media-as-pessoas-se-hidratavam-com-cerveja-porque-o-alcool-a-deixava-mais-segura-que-a-agua-1460151775486_956x5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55" y="3068960"/>
            <a:ext cx="7078810" cy="3702307"/>
          </a:xfrm>
          <a:prstGeom prst="rect">
            <a:avLst/>
          </a:prstGeom>
          <a:ln w="38100" cmpd="dbl">
            <a:solidFill>
              <a:srgbClr val="57BAB3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051720" y="836712"/>
            <a:ext cx="709228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conta</a:t>
            </a:r>
            <a:r>
              <a:rPr lang="en-US" sz="2400" dirty="0" smtClean="0"/>
              <a:t> da </a:t>
            </a:r>
            <a:r>
              <a:rPr lang="en-US" sz="2400" dirty="0" err="1" smtClean="0"/>
              <a:t>falta</a:t>
            </a:r>
            <a:r>
              <a:rPr lang="en-US" sz="2400" dirty="0" smtClean="0"/>
              <a:t> de </a:t>
            </a:r>
            <a:r>
              <a:rPr lang="en-US" sz="2400" dirty="0" err="1" smtClean="0"/>
              <a:t>saneamento</a:t>
            </a:r>
            <a:r>
              <a:rPr lang="en-US" sz="2400" dirty="0" smtClean="0"/>
              <a:t> </a:t>
            </a:r>
            <a:r>
              <a:rPr lang="en-US" sz="2400" dirty="0" err="1" smtClean="0"/>
              <a:t>básico</a:t>
            </a:r>
            <a:r>
              <a:rPr lang="en-US" sz="2400" dirty="0" smtClean="0"/>
              <a:t>, a </a:t>
            </a:r>
            <a:r>
              <a:rPr lang="en-US" sz="2400" dirty="0" err="1" smtClean="0"/>
              <a:t>água</a:t>
            </a:r>
            <a:r>
              <a:rPr lang="en-US" sz="2400" dirty="0" smtClean="0"/>
              <a:t> </a:t>
            </a:r>
            <a:r>
              <a:rPr lang="en-US" sz="2400" dirty="0" err="1" smtClean="0"/>
              <a:t>disponível</a:t>
            </a:r>
            <a:r>
              <a:rPr lang="en-US" sz="2400" dirty="0" smtClean="0"/>
              <a:t> </a:t>
            </a:r>
            <a:r>
              <a:rPr lang="en-US" sz="2400" dirty="0" err="1" smtClean="0"/>
              <a:t>durante</a:t>
            </a:r>
            <a:r>
              <a:rPr lang="en-US" sz="2400" dirty="0" smtClean="0"/>
              <a:t> a </a:t>
            </a:r>
            <a:r>
              <a:rPr lang="en-US" sz="2400" dirty="0" err="1" smtClean="0"/>
              <a:t>idade</a:t>
            </a:r>
            <a:r>
              <a:rPr lang="en-US" sz="2400" dirty="0" smtClean="0"/>
              <a:t> </a:t>
            </a:r>
            <a:r>
              <a:rPr lang="en-US" sz="2400" dirty="0" err="1" smtClean="0"/>
              <a:t>média</a:t>
            </a:r>
            <a:r>
              <a:rPr lang="en-US" sz="2400" dirty="0" smtClean="0"/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era </a:t>
            </a:r>
            <a:r>
              <a:rPr lang="en-US" sz="2400" dirty="0" err="1" smtClean="0"/>
              <a:t>própria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o </a:t>
            </a:r>
            <a:r>
              <a:rPr lang="en-US" sz="2400" dirty="0" err="1" smtClean="0"/>
              <a:t>consumo</a:t>
            </a:r>
            <a:r>
              <a:rPr lang="en-US" sz="2400" dirty="0" smtClean="0"/>
              <a:t>, </a:t>
            </a:r>
            <a:r>
              <a:rPr lang="en-US" sz="2400" dirty="0" err="1" smtClean="0"/>
              <a:t>desta</a:t>
            </a:r>
            <a:r>
              <a:rPr lang="en-US" sz="2400" dirty="0" smtClean="0"/>
              <a:t> forma era </a:t>
            </a:r>
            <a:r>
              <a:rPr lang="en-US" sz="2400" dirty="0" err="1" smtClean="0"/>
              <a:t>indicado</a:t>
            </a:r>
            <a:r>
              <a:rPr lang="en-US" sz="2400" dirty="0" smtClean="0"/>
              <a:t> o </a:t>
            </a:r>
            <a:r>
              <a:rPr lang="en-US" sz="2400" dirty="0" err="1" smtClean="0"/>
              <a:t>consumo</a:t>
            </a:r>
            <a:r>
              <a:rPr lang="en-US" sz="2400" dirty="0" smtClean="0"/>
              <a:t> de </a:t>
            </a:r>
            <a:r>
              <a:rPr lang="en-US" sz="2400" dirty="0" err="1" smtClean="0"/>
              <a:t>cerveja</a:t>
            </a:r>
            <a:r>
              <a:rPr lang="en-US" sz="2400" dirty="0" smtClean="0"/>
              <a:t> e </a:t>
            </a:r>
            <a:r>
              <a:rPr lang="en-US" sz="2400" dirty="0" err="1" smtClean="0"/>
              <a:t>vinho</a:t>
            </a:r>
            <a:r>
              <a:rPr lang="en-US" sz="2400" dirty="0" smtClean="0"/>
              <a:t> no </a:t>
            </a:r>
            <a:r>
              <a:rPr lang="en-US" sz="2400" dirty="0" err="1" smtClean="0"/>
              <a:t>lugar</a:t>
            </a:r>
            <a:r>
              <a:rPr lang="en-US" sz="2400" dirty="0" smtClean="0"/>
              <a:t> de </a:t>
            </a:r>
            <a:r>
              <a:rPr lang="en-US" sz="2400" dirty="0" err="1" smtClean="0"/>
              <a:t>água</a:t>
            </a:r>
            <a:r>
              <a:rPr lang="en-US" sz="2400" dirty="0" smtClean="0"/>
              <a:t> (</a:t>
            </a:r>
            <a:r>
              <a:rPr lang="en-US" sz="2400" dirty="0" err="1" smtClean="0"/>
              <a:t>fervura</a:t>
            </a:r>
            <a:r>
              <a:rPr lang="en-US" sz="2400" dirty="0" smtClean="0"/>
              <a:t>).</a:t>
            </a:r>
            <a:endParaRPr lang="en-US" sz="2400" dirty="0"/>
          </a:p>
        </p:txBody>
      </p:sp>
      <p:pic>
        <p:nvPicPr>
          <p:cNvPr id="8" name="Picture 7" descr="curi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83" y="44624"/>
            <a:ext cx="6816753" cy="820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01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u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1498714"/>
            <a:ext cx="61926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t-BR" sz="2000" dirty="0" smtClean="0"/>
              <a:t>Mais de 1,8 bilhões de pessoas não tem acesso a quantidades mínimas de água potável;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pt-BR" sz="20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t-BR" sz="2000" dirty="0" smtClean="0"/>
              <a:t>Em áreas rurais:  Oito em cada dez pessoas não tem acesso a água potável;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pt-BR" sz="20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t-BR" sz="2000" dirty="0" smtClean="0"/>
              <a:t>Atualmente 2,6 bilhões de pessoas não tem acesso a saneamento básico;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pt-BR" sz="20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t-BR" sz="2000" dirty="0" smtClean="0"/>
              <a:t>1,5 milhões de crianças de até 5 anos morrem todos os anos devido ao consumo de água contaminada;</a:t>
            </a:r>
          </a:p>
        </p:txBody>
      </p:sp>
      <p:pic>
        <p:nvPicPr>
          <p:cNvPr id="7" name="Picture 6" descr="agua pot li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6632"/>
            <a:ext cx="7927940" cy="10801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197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412776"/>
            <a:ext cx="7020272" cy="5402249"/>
          </a:xfrm>
          <a:prstGeom prst="rect">
            <a:avLst/>
          </a:prstGeom>
          <a:ln w="38100" cmpd="dbl">
            <a:solidFill>
              <a:srgbClr val="57BAB3"/>
            </a:solidFill>
          </a:ln>
        </p:spPr>
      </p:pic>
      <p:pic>
        <p:nvPicPr>
          <p:cNvPr id="5" name="Picture 4" descr="agua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1720" y="116632"/>
            <a:ext cx="6984776" cy="1080120"/>
          </a:xfrm>
          <a:prstGeom prst="rect">
            <a:avLst/>
          </a:prstGeom>
          <a:solidFill>
            <a:srgbClr val="57BAB3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67744" y="188640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DECCD"/>
                </a:solidFill>
              </a:rPr>
              <a:t>60% da água doce disponível está concentrada em 10 países: </a:t>
            </a:r>
            <a:r>
              <a:rPr lang="pt-BR" sz="2000" b="1" dirty="0" smtClean="0">
                <a:solidFill>
                  <a:srgbClr val="FDECCD"/>
                </a:solidFill>
              </a:rPr>
              <a:t>Brasil</a:t>
            </a:r>
            <a:r>
              <a:rPr lang="pt-BR" sz="2000" b="1" dirty="0">
                <a:solidFill>
                  <a:srgbClr val="FDECCD"/>
                </a:solidFill>
              </a:rPr>
              <a:t>, Rússia, China, Canadá, Indonésia, EUA, Índia, Colômbia e Congo</a:t>
            </a:r>
            <a:endParaRPr lang="en-US" sz="2000" b="1" dirty="0">
              <a:solidFill>
                <a:srgbClr val="FDECC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1720" y="1412776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Índice de disponibilidade de água per capita (m³/pessoa/ano):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6530816"/>
            <a:ext cx="3743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986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501008"/>
            <a:ext cx="6350000" cy="2717800"/>
          </a:xfrm>
          <a:prstGeom prst="rect">
            <a:avLst/>
          </a:prstGeom>
          <a:ln w="38100" cmpd="dbl">
            <a:solidFill>
              <a:srgbClr val="57BAB3"/>
            </a:solidFill>
          </a:ln>
        </p:spPr>
      </p:pic>
      <p:pic>
        <p:nvPicPr>
          <p:cNvPr id="5" name="Picture 4" descr="agua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728" y="1268760"/>
            <a:ext cx="66247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O </a:t>
            </a:r>
            <a:r>
              <a:rPr lang="en-US" dirty="0" err="1" smtClean="0"/>
              <a:t>Brasil</a:t>
            </a:r>
            <a:r>
              <a:rPr lang="en-US" dirty="0" smtClean="0"/>
              <a:t> </a:t>
            </a:r>
            <a:r>
              <a:rPr lang="en-US" dirty="0" err="1" smtClean="0"/>
              <a:t>dispõe</a:t>
            </a:r>
            <a:r>
              <a:rPr lang="en-US" dirty="0" smtClean="0"/>
              <a:t> de 12% de </a:t>
            </a:r>
            <a:r>
              <a:rPr lang="en-US" dirty="0" err="1" smtClean="0"/>
              <a:t>toda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reserva</a:t>
            </a:r>
            <a:r>
              <a:rPr lang="en-US" dirty="0" smtClean="0"/>
              <a:t> de </a:t>
            </a:r>
            <a:r>
              <a:rPr lang="en-US" dirty="0" err="1" smtClean="0"/>
              <a:t>água</a:t>
            </a:r>
            <a:r>
              <a:rPr lang="en-US" dirty="0" smtClean="0"/>
              <a:t> </a:t>
            </a:r>
            <a:r>
              <a:rPr lang="en-US" dirty="0" err="1" smtClean="0"/>
              <a:t>potável</a:t>
            </a:r>
            <a:r>
              <a:rPr lang="en-US" dirty="0" smtClean="0"/>
              <a:t> do </a:t>
            </a:r>
            <a:r>
              <a:rPr lang="en-US" dirty="0" err="1" smtClean="0"/>
              <a:t>Mundo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43808" y="2132856"/>
            <a:ext cx="2304256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Distribuição</a:t>
            </a:r>
            <a:r>
              <a:rPr lang="en-US" sz="2000" dirty="0" smtClean="0"/>
              <a:t> </a:t>
            </a:r>
            <a:r>
              <a:rPr lang="en-US" sz="2000" dirty="0" err="1" smtClean="0"/>
              <a:t>Geogáfica</a:t>
            </a:r>
            <a:r>
              <a:rPr lang="en-US" sz="2000" dirty="0" smtClean="0"/>
              <a:t> </a:t>
            </a:r>
            <a:r>
              <a:rPr lang="en-US" sz="2000" dirty="0" err="1" smtClean="0"/>
              <a:t>Desigual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156176" y="2132856"/>
            <a:ext cx="2304256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Planejamento</a:t>
            </a:r>
            <a:r>
              <a:rPr lang="en-US" sz="2000" dirty="0" smtClean="0"/>
              <a:t> e </a:t>
            </a:r>
            <a:r>
              <a:rPr lang="en-US" sz="2000" dirty="0" err="1" smtClean="0"/>
              <a:t>Ações</a:t>
            </a:r>
            <a:r>
              <a:rPr lang="en-US" sz="2000" dirty="0" smtClean="0"/>
              <a:t> </a:t>
            </a:r>
            <a:r>
              <a:rPr lang="en-US" sz="2000" dirty="0" err="1" smtClean="0"/>
              <a:t>Públicas</a:t>
            </a:r>
            <a:endParaRPr lang="en-US" sz="2000" dirty="0"/>
          </a:p>
        </p:txBody>
      </p:sp>
      <p:sp>
        <p:nvSpPr>
          <p:cNvPr id="10" name="Multiply 9"/>
          <p:cNvSpPr/>
          <p:nvPr/>
        </p:nvSpPr>
        <p:spPr>
          <a:xfrm>
            <a:off x="5220072" y="1988840"/>
            <a:ext cx="1080120" cy="1080120"/>
          </a:xfrm>
          <a:prstGeom prst="mathMultiply">
            <a:avLst/>
          </a:prstGeom>
          <a:solidFill>
            <a:srgbClr val="57BAB3"/>
          </a:solidFill>
          <a:ln>
            <a:solidFill>
              <a:srgbClr val="57BAB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ist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05" y="44624"/>
            <a:ext cx="8742163" cy="11521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26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23728" y="1124744"/>
            <a:ext cx="7200800" cy="7200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2400" dirty="0" smtClean="0"/>
              <a:t>Diretamente ligado às diferenciações socioeconômicas existentes entre os territórios</a:t>
            </a:r>
          </a:p>
          <a:p>
            <a:pPr algn="ctr"/>
            <a:endParaRPr lang="pt-BR" sz="2400" dirty="0"/>
          </a:p>
          <a:p>
            <a:pPr marL="0" indent="0">
              <a:buNone/>
            </a:pPr>
            <a:endParaRPr lang="pt-BR" dirty="0" smtClean="0"/>
          </a:p>
        </p:txBody>
      </p:sp>
      <p:grpSp>
        <p:nvGrpSpPr>
          <p:cNvPr id="24" name="Group 23"/>
          <p:cNvGrpSpPr/>
          <p:nvPr/>
        </p:nvGrpSpPr>
        <p:grpSpPr>
          <a:xfrm>
            <a:off x="1979712" y="1844824"/>
            <a:ext cx="7128792" cy="4032448"/>
            <a:chOff x="323528" y="2097627"/>
            <a:chExt cx="8369696" cy="377964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862" t="4421" r="8771" b="61466"/>
            <a:stretch/>
          </p:blipFill>
          <p:spPr bwMode="auto">
            <a:xfrm>
              <a:off x="4454623" y="2184938"/>
              <a:ext cx="1701553" cy="1329338"/>
            </a:xfrm>
            <a:prstGeom prst="rect">
              <a:avLst/>
            </a:prstGeom>
            <a:noFill/>
            <a:ln w="38100" cmpd="dbl">
              <a:solidFill>
                <a:srgbClr val="57BAB3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2222942"/>
              <a:ext cx="1474883" cy="1290523"/>
            </a:xfrm>
            <a:prstGeom prst="rect">
              <a:avLst/>
            </a:prstGeom>
            <a:noFill/>
            <a:ln w="38100" cmpd="dbl">
              <a:solidFill>
                <a:srgbClr val="57BAB3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071" t="4746" r="52808" b="60700"/>
            <a:stretch/>
          </p:blipFill>
          <p:spPr bwMode="auto">
            <a:xfrm>
              <a:off x="6625750" y="2097627"/>
              <a:ext cx="1834682" cy="1458337"/>
            </a:xfrm>
            <a:prstGeom prst="rect">
              <a:avLst/>
            </a:prstGeom>
            <a:noFill/>
            <a:ln w="38100" cmpd="dbl">
              <a:solidFill>
                <a:srgbClr val="57BAB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Conector reto 5"/>
            <p:cNvCxnSpPr/>
            <p:nvPr/>
          </p:nvCxnSpPr>
          <p:spPr>
            <a:xfrm>
              <a:off x="467544" y="3645024"/>
              <a:ext cx="82089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>
            <a:xfrm>
              <a:off x="467544" y="3861048"/>
              <a:ext cx="1440160" cy="28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prstClr val="black"/>
                  </a:solidFill>
                </a:rPr>
                <a:t>Média Geral</a:t>
              </a:r>
              <a:endParaRPr lang="pt-BR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9" name="Conector reto 8"/>
            <p:cNvCxnSpPr/>
            <p:nvPr/>
          </p:nvCxnSpPr>
          <p:spPr>
            <a:xfrm>
              <a:off x="2024269" y="3668506"/>
              <a:ext cx="7193" cy="21936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013176"/>
              <a:ext cx="8212137" cy="36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98" y="4365104"/>
              <a:ext cx="8212137" cy="36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37" y="5847109"/>
              <a:ext cx="8218487" cy="30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aixaDeTexto 10"/>
            <p:cNvSpPr txBox="1"/>
            <p:nvPr/>
          </p:nvSpPr>
          <p:spPr>
            <a:xfrm>
              <a:off x="323528" y="4418613"/>
              <a:ext cx="1744039" cy="4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prstClr val="black"/>
                  </a:solidFill>
                </a:rPr>
                <a:t>Países em  desenvolvimento</a:t>
              </a:r>
              <a:endParaRPr lang="pt-BR" sz="1400" dirty="0">
                <a:solidFill>
                  <a:prstClr val="black"/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323528" y="5157192"/>
              <a:ext cx="1735385" cy="4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prstClr val="black"/>
                  </a:solidFill>
                </a:rPr>
                <a:t>Países desenvolvidos</a:t>
              </a:r>
              <a:endParaRPr lang="pt-BR" sz="1400" dirty="0">
                <a:solidFill>
                  <a:prstClr val="black"/>
                </a:solidFill>
              </a:endParaRPr>
            </a:p>
          </p:txBody>
        </p:sp>
        <p:pic>
          <p:nvPicPr>
            <p:cNvPr id="5137" name="Picture 1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9271" y="3645024"/>
              <a:ext cx="42863" cy="2200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8" name="Picture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668506"/>
              <a:ext cx="42863" cy="2200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CaixaDeTexto 13"/>
            <p:cNvSpPr txBox="1"/>
            <p:nvPr/>
          </p:nvSpPr>
          <p:spPr>
            <a:xfrm>
              <a:off x="2483768" y="386104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70%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4716016" y="3861048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22%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804248" y="386104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8%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2717456" y="451107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prstClr val="black"/>
                  </a:solidFill>
                </a:rPr>
                <a:t> </a:t>
              </a:r>
              <a:r>
                <a:rPr lang="pt-BR" dirty="0" smtClean="0">
                  <a:solidFill>
                    <a:prstClr val="black"/>
                  </a:solidFill>
                </a:rPr>
                <a:t>82%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4933527" y="4547738"/>
              <a:ext cx="760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10%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pic>
          <p:nvPicPr>
            <p:cNvPr id="5139" name="Picture 1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133" y="4533070"/>
              <a:ext cx="1438275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CaixaDeTexto 18"/>
            <p:cNvSpPr txBox="1"/>
            <p:nvPr/>
          </p:nvSpPr>
          <p:spPr>
            <a:xfrm>
              <a:off x="2942367" y="5264913"/>
              <a:ext cx="1114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59%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4846474" y="5264913"/>
              <a:ext cx="934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30%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7217533" y="5264913"/>
              <a:ext cx="810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11%</a:t>
              </a:r>
              <a:endParaRPr lang="pt-BR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Retângulo 21"/>
          <p:cNvSpPr/>
          <p:nvPr/>
        </p:nvSpPr>
        <p:spPr>
          <a:xfrm>
            <a:off x="4029622" y="5857892"/>
            <a:ext cx="5114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 </a:t>
            </a:r>
            <a:r>
              <a:rPr lang="pt-BR" sz="1200" dirty="0" smtClean="0">
                <a:solidFill>
                  <a:prstClr val="black"/>
                </a:solidFill>
              </a:rPr>
              <a:t>Fonte: Rodolfo F. Alves Pena,	 Geografia Ambiental, Portal Mundo Educação</a:t>
            </a:r>
            <a:endParaRPr lang="pt-BR" sz="1200" dirty="0">
              <a:solidFill>
                <a:prstClr val="black"/>
              </a:solidFill>
            </a:endParaRPr>
          </a:p>
        </p:txBody>
      </p:sp>
      <p:pic>
        <p:nvPicPr>
          <p:cNvPr id="35" name="Picture 34" descr="agua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26" name="Picture 25" descr="consumo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8235696" cy="1005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593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79712" y="1700808"/>
            <a:ext cx="7056784" cy="4824537"/>
            <a:chOff x="323528" y="2097627"/>
            <a:chExt cx="8369696" cy="429368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862" t="4421" r="8771" b="61466"/>
            <a:stretch/>
          </p:blipFill>
          <p:spPr bwMode="auto">
            <a:xfrm>
              <a:off x="4454623" y="2184938"/>
              <a:ext cx="1701553" cy="1329338"/>
            </a:xfrm>
            <a:prstGeom prst="rect">
              <a:avLst/>
            </a:prstGeom>
            <a:noFill/>
            <a:ln w="38100" cmpd="dbl">
              <a:solidFill>
                <a:srgbClr val="57BAB3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2222942"/>
              <a:ext cx="1474883" cy="1290523"/>
            </a:xfrm>
            <a:prstGeom prst="rect">
              <a:avLst/>
            </a:prstGeom>
            <a:noFill/>
            <a:ln w="38100" cmpd="dbl">
              <a:solidFill>
                <a:srgbClr val="57BAB3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071" t="4746" r="52808" b="60700"/>
            <a:stretch/>
          </p:blipFill>
          <p:spPr bwMode="auto">
            <a:xfrm>
              <a:off x="6625750" y="2097627"/>
              <a:ext cx="1834682" cy="1458337"/>
            </a:xfrm>
            <a:prstGeom prst="rect">
              <a:avLst/>
            </a:prstGeom>
            <a:noFill/>
            <a:ln w="38100" cmpd="dbl">
              <a:solidFill>
                <a:srgbClr val="57BAB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Conector reto 5"/>
            <p:cNvCxnSpPr/>
            <p:nvPr/>
          </p:nvCxnSpPr>
          <p:spPr>
            <a:xfrm>
              <a:off x="467544" y="3645024"/>
              <a:ext cx="82089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>
            <a:xfrm>
              <a:off x="467544" y="3861048"/>
              <a:ext cx="1440160" cy="27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prstClr val="black"/>
                  </a:solidFill>
                </a:rPr>
                <a:t>Média Geral</a:t>
              </a:r>
              <a:endParaRPr lang="pt-BR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9" name="Conector reto 8"/>
            <p:cNvCxnSpPr/>
            <p:nvPr/>
          </p:nvCxnSpPr>
          <p:spPr>
            <a:xfrm>
              <a:off x="2024269" y="3668506"/>
              <a:ext cx="0" cy="27045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013176"/>
              <a:ext cx="8212137" cy="36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98" y="4365104"/>
              <a:ext cx="8212137" cy="36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37" y="5847109"/>
              <a:ext cx="8218487" cy="301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</p:pic>
        <p:sp>
          <p:nvSpPr>
            <p:cNvPr id="11" name="CaixaDeTexto 10"/>
            <p:cNvSpPr txBox="1"/>
            <p:nvPr/>
          </p:nvSpPr>
          <p:spPr>
            <a:xfrm>
              <a:off x="323528" y="4418613"/>
              <a:ext cx="1744039" cy="465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prstClr val="black"/>
                  </a:solidFill>
                </a:rPr>
                <a:t>Países em  desenvolvimento</a:t>
              </a:r>
              <a:endParaRPr lang="pt-BR" sz="1400" dirty="0">
                <a:solidFill>
                  <a:prstClr val="black"/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323528" y="5157192"/>
              <a:ext cx="1735385" cy="465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prstClr val="black"/>
                  </a:solidFill>
                </a:rPr>
                <a:t>Países desenvolvidos</a:t>
              </a:r>
              <a:endParaRPr lang="pt-BR" sz="1400" dirty="0">
                <a:solidFill>
                  <a:prstClr val="black"/>
                </a:solidFill>
              </a:endParaRPr>
            </a:p>
          </p:txBody>
        </p:sp>
        <p:pic>
          <p:nvPicPr>
            <p:cNvPr id="5137" name="Picture 1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9271" y="3645023"/>
              <a:ext cx="53145" cy="2728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8" name="Picture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3668505"/>
              <a:ext cx="52331" cy="2686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CaixaDeTexto 13"/>
            <p:cNvSpPr txBox="1"/>
            <p:nvPr/>
          </p:nvSpPr>
          <p:spPr>
            <a:xfrm>
              <a:off x="2483768" y="386104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70%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4716016" y="3861048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22%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804248" y="386104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8%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2717456" y="4511079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prstClr val="black"/>
                  </a:solidFill>
                </a:rPr>
                <a:t> </a:t>
              </a:r>
              <a:r>
                <a:rPr lang="pt-BR" dirty="0" smtClean="0">
                  <a:solidFill>
                    <a:prstClr val="black"/>
                  </a:solidFill>
                </a:rPr>
                <a:t>82%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4933527" y="4547738"/>
              <a:ext cx="760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10%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pic>
          <p:nvPicPr>
            <p:cNvPr id="5139" name="Picture 1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133" y="4533070"/>
              <a:ext cx="1438275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CaixaDeTexto 18"/>
            <p:cNvSpPr txBox="1"/>
            <p:nvPr/>
          </p:nvSpPr>
          <p:spPr>
            <a:xfrm>
              <a:off x="2942367" y="5264913"/>
              <a:ext cx="1114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59%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4846474" y="5264913"/>
              <a:ext cx="934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prstClr val="black"/>
                  </a:solidFill>
                </a:rPr>
                <a:t>30%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7217533" y="5264913"/>
              <a:ext cx="810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prstClr val="black"/>
                  </a:solidFill>
                </a:rPr>
                <a:t>11%</a:t>
              </a: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827584" y="5949280"/>
              <a:ext cx="920257" cy="301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solidFill>
                    <a:srgbClr val="FF0000"/>
                  </a:solidFill>
                </a:rPr>
                <a:t>Brasil</a:t>
              </a:r>
              <a:endParaRPr lang="pt-BR" sz="1600" dirty="0">
                <a:solidFill>
                  <a:srgbClr val="FF0000"/>
                </a:solidFill>
              </a:endParaRPr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87" y="6354801"/>
              <a:ext cx="8212137" cy="36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CaixaDeTexto 9"/>
            <p:cNvSpPr txBox="1"/>
            <p:nvPr/>
          </p:nvSpPr>
          <p:spPr>
            <a:xfrm>
              <a:off x="2898153" y="5949280"/>
              <a:ext cx="1169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srgbClr val="FF0000"/>
                  </a:solidFill>
                </a:rPr>
                <a:t>82,8%</a:t>
              </a:r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076055" y="5949280"/>
              <a:ext cx="884206" cy="328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srgbClr val="FF0000"/>
                  </a:solidFill>
                </a:rPr>
                <a:t>6.7%</a:t>
              </a:r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236296" y="5949280"/>
              <a:ext cx="1029903" cy="328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srgbClr val="FF0000"/>
                  </a:solidFill>
                </a:rPr>
                <a:t>10,6%</a:t>
              </a:r>
              <a:endParaRPr lang="pt-BR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5292080" y="6480247"/>
            <a:ext cx="3626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prstClr val="black"/>
                </a:solidFill>
              </a:rPr>
              <a:t>Fonte: Conjuntura de Recursos Hídricos no Brasil, 2013</a:t>
            </a:r>
            <a:endParaRPr lang="pt-BR" sz="1200" dirty="0">
              <a:solidFill>
                <a:prstClr val="black"/>
              </a:solidFill>
            </a:endParaRPr>
          </a:p>
        </p:txBody>
      </p:sp>
      <p:pic>
        <p:nvPicPr>
          <p:cNvPr id="34" name="Picture 33" descr="agua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36" name="Picture 35" descr="consumo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28" y="500042"/>
            <a:ext cx="8235696" cy="1005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180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241173" cy="5496798"/>
          </a:xfrm>
          <a:prstGeom prst="rect">
            <a:avLst/>
          </a:prstGeom>
          <a:noFill/>
          <a:ln w="38100" cmpd="dbl">
            <a:solidFill>
              <a:srgbClr val="57BAB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32310" y="6265777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prstClr val="black"/>
                </a:solidFill>
              </a:rPr>
              <a:t>Fonte: Bruno Guimarães, Vivo Verde, 2012 </a:t>
            </a:r>
            <a:endParaRPr lang="pt-BR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6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725579" cy="407193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084168" y="5255029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prstClr val="black"/>
                </a:solidFill>
              </a:rPr>
              <a:t>Fonte: </a:t>
            </a:r>
            <a:r>
              <a:rPr lang="pt-BR" sz="1200" dirty="0" err="1" smtClean="0">
                <a:solidFill>
                  <a:prstClr val="black"/>
                </a:solidFill>
              </a:rPr>
              <a:t>Human</a:t>
            </a:r>
            <a:r>
              <a:rPr lang="pt-BR" sz="1200" dirty="0" smtClean="0">
                <a:solidFill>
                  <a:prstClr val="black"/>
                </a:solidFill>
              </a:rPr>
              <a:t> </a:t>
            </a:r>
            <a:r>
              <a:rPr lang="pt-BR" sz="1200" dirty="0" err="1" smtClean="0">
                <a:solidFill>
                  <a:prstClr val="black"/>
                </a:solidFill>
              </a:rPr>
              <a:t>Development</a:t>
            </a:r>
            <a:r>
              <a:rPr lang="pt-BR" sz="1200" dirty="0" smtClean="0">
                <a:solidFill>
                  <a:prstClr val="black"/>
                </a:solidFill>
              </a:rPr>
              <a:t> </a:t>
            </a:r>
            <a:r>
              <a:rPr lang="pt-BR" sz="1200" dirty="0" err="1" smtClean="0">
                <a:solidFill>
                  <a:prstClr val="black"/>
                </a:solidFill>
              </a:rPr>
              <a:t>Report</a:t>
            </a:r>
            <a:r>
              <a:rPr lang="pt-BR" sz="1200" dirty="0" smtClean="0">
                <a:solidFill>
                  <a:prstClr val="black"/>
                </a:solidFill>
              </a:rPr>
              <a:t>, 2016</a:t>
            </a:r>
            <a:endParaRPr lang="pt-B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15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53" y="1700808"/>
            <a:ext cx="6918898" cy="3902968"/>
          </a:xfrm>
          <a:prstGeom prst="rect">
            <a:avLst/>
          </a:prstGeom>
          <a:noFill/>
          <a:ln w="38100" cmpd="dbl">
            <a:solidFill>
              <a:srgbClr val="57BAB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663377" y="6514230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prstClr val="black"/>
                </a:solidFill>
              </a:rPr>
              <a:t>Fonte: DECOL, Planeta Água, 2015</a:t>
            </a:r>
            <a:endParaRPr lang="pt-BR" sz="1200" dirty="0">
              <a:solidFill>
                <a:prstClr val="black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639369" y="5789339"/>
            <a:ext cx="34691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solidFill>
                  <a:prstClr val="black"/>
                </a:solidFill>
              </a:rPr>
              <a:t>Família de cinco pessoas na Nigéria consome 60 litros por dia </a:t>
            </a:r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051720" y="5744906"/>
            <a:ext cx="3495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solidFill>
                  <a:prstClr val="black"/>
                </a:solidFill>
              </a:rPr>
              <a:t>Família de três pessoas dos EUA consome mil litros por dia </a:t>
            </a:r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8" name="Picture 7" descr="agua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2" name="Picture 1" descr="discrepanci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188640"/>
            <a:ext cx="6949440" cy="1444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00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16" y="2348880"/>
            <a:ext cx="7137384" cy="344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5857892"/>
            <a:ext cx="5114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gua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3" name="Picture 2" descr="crescment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85" y="332656"/>
            <a:ext cx="6949440" cy="14081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550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3108" y="1214422"/>
            <a:ext cx="6472254" cy="512605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pt-BR" sz="2000" b="1" dirty="0" smtClean="0"/>
              <a:t>Sumário: </a:t>
            </a:r>
          </a:p>
          <a:p>
            <a:pPr>
              <a:lnSpc>
                <a:spcPct val="150000"/>
              </a:lnSpc>
            </a:pPr>
            <a:r>
              <a:rPr lang="pt-BR" sz="2000" dirty="0" smtClean="0"/>
              <a:t>Características gerais</a:t>
            </a:r>
          </a:p>
          <a:p>
            <a:pPr>
              <a:lnSpc>
                <a:spcPct val="150000"/>
              </a:lnSpc>
            </a:pPr>
            <a:r>
              <a:rPr lang="pt-BR" sz="2000" dirty="0" smtClean="0"/>
              <a:t>Distribuição</a:t>
            </a:r>
          </a:p>
          <a:p>
            <a:pPr>
              <a:lnSpc>
                <a:spcPct val="150000"/>
              </a:lnSpc>
            </a:pPr>
            <a:r>
              <a:rPr lang="pt-BR" sz="2000" dirty="0" smtClean="0"/>
              <a:t>Consumo</a:t>
            </a:r>
          </a:p>
          <a:p>
            <a:pPr>
              <a:lnSpc>
                <a:spcPct val="150000"/>
              </a:lnSpc>
            </a:pPr>
            <a:r>
              <a:rPr lang="pt-BR" sz="2000" dirty="0" smtClean="0"/>
              <a:t>Escassez</a:t>
            </a:r>
          </a:p>
          <a:p>
            <a:pPr>
              <a:lnSpc>
                <a:spcPct val="150000"/>
              </a:lnSpc>
            </a:pPr>
            <a:r>
              <a:rPr lang="pt-BR" sz="2000" dirty="0" smtClean="0"/>
              <a:t>Desperdício</a:t>
            </a:r>
          </a:p>
          <a:p>
            <a:pPr>
              <a:lnSpc>
                <a:spcPct val="150000"/>
              </a:lnSpc>
            </a:pPr>
            <a:r>
              <a:rPr lang="pt-BR" sz="2000" dirty="0" smtClean="0"/>
              <a:t>Poluição</a:t>
            </a:r>
          </a:p>
          <a:p>
            <a:pPr>
              <a:lnSpc>
                <a:spcPct val="150000"/>
              </a:lnSpc>
            </a:pPr>
            <a:r>
              <a:rPr lang="pt-BR" sz="2000" dirty="0" smtClean="0"/>
              <a:t>Saneamento básico</a:t>
            </a:r>
          </a:p>
          <a:p>
            <a:pPr>
              <a:lnSpc>
                <a:spcPct val="150000"/>
              </a:lnSpc>
            </a:pPr>
            <a:r>
              <a:rPr lang="pt-BR" sz="2000" dirty="0" smtClean="0"/>
              <a:t>Segurança alimentar</a:t>
            </a:r>
          </a:p>
          <a:p>
            <a:pPr>
              <a:lnSpc>
                <a:spcPct val="150000"/>
              </a:lnSpc>
            </a:pPr>
            <a:r>
              <a:rPr lang="pt-BR" sz="2000" dirty="0" smtClean="0"/>
              <a:t>Soluções científicas</a:t>
            </a:r>
          </a:p>
          <a:p>
            <a:pPr>
              <a:lnSpc>
                <a:spcPct val="150000"/>
              </a:lnSpc>
            </a:pPr>
            <a:r>
              <a:rPr lang="pt-BR" sz="2000" dirty="0" smtClean="0"/>
              <a:t>Uso sustentável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Picture 4" descr="agu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5" name="Picture 14" descr="a agu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451925"/>
            <a:ext cx="7320876" cy="11911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5724128" y="355683"/>
            <a:ext cx="3096344" cy="1531445"/>
          </a:xfrm>
          <a:prstGeom prst="roundRect">
            <a:avLst/>
          </a:prstGeom>
          <a:noFill/>
          <a:ln w="38100" cmpd="dbl">
            <a:solidFill>
              <a:srgbClr val="57B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18"/>
          <a:stretch/>
        </p:blipFill>
        <p:spPr bwMode="auto">
          <a:xfrm>
            <a:off x="457200" y="2348880"/>
            <a:ext cx="8229600" cy="414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760913" cy="1927225"/>
          </a:xfrm>
          <a:prstGeom prst="rect">
            <a:avLst/>
          </a:prstGeom>
          <a:noFill/>
          <a:ln w="38100" cmpd="dbl">
            <a:solidFill>
              <a:srgbClr val="57BAB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534150"/>
            <a:ext cx="69691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40152" y="355683"/>
            <a:ext cx="2708125" cy="153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dirty="0" smtClean="0">
                <a:solidFill>
                  <a:prstClr val="black"/>
                </a:solidFill>
              </a:rPr>
              <a:t>Transição demográfica: cerca de 6 filhos por mulher, em 1960, para menos de 2 filhos, em 2010</a:t>
            </a:r>
            <a:endParaRPr lang="pt-BR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83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691630"/>
            <a:ext cx="8928992" cy="5074498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t-BR" sz="4000" dirty="0" smtClean="0"/>
              <a:t>Estresse hídrico: consumo de água em uma determinada localidade é superior à sua capacidade de renovação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4000" dirty="0" smtClean="0"/>
              <a:t>Causas: seca, poluição, má distribuição  da  água no globo , clima  desfavorável, má gestão  dos sistemas de armazenamento, desperdício elevado.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4000" dirty="0" smtClean="0"/>
              <a:t>Oriente Médio: 5% da população mundial, mas apenas 1% das reservas de água no planeta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4000" dirty="0" smtClean="0"/>
              <a:t>Conflitos por posse de água: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4000" dirty="0" smtClean="0"/>
              <a:t>Israel X Palestina e Jordânia, os quais contestam as águas do rio Jordão;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4000" dirty="0" smtClean="0"/>
              <a:t>Egito X Sudão, os quais contestam o controle das vazões do rio Nilo;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4000" dirty="0" smtClean="0"/>
              <a:t>África: O relatório emitido pelo Painel Intergovernamental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4000" dirty="0" smtClean="0"/>
              <a:t>Sobre Mudança Climática prevê que por volta de 2020 haverá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4000" dirty="0" smtClean="0"/>
              <a:t>de 75 a 250 milhões de pessoas na África enfrentando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4000" dirty="0" smtClean="0"/>
              <a:t> o problema da escassez de água. </a:t>
            </a:r>
          </a:p>
          <a:p>
            <a:pPr marL="0" indent="0">
              <a:lnSpc>
                <a:spcPct val="170000"/>
              </a:lnSpc>
              <a:buNone/>
            </a:pPr>
            <a:endParaRPr lang="pt-BR" dirty="0"/>
          </a:p>
        </p:txBody>
      </p:sp>
      <p:sp>
        <p:nvSpPr>
          <p:cNvPr id="5" name="Texto explicativo em forma de nuvem 4"/>
          <p:cNvSpPr/>
          <p:nvPr/>
        </p:nvSpPr>
        <p:spPr>
          <a:xfrm rot="620366">
            <a:off x="5916551" y="414234"/>
            <a:ext cx="2175777" cy="1091000"/>
          </a:xfrm>
          <a:prstGeom prst="cloudCallout">
            <a:avLst>
              <a:gd name="adj1" fmla="val -99543"/>
              <a:gd name="adj2" fmla="val 37256"/>
            </a:avLst>
          </a:prstGeom>
          <a:noFill/>
          <a:ln>
            <a:solidFill>
              <a:srgbClr val="57B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300276" y="548680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prstClr val="black"/>
                </a:solidFill>
              </a:rPr>
              <a:t>Ocasionada pelo estresse hídrico</a:t>
            </a:r>
            <a:endParaRPr lang="pt-BR" sz="1600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76" y="4581128"/>
            <a:ext cx="2857500" cy="1905000"/>
          </a:xfrm>
          <a:prstGeom prst="rect">
            <a:avLst/>
          </a:prstGeom>
          <a:noFill/>
          <a:ln w="9525">
            <a:solidFill>
              <a:srgbClr val="57BAB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003146" y="6486128"/>
            <a:ext cx="317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prstClr val="black"/>
                </a:solidFill>
              </a:rPr>
              <a:t>Fonte: Eduardo de Freitas, África, Mundo Educação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" y="2196480"/>
            <a:ext cx="902970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escassez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4901184" cy="1011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558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96" t="64432" r="22629" b="4415"/>
          <a:stretch/>
        </p:blipFill>
        <p:spPr bwMode="auto">
          <a:xfrm>
            <a:off x="3923928" y="1311399"/>
            <a:ext cx="5066910" cy="21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60" y="908720"/>
            <a:ext cx="31527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82176" y="121262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Brasil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21" y="929680"/>
            <a:ext cx="5303250" cy="53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5774214" y="3564635"/>
            <a:ext cx="3096344" cy="26013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990238" y="3564635"/>
            <a:ext cx="2592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prstClr val="black"/>
                </a:solidFill>
              </a:rPr>
              <a:t>Região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amazônica</a:t>
            </a:r>
            <a:r>
              <a:rPr lang="en-US" dirty="0" smtClean="0">
                <a:solidFill>
                  <a:prstClr val="black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prstClr val="black"/>
                </a:solidFill>
              </a:rPr>
              <a:t>Pior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saneamento</a:t>
            </a:r>
            <a:r>
              <a:rPr lang="en-US" dirty="0" smtClean="0">
                <a:solidFill>
                  <a:prstClr val="black"/>
                </a:solidFill>
              </a:rPr>
              <a:t> da </a:t>
            </a:r>
            <a:r>
              <a:rPr lang="en-US" dirty="0" err="1" smtClean="0">
                <a:solidFill>
                  <a:prstClr val="black"/>
                </a:solidFill>
              </a:rPr>
              <a:t>América</a:t>
            </a:r>
            <a:r>
              <a:rPr lang="en-US" dirty="0" smtClean="0">
                <a:solidFill>
                  <a:prstClr val="black"/>
                </a:solidFill>
              </a:rPr>
              <a:t> Latina. </a:t>
            </a:r>
          </a:p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prstClr val="black"/>
                </a:solidFill>
              </a:rPr>
              <a:t>Apenas</a:t>
            </a:r>
            <a:r>
              <a:rPr lang="en-US" dirty="0" smtClean="0">
                <a:solidFill>
                  <a:prstClr val="black"/>
                </a:solidFill>
              </a:rPr>
              <a:t> 23,9% da zona rural </a:t>
            </a:r>
            <a:r>
              <a:rPr lang="en-US" dirty="0" err="1" smtClean="0">
                <a:solidFill>
                  <a:prstClr val="black"/>
                </a:solidFill>
              </a:rPr>
              <a:t>está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ligada</a:t>
            </a:r>
            <a:r>
              <a:rPr lang="en-US" dirty="0" smtClean="0">
                <a:solidFill>
                  <a:prstClr val="black"/>
                </a:solidFill>
              </a:rPr>
              <a:t> à </a:t>
            </a:r>
            <a:r>
              <a:rPr lang="en-US" dirty="0" err="1" smtClean="0">
                <a:solidFill>
                  <a:prstClr val="black"/>
                </a:solidFill>
              </a:rPr>
              <a:t>rede</a:t>
            </a:r>
            <a:r>
              <a:rPr lang="en-US" dirty="0" smtClean="0">
                <a:solidFill>
                  <a:prstClr val="black"/>
                </a:solidFill>
              </a:rPr>
              <a:t> de </a:t>
            </a:r>
            <a:r>
              <a:rPr lang="en-US" dirty="0" err="1" smtClean="0">
                <a:solidFill>
                  <a:prstClr val="black"/>
                </a:solidFill>
              </a:rPr>
              <a:t>distribuição</a:t>
            </a:r>
            <a:r>
              <a:rPr lang="en-US" dirty="0" smtClean="0">
                <a:solidFill>
                  <a:prstClr val="black"/>
                </a:solidFill>
              </a:rPr>
              <a:t> de </a:t>
            </a:r>
            <a:r>
              <a:rPr lang="en-US" dirty="0" err="1" smtClean="0">
                <a:solidFill>
                  <a:prstClr val="black"/>
                </a:solidFill>
              </a:rPr>
              <a:t>água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410691" y="6426957"/>
            <a:ext cx="1580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Fonte: IBGE, 2015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2" name="Picture 11" descr="escassez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4901184" cy="1011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99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549477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520" y="62373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Fonte: Roberto Costa Santos, </a:t>
            </a:r>
            <a:r>
              <a:rPr lang="en-US" sz="1200" dirty="0" err="1" smtClean="0">
                <a:solidFill>
                  <a:prstClr val="black"/>
                </a:solidFill>
              </a:rPr>
              <a:t>Visão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</a:rPr>
              <a:t>Notícias</a:t>
            </a:r>
            <a:r>
              <a:rPr lang="en-US" sz="1200" dirty="0" smtClean="0">
                <a:solidFill>
                  <a:prstClr val="black"/>
                </a:solidFill>
              </a:rPr>
              <a:t>, 2016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084168" y="1988840"/>
            <a:ext cx="288032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Desperdício </a:t>
            </a:r>
            <a:r>
              <a:rPr lang="pt-BR" dirty="0" smtClean="0">
                <a:solidFill>
                  <a:prstClr val="black"/>
                </a:solidFill>
              </a:rPr>
              <a:t>durante</a:t>
            </a:r>
            <a:r>
              <a:rPr lang="en-US" dirty="0" smtClean="0">
                <a:solidFill>
                  <a:prstClr val="black"/>
                </a:solidFill>
              </a:rPr>
              <a:t> o </a:t>
            </a:r>
            <a:r>
              <a:rPr lang="pt-BR" dirty="0" smtClean="0">
                <a:solidFill>
                  <a:prstClr val="black"/>
                </a:solidFill>
              </a:rPr>
              <a:t>abastecimento</a:t>
            </a:r>
            <a:r>
              <a:rPr lang="en-US" dirty="0" smtClean="0">
                <a:solidFill>
                  <a:prstClr val="black"/>
                </a:solidFill>
              </a:rPr>
              <a:t>  (</a:t>
            </a:r>
            <a:r>
              <a:rPr lang="en-US" dirty="0" err="1" smtClean="0">
                <a:solidFill>
                  <a:prstClr val="black"/>
                </a:solidFill>
              </a:rPr>
              <a:t>falhas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pt-BR" dirty="0" smtClean="0">
                <a:solidFill>
                  <a:prstClr val="black"/>
                </a:solidFill>
              </a:rPr>
              <a:t>técnicas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nas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tubulações</a:t>
            </a:r>
            <a:r>
              <a:rPr lang="en-US" dirty="0" smtClean="0">
                <a:solidFill>
                  <a:prstClr val="black"/>
                </a:solidFill>
              </a:rPr>
              <a:t>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Em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indústrias</a:t>
            </a:r>
            <a:r>
              <a:rPr lang="en-US" dirty="0" smtClean="0">
                <a:solidFill>
                  <a:prstClr val="black"/>
                </a:solidFill>
              </a:rPr>
              <a:t> (</a:t>
            </a:r>
            <a:r>
              <a:rPr lang="en-US" dirty="0" err="1" smtClean="0">
                <a:solidFill>
                  <a:prstClr val="black"/>
                </a:solidFill>
              </a:rPr>
              <a:t>água</a:t>
            </a:r>
            <a:r>
              <a:rPr lang="en-US" dirty="0" smtClean="0">
                <a:solidFill>
                  <a:prstClr val="black"/>
                </a:solidFill>
              </a:rPr>
              <a:t> para </a:t>
            </a:r>
            <a:r>
              <a:rPr lang="en-US" dirty="0" err="1" smtClean="0">
                <a:solidFill>
                  <a:prstClr val="black"/>
                </a:solidFill>
              </a:rPr>
              <a:t>resfriamento</a:t>
            </a:r>
            <a:r>
              <a:rPr lang="en-US" dirty="0" smtClean="0">
                <a:solidFill>
                  <a:prstClr val="black"/>
                </a:solidFill>
              </a:rPr>
              <a:t> de </a:t>
            </a:r>
            <a:r>
              <a:rPr lang="en-US" dirty="0" err="1" smtClean="0">
                <a:solidFill>
                  <a:prstClr val="black"/>
                </a:solidFill>
              </a:rPr>
              <a:t>equipamentos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Na </a:t>
            </a:r>
            <a:r>
              <a:rPr lang="en-US" dirty="0" err="1" smtClean="0">
                <a:solidFill>
                  <a:prstClr val="black"/>
                </a:solidFill>
              </a:rPr>
              <a:t>agricultura</a:t>
            </a:r>
            <a:r>
              <a:rPr lang="en-US" dirty="0" smtClean="0">
                <a:solidFill>
                  <a:prstClr val="black"/>
                </a:solidFill>
              </a:rPr>
              <a:t> ( </a:t>
            </a:r>
            <a:r>
              <a:rPr lang="en-US" dirty="0" err="1" smtClean="0">
                <a:solidFill>
                  <a:prstClr val="black"/>
                </a:solidFill>
              </a:rPr>
              <a:t>sistemas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inadequados</a:t>
            </a:r>
            <a:r>
              <a:rPr lang="en-US" dirty="0" smtClean="0">
                <a:solidFill>
                  <a:prstClr val="black"/>
                </a:solidFill>
              </a:rPr>
              <a:t> de </a:t>
            </a:r>
            <a:r>
              <a:rPr lang="en-US" dirty="0" err="1" smtClean="0">
                <a:solidFill>
                  <a:prstClr val="black"/>
                </a:solidFill>
              </a:rPr>
              <a:t>irrigação</a:t>
            </a:r>
            <a:r>
              <a:rPr lang="en-US" dirty="0" smtClean="0">
                <a:solidFill>
                  <a:prstClr val="black"/>
                </a:solidFill>
              </a:rPr>
              <a:t>). </a:t>
            </a:r>
          </a:p>
        </p:txBody>
      </p:sp>
      <p:pic>
        <p:nvPicPr>
          <p:cNvPr id="6" name="Picture 5" descr="desperdici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8235696" cy="1005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6754097" cy="440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071934" y="6072206"/>
            <a:ext cx="5072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sz="1200" dirty="0">
                <a:solidFill>
                  <a:prstClr val="black"/>
                </a:solidFill>
              </a:rPr>
              <a:t>Carla Nunes, </a:t>
            </a:r>
            <a:r>
              <a:rPr lang="pt-BR" sz="1200" dirty="0" smtClean="0">
                <a:solidFill>
                  <a:prstClr val="black"/>
                </a:solidFill>
              </a:rPr>
              <a:t>Carla Miranda,  </a:t>
            </a:r>
            <a:r>
              <a:rPr lang="pt-BR" sz="1200" dirty="0">
                <a:solidFill>
                  <a:prstClr val="black"/>
                </a:solidFill>
              </a:rPr>
              <a:t>Margarida Costa</a:t>
            </a:r>
            <a:r>
              <a:rPr lang="pt-BR" sz="1200" dirty="0" smtClean="0">
                <a:solidFill>
                  <a:prstClr val="black"/>
                </a:solidFill>
              </a:rPr>
              <a:t>. Biologia: Poluição da Água, 2010. </a:t>
            </a:r>
            <a:endParaRPr lang="pt-BR" sz="1200" dirty="0">
              <a:solidFill>
                <a:prstClr val="black"/>
              </a:solidFill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2123728" y="5445224"/>
            <a:ext cx="1957536" cy="1296144"/>
          </a:xfrm>
          <a:prstGeom prst="roundRect">
            <a:avLst/>
          </a:prstGeom>
          <a:solidFill>
            <a:srgbClr val="FDECCD"/>
          </a:solidFill>
          <a:ln>
            <a:solidFill>
              <a:srgbClr val="57B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45224"/>
            <a:ext cx="1875731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agua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4" name="Picture 3" descr="poluiçã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8640"/>
            <a:ext cx="6053328" cy="11521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38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u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6" name="Picture 5" descr="Captura de Tela 2017-09-26 às 12.39.0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47" t="41934" r="12922" b="29957"/>
          <a:stretch/>
        </p:blipFill>
        <p:spPr>
          <a:xfrm>
            <a:off x="1979712" y="5278937"/>
            <a:ext cx="7180860" cy="1606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4712" y="1279456"/>
            <a:ext cx="64087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 smtClean="0"/>
              <a:t>Julho</a:t>
            </a:r>
            <a:r>
              <a:rPr lang="en-US" sz="2000" dirty="0" smtClean="0"/>
              <a:t> de 2017: </a:t>
            </a:r>
            <a:r>
              <a:rPr lang="en-US" sz="2000" dirty="0" err="1" smtClean="0"/>
              <a:t>Mais</a:t>
            </a:r>
            <a:r>
              <a:rPr lang="en-US" sz="2000" dirty="0" smtClean="0"/>
              <a:t> de 4 </a:t>
            </a:r>
            <a:r>
              <a:rPr lang="en-US" sz="2000" dirty="0" err="1" smtClean="0"/>
              <a:t>milhões</a:t>
            </a:r>
            <a:r>
              <a:rPr lang="en-US" sz="2000" dirty="0" smtClean="0"/>
              <a:t> de </a:t>
            </a:r>
            <a:r>
              <a:rPr lang="en-US" sz="2000" dirty="0" err="1" smtClean="0"/>
              <a:t>brasileiros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áreas</a:t>
            </a:r>
            <a:r>
              <a:rPr lang="en-US" sz="2000" dirty="0" smtClean="0"/>
              <a:t> </a:t>
            </a:r>
            <a:r>
              <a:rPr lang="en-US" sz="2000" dirty="0" err="1" smtClean="0"/>
              <a:t>rurais</a:t>
            </a:r>
            <a:r>
              <a:rPr lang="en-US" sz="2000" dirty="0" smtClean="0"/>
              <a:t> </a:t>
            </a:r>
            <a:r>
              <a:rPr lang="en-US" sz="2000" dirty="0" err="1" smtClean="0"/>
              <a:t>não</a:t>
            </a:r>
            <a:r>
              <a:rPr lang="en-US" sz="2000" dirty="0" smtClean="0"/>
              <a:t> tem </a:t>
            </a:r>
            <a:r>
              <a:rPr lang="en-US" sz="2000" dirty="0" err="1" smtClean="0"/>
              <a:t>acesso</a:t>
            </a:r>
            <a:r>
              <a:rPr lang="en-US" sz="2000" dirty="0" smtClean="0"/>
              <a:t> a </a:t>
            </a:r>
            <a:r>
              <a:rPr lang="en-US" sz="2000" dirty="0" err="1" smtClean="0"/>
              <a:t>banheiros</a:t>
            </a:r>
            <a:r>
              <a:rPr lang="en-US" sz="20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 smtClean="0"/>
              <a:t>Agosto</a:t>
            </a:r>
            <a:r>
              <a:rPr lang="en-US" sz="2000" dirty="0" smtClean="0"/>
              <a:t> de 2017: 180 </a:t>
            </a:r>
            <a:r>
              <a:rPr lang="en-US" sz="2000" dirty="0" err="1" smtClean="0"/>
              <a:t>milhões</a:t>
            </a:r>
            <a:r>
              <a:rPr lang="en-US" sz="2000" dirty="0" smtClean="0"/>
              <a:t> de </a:t>
            </a:r>
            <a:r>
              <a:rPr lang="en-US" sz="2000" dirty="0" err="1" smtClean="0"/>
              <a:t>pessoas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zonas</a:t>
            </a:r>
            <a:r>
              <a:rPr lang="en-US" sz="2000" dirty="0" smtClean="0"/>
              <a:t> de </a:t>
            </a:r>
            <a:r>
              <a:rPr lang="en-US" sz="2000" dirty="0" err="1" smtClean="0"/>
              <a:t>conflito</a:t>
            </a:r>
            <a:r>
              <a:rPr lang="en-US" sz="2000" dirty="0" smtClean="0"/>
              <a:t> </a:t>
            </a:r>
            <a:r>
              <a:rPr lang="en-US" sz="2000" dirty="0" err="1" smtClean="0"/>
              <a:t>não</a:t>
            </a:r>
            <a:r>
              <a:rPr lang="en-US" sz="2000" dirty="0" smtClean="0"/>
              <a:t> tem </a:t>
            </a:r>
            <a:r>
              <a:rPr lang="en-US" sz="2000" dirty="0" err="1" smtClean="0"/>
              <a:t>acesso</a:t>
            </a:r>
            <a:r>
              <a:rPr lang="en-US" sz="2000" dirty="0" smtClean="0"/>
              <a:t> a </a:t>
            </a:r>
            <a:r>
              <a:rPr lang="en-US" sz="2000" dirty="0" err="1" smtClean="0"/>
              <a:t>água</a:t>
            </a:r>
            <a:r>
              <a:rPr lang="en-US" sz="2000" dirty="0" smtClean="0"/>
              <a:t> </a:t>
            </a:r>
            <a:r>
              <a:rPr lang="en-US" sz="2000" dirty="0" err="1" smtClean="0"/>
              <a:t>potável</a:t>
            </a:r>
            <a:endParaRPr lang="en-US" sz="20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err="1" smtClean="0"/>
              <a:t>Agosto</a:t>
            </a:r>
            <a:r>
              <a:rPr lang="en-US" sz="2000" dirty="0" smtClean="0"/>
              <a:t> de 2017: </a:t>
            </a:r>
            <a:r>
              <a:rPr lang="en-US" sz="2000" dirty="0" err="1" smtClean="0"/>
              <a:t>mais</a:t>
            </a:r>
            <a:r>
              <a:rPr lang="en-US" sz="2000" dirty="0" smtClean="0"/>
              <a:t> de 500 mil </a:t>
            </a:r>
            <a:r>
              <a:rPr lang="en-US" sz="2000" dirty="0" err="1" smtClean="0"/>
              <a:t>casos</a:t>
            </a:r>
            <a:r>
              <a:rPr lang="en-US" sz="2000" dirty="0" smtClean="0"/>
              <a:t> de </a:t>
            </a:r>
            <a:r>
              <a:rPr lang="en-US" sz="2000" dirty="0" err="1" smtClean="0"/>
              <a:t>cólera</a:t>
            </a:r>
            <a:r>
              <a:rPr lang="en-US" sz="2000" dirty="0" smtClean="0"/>
              <a:t> no </a:t>
            </a:r>
            <a:r>
              <a:rPr lang="en-US" sz="2000" dirty="0" err="1" smtClean="0"/>
              <a:t>Iêmen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pic>
        <p:nvPicPr>
          <p:cNvPr id="8" name="Picture 7" descr="san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19" y="116632"/>
            <a:ext cx="8625599" cy="115212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207440" y="6572577"/>
            <a:ext cx="901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ONU Água</a:t>
            </a:r>
            <a:endParaRPr lang="pt-BR" sz="1200" dirty="0"/>
          </a:p>
        </p:txBody>
      </p:sp>
    </p:spTree>
    <p:extLst>
      <p:ext uri="{BB962C8B-B14F-4D97-AF65-F5344CB8AC3E}">
        <p14:creationId xmlns="" xmlns:p14="http://schemas.microsoft.com/office/powerpoint/2010/main" val="20155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u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8" y="5013176"/>
            <a:ext cx="2448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prstClr val="black"/>
                </a:solidFill>
              </a:rPr>
              <a:t>Produção</a:t>
            </a:r>
            <a:r>
              <a:rPr lang="en-US" sz="3200" dirty="0" smtClean="0">
                <a:solidFill>
                  <a:prstClr val="black"/>
                </a:solidFill>
              </a:rPr>
              <a:t> de </a:t>
            </a:r>
            <a:r>
              <a:rPr lang="en-US" sz="3200" dirty="0" err="1" smtClean="0">
                <a:solidFill>
                  <a:prstClr val="black"/>
                </a:solidFill>
              </a:rPr>
              <a:t>Alimentos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5013176"/>
            <a:ext cx="2915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prstClr val="black"/>
                </a:solidFill>
              </a:rPr>
              <a:t>Disponibilidade</a:t>
            </a:r>
            <a:r>
              <a:rPr lang="en-US" sz="3200" dirty="0" smtClean="0">
                <a:solidFill>
                  <a:prstClr val="black"/>
                </a:solidFill>
              </a:rPr>
              <a:t> de </a:t>
            </a:r>
            <a:r>
              <a:rPr lang="en-US" sz="3200" dirty="0" err="1" smtClean="0">
                <a:solidFill>
                  <a:prstClr val="black"/>
                </a:solidFill>
              </a:rPr>
              <a:t>água</a:t>
            </a:r>
            <a:endParaRPr lang="en-US" sz="3200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>
            <a:stCxn id="6" idx="3"/>
            <a:endCxn id="7" idx="1"/>
          </p:cNvCxnSpPr>
          <p:nvPr/>
        </p:nvCxnSpPr>
        <p:spPr>
          <a:xfrm>
            <a:off x="4572000" y="5551785"/>
            <a:ext cx="144016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67744" y="148478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O </a:t>
            </a:r>
            <a:r>
              <a:rPr lang="fr-FR" sz="2800" b="1" dirty="0" smtClean="0">
                <a:solidFill>
                  <a:prstClr val="black"/>
                </a:solidFill>
              </a:rPr>
              <a:t>q</a:t>
            </a:r>
            <a:r>
              <a:rPr lang="en-US" sz="2800" b="1" dirty="0" err="1" smtClean="0">
                <a:solidFill>
                  <a:prstClr val="black"/>
                </a:solidFill>
              </a:rPr>
              <a:t>ue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é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segurança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alimentar</a:t>
            </a:r>
            <a:r>
              <a:rPr lang="en-US" sz="2800" b="1" dirty="0" smtClean="0">
                <a:solidFill>
                  <a:prstClr val="black"/>
                </a:solidFill>
              </a:rPr>
              <a:t>?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752" y="2204864"/>
            <a:ext cx="66247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prstClr val="black"/>
                </a:solidFill>
              </a:rPr>
              <a:t>“O </a:t>
            </a:r>
            <a:r>
              <a:rPr lang="pt-BR" dirty="0">
                <a:solidFill>
                  <a:prstClr val="black"/>
                </a:solidFill>
              </a:rPr>
              <a:t>conceito de segurança alimentar refere-se à capacidade das sociedades de garantirem aos seus habitantes o acesso a alimentos em quantidades e qualidades suficientes sem comprometer a realização de outras atividades e direitos essenciais com respeito à saúde pública, ao meio ambiente, à cultura, à educação e ao lazer. A alimentação adequada, por esse princípio, é considerada como um direito humano fundamental que deve estar acima de qualquer realidade econômica, social ou política nacional e </a:t>
            </a:r>
            <a:r>
              <a:rPr lang="pt-BR" dirty="0" smtClean="0">
                <a:solidFill>
                  <a:prstClr val="black"/>
                </a:solidFill>
              </a:rPr>
              <a:t>internacional.” (Rodolfo F. Alves Pena </a:t>
            </a:r>
            <a:r>
              <a:rPr lang="en-US" dirty="0" smtClean="0">
                <a:solidFill>
                  <a:prstClr val="black"/>
                </a:solidFill>
              </a:rPr>
              <a:t>–</a:t>
            </a:r>
            <a:r>
              <a:rPr lang="pt-BR" dirty="0" smtClean="0">
                <a:solidFill>
                  <a:prstClr val="black"/>
                </a:solidFill>
              </a:rPr>
              <a:t> Mundo Educação)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4" name="Picture 13" descr="agua se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94" y="188640"/>
            <a:ext cx="7399410" cy="1008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14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1" y="1770768"/>
            <a:ext cx="6462713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399" y="1798442"/>
            <a:ext cx="2339752" cy="147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421765" y="3276857"/>
            <a:ext cx="1519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prstClr val="black"/>
                </a:solidFill>
              </a:rPr>
              <a:t>Good</a:t>
            </a:r>
            <a:r>
              <a:rPr lang="pt-BR" sz="1200" dirty="0" smtClean="0">
                <a:solidFill>
                  <a:prstClr val="black"/>
                </a:solidFill>
              </a:rPr>
              <a:t> </a:t>
            </a:r>
            <a:r>
              <a:rPr lang="pt-BR" sz="1200" dirty="0" err="1" smtClean="0">
                <a:solidFill>
                  <a:prstClr val="black"/>
                </a:solidFill>
              </a:rPr>
              <a:t>House</a:t>
            </a:r>
            <a:r>
              <a:rPr lang="pt-BR" sz="1200" dirty="0" smtClean="0">
                <a:solidFill>
                  <a:prstClr val="black"/>
                </a:solidFill>
              </a:rPr>
              <a:t>, 2014</a:t>
            </a:r>
            <a:endParaRPr lang="pt-BR" sz="1200" dirty="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0665" y="836712"/>
            <a:ext cx="7272808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prstClr val="black"/>
                </a:solidFill>
              </a:rPr>
              <a:t>Exemplo: Japão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prstClr val="black"/>
                </a:solidFill>
              </a:rPr>
              <a:t>Resultado: torneiras, chuveiros e vasos sanitários que diminuem o consumo.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2321"/>
          <a:stretch/>
        </p:blipFill>
        <p:spPr bwMode="auto">
          <a:xfrm>
            <a:off x="198426" y="4591289"/>
            <a:ext cx="4975225" cy="223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98426" y="3744558"/>
            <a:ext cx="6029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prstClr val="black"/>
                </a:solidFill>
              </a:rPr>
              <a:t>Exemplo: Austrália</a:t>
            </a:r>
          </a:p>
          <a:p>
            <a:r>
              <a:rPr lang="pt-BR" sz="1600" dirty="0">
                <a:solidFill>
                  <a:prstClr val="black"/>
                </a:solidFill>
              </a:rPr>
              <a:t>Investimento: 6 bilhões em </a:t>
            </a:r>
            <a:r>
              <a:rPr lang="pt-BR" sz="1600" dirty="0" err="1">
                <a:solidFill>
                  <a:prstClr val="black"/>
                </a:solidFill>
              </a:rPr>
              <a:t>infraestrutra</a:t>
            </a:r>
            <a:r>
              <a:rPr lang="pt-BR" sz="1600" dirty="0">
                <a:solidFill>
                  <a:prstClr val="black"/>
                </a:solidFill>
              </a:rPr>
              <a:t> . </a:t>
            </a:r>
          </a:p>
          <a:p>
            <a:r>
              <a:rPr lang="pt-BR" sz="1600" dirty="0">
                <a:solidFill>
                  <a:prstClr val="black"/>
                </a:solidFill>
              </a:rPr>
              <a:t>Resultado: Torneiras apenas para água de </a:t>
            </a:r>
            <a:r>
              <a:rPr lang="pt-BR" sz="1600" dirty="0" err="1">
                <a:solidFill>
                  <a:prstClr val="black"/>
                </a:solidFill>
              </a:rPr>
              <a:t>reúso</a:t>
            </a:r>
            <a:endParaRPr lang="pt-BR" sz="1600" dirty="0">
              <a:solidFill>
                <a:prstClr val="black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99" b="22789"/>
          <a:stretch/>
        </p:blipFill>
        <p:spPr bwMode="auto">
          <a:xfrm>
            <a:off x="5631542" y="4437112"/>
            <a:ext cx="3011487" cy="206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21918"/>
            <a:ext cx="301148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251" y="6500373"/>
            <a:ext cx="13589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olucoe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99392"/>
            <a:ext cx="9144000" cy="1164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887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3" y="3501008"/>
            <a:ext cx="4037856" cy="28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0" y="2060848"/>
            <a:ext cx="72580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67080" y="1123107"/>
            <a:ext cx="7589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Exemplo: Israel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Resultado: Irrigação por gotejamento é alternativa para agricultura em região árida e ainda evita o desperdício 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58770" y="6453336"/>
            <a:ext cx="4213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prstClr val="black"/>
                </a:solidFill>
              </a:rPr>
              <a:t>Sociedade Nacional da Agricultura, 2015</a:t>
            </a:r>
            <a:endParaRPr lang="pt-BR" sz="1200" dirty="0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37111"/>
            <a:ext cx="4493915" cy="135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oluco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99392"/>
            <a:ext cx="9144000" cy="1164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581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560"/>
          <a:stretch/>
        </p:blipFill>
        <p:spPr bwMode="auto">
          <a:xfrm>
            <a:off x="251520" y="2762853"/>
            <a:ext cx="6162675" cy="124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285"/>
          <a:stretch/>
        </p:blipFill>
        <p:spPr bwMode="auto">
          <a:xfrm>
            <a:off x="539552" y="4150980"/>
            <a:ext cx="5000625" cy="24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14364" y="1268760"/>
            <a:ext cx="6164263" cy="185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335688" y="1500174"/>
            <a:ext cx="2808312" cy="461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>
                <a:solidFill>
                  <a:prstClr val="black"/>
                </a:solidFill>
              </a:rPr>
              <a:t>Cientistas isolaram a </a:t>
            </a:r>
            <a:r>
              <a:rPr lang="pt-BR" dirty="0">
                <a:solidFill>
                  <a:prstClr val="black"/>
                </a:solidFill>
              </a:rPr>
              <a:t>bactéria </a:t>
            </a:r>
            <a:r>
              <a:rPr lang="pt-BR" i="1" dirty="0" err="1">
                <a:solidFill>
                  <a:prstClr val="black"/>
                </a:solidFill>
              </a:rPr>
              <a:t>Achromobacter</a:t>
            </a:r>
            <a:r>
              <a:rPr lang="pt-BR" i="1" dirty="0">
                <a:solidFill>
                  <a:prstClr val="black"/>
                </a:solidFill>
              </a:rPr>
              <a:t> </a:t>
            </a:r>
            <a:r>
              <a:rPr lang="pt-BR" i="1" dirty="0" err="1">
                <a:solidFill>
                  <a:prstClr val="black"/>
                </a:solidFill>
              </a:rPr>
              <a:t>sp</a:t>
            </a:r>
            <a:endParaRPr lang="pt-BR" i="1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dirty="0">
                <a:solidFill>
                  <a:prstClr val="black"/>
                </a:solidFill>
              </a:rPr>
              <a:t>a</a:t>
            </a:r>
            <a:r>
              <a:rPr lang="pt-BR" dirty="0" smtClean="0">
                <a:solidFill>
                  <a:prstClr val="black"/>
                </a:solidFill>
              </a:rPr>
              <a:t>o perceberem crescimento celular em um copo com solução de fenol,  </a:t>
            </a:r>
            <a:r>
              <a:rPr lang="pt-BR" dirty="0">
                <a:solidFill>
                  <a:prstClr val="black"/>
                </a:solidFill>
              </a:rPr>
              <a:t>sinalizando a degradação do composto pelos </a:t>
            </a:r>
            <a:r>
              <a:rPr lang="pt-BR" dirty="0" smtClean="0">
                <a:solidFill>
                  <a:prstClr val="black"/>
                </a:solidFill>
              </a:rPr>
              <a:t>micro-organismos. </a:t>
            </a:r>
            <a:endParaRPr lang="pt-BR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dirty="0" smtClean="0">
                <a:solidFill>
                  <a:prstClr val="black"/>
                </a:solidFill>
              </a:rPr>
              <a:t>Acreditam que se trata de uma nova espécie  de bactéria. 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9552" y="6588280"/>
            <a:ext cx="2793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prstClr val="black"/>
                </a:solidFill>
              </a:rPr>
              <a:t>eCycle</a:t>
            </a:r>
            <a:r>
              <a:rPr lang="pt-BR" sz="1200" dirty="0" smtClean="0">
                <a:solidFill>
                  <a:prstClr val="black"/>
                </a:solidFill>
              </a:rPr>
              <a:t>, 2015</a:t>
            </a:r>
            <a:endParaRPr lang="pt-BR" sz="1200" dirty="0">
              <a:solidFill>
                <a:prstClr val="black"/>
              </a:solidFill>
            </a:endParaRPr>
          </a:p>
        </p:txBody>
      </p:sp>
      <p:pic>
        <p:nvPicPr>
          <p:cNvPr id="10" name="Picture 9" descr="soluco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99392"/>
            <a:ext cx="9144000" cy="1164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05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gu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697760" y="260648"/>
            <a:ext cx="1943200" cy="1872208"/>
          </a:xfrm>
          <a:prstGeom prst="ellipse">
            <a:avLst/>
          </a:prstGeom>
          <a:solidFill>
            <a:srgbClr val="57BA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7BAB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2020" y="548680"/>
            <a:ext cx="1834680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 smtClean="0">
                <a:solidFill>
                  <a:srgbClr val="FDECCD"/>
                </a:solidFill>
              </a:rPr>
              <a:t>Ocupa</a:t>
            </a:r>
            <a:r>
              <a:rPr lang="en-US" b="1" dirty="0" smtClean="0">
                <a:solidFill>
                  <a:srgbClr val="FDECCD"/>
                </a:solidFill>
              </a:rPr>
              <a:t> 70% da </a:t>
            </a:r>
            <a:r>
              <a:rPr lang="en-US" b="1" dirty="0" err="1" smtClean="0">
                <a:solidFill>
                  <a:srgbClr val="FDECCD"/>
                </a:solidFill>
              </a:rPr>
              <a:t>superfície</a:t>
            </a:r>
            <a:r>
              <a:rPr lang="en-US" b="1" dirty="0" smtClean="0">
                <a:solidFill>
                  <a:srgbClr val="FDECCD"/>
                </a:solidFill>
              </a:rPr>
              <a:t> da Terra.</a:t>
            </a:r>
            <a:endParaRPr lang="en-US" b="1" dirty="0">
              <a:solidFill>
                <a:srgbClr val="FDECC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9364" y="1484784"/>
            <a:ext cx="53029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 err="1" smtClean="0"/>
              <a:t>Composição</a:t>
            </a:r>
            <a:r>
              <a:rPr lang="en-US" sz="2400" dirty="0" smtClean="0"/>
              <a:t> dos </a:t>
            </a:r>
            <a:r>
              <a:rPr lang="en-US" sz="2400" dirty="0" err="1" smtClean="0"/>
              <a:t>seres</a:t>
            </a:r>
            <a:r>
              <a:rPr lang="en-US" sz="2400" dirty="0" smtClean="0"/>
              <a:t> </a:t>
            </a:r>
            <a:r>
              <a:rPr lang="en-US" sz="2400" dirty="0" err="1" smtClean="0"/>
              <a:t>vivos</a:t>
            </a:r>
            <a:r>
              <a:rPr lang="en-US" sz="2400" dirty="0" smtClean="0"/>
              <a:t>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 err="1" smtClean="0"/>
              <a:t>Solvente</a:t>
            </a:r>
            <a:r>
              <a:rPr lang="en-US" sz="2400" dirty="0" smtClean="0"/>
              <a:t> universal;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 err="1" smtClean="0"/>
              <a:t>Transporte</a:t>
            </a:r>
            <a:r>
              <a:rPr lang="en-US" sz="2400" dirty="0" smtClean="0"/>
              <a:t> de </a:t>
            </a:r>
            <a:r>
              <a:rPr lang="en-US" sz="2400" dirty="0" err="1" smtClean="0"/>
              <a:t>substâncias</a:t>
            </a:r>
            <a:r>
              <a:rPr lang="en-US" sz="2400" dirty="0"/>
              <a:t>;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 err="1" smtClean="0"/>
              <a:t>Reações</a:t>
            </a:r>
            <a:r>
              <a:rPr lang="en-US" sz="2400" dirty="0" smtClean="0"/>
              <a:t> </a:t>
            </a:r>
            <a:r>
              <a:rPr lang="en-US" sz="2400" dirty="0" err="1" smtClean="0"/>
              <a:t>químicas</a:t>
            </a:r>
            <a:r>
              <a:rPr lang="en-US" sz="2400" dirty="0" smtClean="0"/>
              <a:t>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 err="1" smtClean="0"/>
              <a:t>Produção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alimentos</a:t>
            </a:r>
            <a:r>
              <a:rPr lang="en-US" sz="2400" dirty="0"/>
              <a:t> </a:t>
            </a:r>
            <a:r>
              <a:rPr lang="en-US" sz="2400" dirty="0" smtClean="0"/>
              <a:t>e bens de </a:t>
            </a:r>
            <a:r>
              <a:rPr lang="en-US" sz="2400" dirty="0" err="1" smtClean="0"/>
              <a:t>consumo</a:t>
            </a:r>
            <a:r>
              <a:rPr lang="en-US" sz="2400" dirty="0" smtClean="0"/>
              <a:t>;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 err="1" smtClean="0"/>
              <a:t>Manutenção</a:t>
            </a:r>
            <a:r>
              <a:rPr lang="en-US" sz="2400" dirty="0" smtClean="0"/>
              <a:t> da </a:t>
            </a:r>
            <a:r>
              <a:rPr lang="en-US" sz="2400" dirty="0" err="1" smtClean="0"/>
              <a:t>vida</a:t>
            </a:r>
            <a:r>
              <a:rPr lang="en-US" sz="2400" dirty="0"/>
              <a:t>;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Etc.</a:t>
            </a:r>
          </a:p>
          <a:p>
            <a:endParaRPr lang="en-US" dirty="0"/>
          </a:p>
        </p:txBody>
      </p:sp>
      <p:pic>
        <p:nvPicPr>
          <p:cNvPr id="14" name="Picture 13" descr="Human_wat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30" y="2714620"/>
            <a:ext cx="1440160" cy="3293167"/>
          </a:xfrm>
          <a:prstGeom prst="rect">
            <a:avLst/>
          </a:prstGeom>
        </p:spPr>
      </p:pic>
      <p:pic>
        <p:nvPicPr>
          <p:cNvPr id="15" name="Picture 14" descr="a agu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7344816" cy="1008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522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u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b="45343"/>
          <a:stretch/>
        </p:blipFill>
        <p:spPr>
          <a:xfrm>
            <a:off x="3563888" y="1412776"/>
            <a:ext cx="4536504" cy="5129501"/>
          </a:xfrm>
          <a:prstGeom prst="rect">
            <a:avLst/>
          </a:prstGeom>
        </p:spPr>
      </p:pic>
      <p:pic>
        <p:nvPicPr>
          <p:cNvPr id="7" name="Picture 6" descr="uso sus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35" y="116632"/>
            <a:ext cx="8869063" cy="12241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27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51534"/>
          <a:stretch/>
        </p:blipFill>
        <p:spPr>
          <a:xfrm>
            <a:off x="3059832" y="1124744"/>
            <a:ext cx="5616624" cy="5631485"/>
          </a:xfrm>
          <a:prstGeom prst="rect">
            <a:avLst/>
          </a:prstGeom>
        </p:spPr>
      </p:pic>
      <p:pic>
        <p:nvPicPr>
          <p:cNvPr id="5" name="Picture 4" descr="agua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7" name="Picture 6" descr="uso sus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4" y="0"/>
            <a:ext cx="7215206" cy="11247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700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2051720" y="1196752"/>
            <a:ext cx="7092280" cy="5661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 smtClean="0">
                <a:hlinkClick r:id="rId3"/>
              </a:rPr>
              <a:t>http://mundoeducacao.bol.uol.com.br/biologia/agua.htm</a:t>
            </a:r>
            <a:r>
              <a:rPr lang="pt-BR" sz="2000" dirty="0" smtClean="0"/>
              <a:t> </a:t>
            </a:r>
          </a:p>
          <a:p>
            <a:r>
              <a:rPr lang="pt-BR" sz="2000" dirty="0">
                <a:hlinkClick r:id="rId4"/>
              </a:rPr>
              <a:t>http://mundoeducacao.bol.uol.com.br/geografia/a-distribuicao-agua-no-</a:t>
            </a:r>
            <a:r>
              <a:rPr lang="pt-BR" sz="2000" dirty="0" smtClean="0">
                <a:hlinkClick r:id="rId4"/>
              </a:rPr>
              <a:t>mundo.htm</a:t>
            </a:r>
            <a:endParaRPr lang="pt-BR" sz="2000" dirty="0" smtClean="0"/>
          </a:p>
          <a:p>
            <a:r>
              <a:rPr lang="pt-BR" sz="2000" dirty="0">
                <a:hlinkClick r:id="rId5"/>
              </a:rPr>
              <a:t>https://saveh.com.br/artigos/a-disponibilidade-de-agua-no-mundo-e-no-brasil</a:t>
            </a:r>
            <a:r>
              <a:rPr lang="pt-BR" sz="2000" dirty="0" smtClean="0">
                <a:hlinkClick r:id="rId5"/>
              </a:rPr>
              <a:t>/</a:t>
            </a:r>
            <a:endParaRPr lang="pt-BR" sz="2000" dirty="0" smtClean="0"/>
          </a:p>
          <a:p>
            <a:r>
              <a:rPr lang="pt-BR" sz="2000" dirty="0">
                <a:hlinkClick r:id="rId6"/>
              </a:rPr>
              <a:t>http://mundoeducacao.bol.uol.com.br/biologia/agua-</a:t>
            </a:r>
            <a:r>
              <a:rPr lang="pt-BR" sz="2000" dirty="0" smtClean="0">
                <a:hlinkClick r:id="rId6"/>
              </a:rPr>
              <a:t>potavel.htm</a:t>
            </a:r>
            <a:endParaRPr lang="pt-BR" sz="2000" dirty="0" smtClean="0"/>
          </a:p>
          <a:p>
            <a:r>
              <a:rPr lang="pt-BR" sz="2000" dirty="0">
                <a:hlinkClick r:id="rId7"/>
              </a:rPr>
              <a:t>http://mundoeducacao.bol.uol.com.br/geografia/Aguas-</a:t>
            </a:r>
            <a:r>
              <a:rPr lang="pt-BR" sz="2000" dirty="0" smtClean="0">
                <a:hlinkClick r:id="rId7"/>
              </a:rPr>
              <a:t>subterraneas.htm</a:t>
            </a:r>
            <a:endParaRPr lang="pt-BR" sz="2000" dirty="0" smtClean="0"/>
          </a:p>
          <a:p>
            <a:r>
              <a:rPr lang="pt-BR" sz="2000" dirty="0">
                <a:hlinkClick r:id="rId8"/>
              </a:rPr>
              <a:t>http://mundoeducacao.bol.uol.com.br/geografia/aquifero-</a:t>
            </a:r>
            <a:r>
              <a:rPr lang="pt-BR" sz="2000" dirty="0" smtClean="0">
                <a:hlinkClick r:id="rId8"/>
              </a:rPr>
              <a:t>guarani.htm</a:t>
            </a:r>
            <a:endParaRPr lang="pt-BR" sz="2000" dirty="0"/>
          </a:p>
          <a:p>
            <a:r>
              <a:rPr lang="pt-BR" sz="2000" dirty="0">
                <a:hlinkClick r:id="rId9"/>
              </a:rPr>
              <a:t>http://www1.folha.uol.com.br/cotidiano/2014/10/1539100-geologos-estudam-uso-do-aquifero-guarani-para-aliviar-crise-em-</a:t>
            </a:r>
            <a:r>
              <a:rPr lang="pt-BR" sz="2000" dirty="0" smtClean="0">
                <a:hlinkClick r:id="rId9"/>
              </a:rPr>
              <a:t>sp.shtml</a:t>
            </a:r>
            <a:endParaRPr lang="pt-BR" sz="2000" dirty="0" smtClean="0"/>
          </a:p>
          <a:p>
            <a:r>
              <a:rPr lang="pt-BR" sz="2000" dirty="0">
                <a:hlinkClick r:id="rId10"/>
              </a:rPr>
              <a:t>http://www.infoescola.com/hidrografia/escassez-de-agua-potavel</a:t>
            </a:r>
            <a:r>
              <a:rPr lang="pt-BR" sz="2000" dirty="0" smtClean="0">
                <a:hlinkClick r:id="rId10"/>
              </a:rPr>
              <a:t>/</a:t>
            </a:r>
            <a:endParaRPr lang="pt-BR" sz="2000" dirty="0" smtClean="0"/>
          </a:p>
          <a:p>
            <a:r>
              <a:rPr lang="pt-BR" sz="2000" dirty="0">
                <a:hlinkClick r:id="rId11"/>
              </a:rPr>
              <a:t>http://mundoeducacao.bol.uol.com.br/geografia/escassez-hidrica-seguranca-</a:t>
            </a:r>
            <a:r>
              <a:rPr lang="pt-BR" sz="2000" dirty="0" smtClean="0">
                <a:hlinkClick r:id="rId11"/>
              </a:rPr>
              <a:t>alimentar.htm</a:t>
            </a:r>
            <a:endParaRPr lang="pt-BR" sz="2000" dirty="0" smtClean="0"/>
          </a:p>
          <a:p>
            <a:r>
              <a:rPr lang="pt-BR" sz="2000" dirty="0">
                <a:hlinkClick r:id="rId12"/>
              </a:rPr>
              <a:t>https://nacoesunidas.org/tema/ods6</a:t>
            </a:r>
            <a:r>
              <a:rPr lang="pt-BR" sz="2000" dirty="0" smtClean="0">
                <a:hlinkClick r:id="rId12"/>
              </a:rPr>
              <a:t>/</a:t>
            </a:r>
            <a:endParaRPr lang="pt-BR" sz="2000" dirty="0" smtClean="0"/>
          </a:p>
          <a:p>
            <a:r>
              <a:rPr lang="pt-BR" sz="2000" dirty="0">
                <a:hlinkClick r:id="rId13"/>
              </a:rPr>
              <a:t>http://www.ecocasa.com.br/10-maneiras-de-uso-sustentavel-da-</a:t>
            </a:r>
            <a:r>
              <a:rPr lang="pt-BR" sz="2000" dirty="0" smtClean="0">
                <a:hlinkClick r:id="rId13"/>
              </a:rPr>
              <a:t>agua</a:t>
            </a:r>
            <a:endParaRPr lang="pt-BR" sz="2000" dirty="0" smtClean="0"/>
          </a:p>
          <a:p>
            <a:r>
              <a:rPr lang="pt-BR" sz="2000" dirty="0">
                <a:hlinkClick r:id="rId14"/>
              </a:rPr>
              <a:t>http://mundoeducacao.bol.uol.com.br/geografia/distribuicao-agua-no-</a:t>
            </a:r>
            <a:r>
              <a:rPr lang="pt-BR" sz="2000" dirty="0" smtClean="0">
                <a:hlinkClick r:id="rId14"/>
              </a:rPr>
              <a:t>brasil.htm</a:t>
            </a:r>
            <a:r>
              <a:rPr lang="pt-BR" sz="2000" dirty="0" smtClean="0"/>
              <a:t> </a:t>
            </a:r>
          </a:p>
          <a:p>
            <a:r>
              <a:rPr lang="pt-BR" sz="2000" dirty="0">
                <a:hlinkClick r:id="rId15"/>
              </a:rPr>
              <a:t>http://</a:t>
            </a:r>
            <a:r>
              <a:rPr lang="pt-BR" sz="2000" dirty="0" smtClean="0">
                <a:hlinkClick r:id="rId15"/>
              </a:rPr>
              <a:t>mundoeducacao.bol.uol.com.br/geografia/consumo-agua-no-mundo.htm</a:t>
            </a:r>
            <a:endParaRPr lang="pt-BR" sz="2000" dirty="0" smtClean="0"/>
          </a:p>
          <a:p>
            <a:endParaRPr lang="pt-BR" sz="20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Picture 4" descr="agua.pn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7" name="Picture 6" descr="biblio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2"/>
            <a:ext cx="6845808" cy="90220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6381328"/>
            <a:ext cx="69691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726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Muito obrigada!</a:t>
            </a:r>
            <a:endParaRPr lang="pt-BR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Resultado de imagem para agua potavel tirin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69646"/>
            <a:ext cx="6929486" cy="4902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gu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7" name="Picture 6" descr="ciclo-da-águ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243408"/>
            <a:ext cx="7200800" cy="7200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47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gu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3016" y="2343969"/>
            <a:ext cx="6638486" cy="4124083"/>
          </a:xfrm>
          <a:prstGeom prst="rect">
            <a:avLst/>
          </a:prstGeom>
          <a:ln w="38100" cmpd="dbl">
            <a:solidFill>
              <a:srgbClr val="57BAB3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123728" y="1124744"/>
            <a:ext cx="684076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/>
              <a:t>Somente</a:t>
            </a:r>
            <a:r>
              <a:rPr lang="en-US" sz="2400" dirty="0" smtClean="0"/>
              <a:t> 0,04% da </a:t>
            </a:r>
            <a:r>
              <a:rPr lang="en-US" sz="2400" dirty="0" err="1" smtClean="0"/>
              <a:t>água</a:t>
            </a:r>
            <a:r>
              <a:rPr lang="en-US" sz="2400" dirty="0" smtClean="0"/>
              <a:t> </a:t>
            </a:r>
            <a:r>
              <a:rPr lang="en-US" sz="2400" dirty="0" err="1" smtClean="0"/>
              <a:t>doce</a:t>
            </a:r>
            <a:r>
              <a:rPr lang="en-US" sz="2400" dirty="0" smtClean="0"/>
              <a:t> </a:t>
            </a:r>
            <a:r>
              <a:rPr lang="en-US" sz="2400" dirty="0" err="1" smtClean="0"/>
              <a:t>disponível</a:t>
            </a:r>
            <a:r>
              <a:rPr lang="en-US" sz="2400" dirty="0" smtClean="0"/>
              <a:t> </a:t>
            </a:r>
            <a:r>
              <a:rPr lang="en-US" sz="2400" dirty="0" err="1" smtClean="0"/>
              <a:t>encontra</a:t>
            </a:r>
            <a:r>
              <a:rPr lang="en-US" sz="2400" dirty="0" smtClean="0"/>
              <a:t>-se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superfície</a:t>
            </a:r>
            <a:r>
              <a:rPr lang="en-US" sz="2400" dirty="0" smtClean="0"/>
              <a:t> (</a:t>
            </a:r>
            <a:r>
              <a:rPr lang="en-US" sz="2400" dirty="0" err="1" smtClean="0"/>
              <a:t>rios</a:t>
            </a:r>
            <a:r>
              <a:rPr lang="en-US" sz="2400" dirty="0" smtClean="0"/>
              <a:t>, </a:t>
            </a:r>
            <a:r>
              <a:rPr lang="en-US" sz="2400" dirty="0" err="1" smtClean="0"/>
              <a:t>lagos</a:t>
            </a:r>
            <a:r>
              <a:rPr lang="en-US" sz="2400" dirty="0" smtClean="0"/>
              <a:t>, </a:t>
            </a:r>
            <a:r>
              <a:rPr lang="en-US" sz="2400" dirty="0" err="1" smtClean="0"/>
              <a:t>mangues</a:t>
            </a:r>
            <a:r>
              <a:rPr lang="en-US" sz="2400" dirty="0" smtClean="0"/>
              <a:t>, etc.)</a:t>
            </a:r>
            <a:endParaRPr lang="en-US" sz="2400" dirty="0"/>
          </a:p>
        </p:txBody>
      </p:sp>
      <p:pic>
        <p:nvPicPr>
          <p:cNvPr id="12" name="Picture 11" descr="distribuiçã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6632"/>
            <a:ext cx="6845808" cy="90220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413630" y="646805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</a:t>
            </a:r>
            <a:r>
              <a:rPr lang="pt-BR" sz="1200" dirty="0" smtClean="0"/>
              <a:t>SAVEH: Sistema de </a:t>
            </a:r>
            <a:r>
              <a:rPr lang="pt-BR" sz="1200" dirty="0" err="1" smtClean="0"/>
              <a:t>Autoavaliação</a:t>
            </a:r>
            <a:r>
              <a:rPr lang="pt-BR" sz="1200" dirty="0" smtClean="0"/>
              <a:t> da </a:t>
            </a:r>
            <a:r>
              <a:rPr lang="pt-BR" sz="1200" dirty="0" err="1" smtClean="0"/>
              <a:t>Eficiencia</a:t>
            </a:r>
            <a:r>
              <a:rPr lang="pt-BR" sz="1200" dirty="0" smtClean="0"/>
              <a:t> Hídrica</a:t>
            </a:r>
            <a:endParaRPr lang="pt-BR" sz="1200" dirty="0"/>
          </a:p>
        </p:txBody>
      </p:sp>
    </p:spTree>
    <p:extLst>
      <p:ext uri="{BB962C8B-B14F-4D97-AF65-F5344CB8AC3E}">
        <p14:creationId xmlns="" xmlns:p14="http://schemas.microsoft.com/office/powerpoint/2010/main" val="39344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gu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1800" y="3284984"/>
            <a:ext cx="11521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Água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48064" y="1795578"/>
            <a:ext cx="3816424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Evapora</a:t>
            </a:r>
            <a:r>
              <a:rPr lang="en-US" sz="2400" dirty="0" smtClean="0"/>
              <a:t>, </a:t>
            </a:r>
            <a:r>
              <a:rPr lang="en-US" sz="2400" dirty="0" err="1" smtClean="0"/>
              <a:t>retornando</a:t>
            </a:r>
            <a:r>
              <a:rPr lang="en-US" sz="2400" dirty="0"/>
              <a:t> </a:t>
            </a:r>
            <a:r>
              <a:rPr lang="en-US" sz="2400" dirty="0" err="1" smtClean="0"/>
              <a:t>à</a:t>
            </a:r>
            <a:r>
              <a:rPr lang="en-US" sz="2400" dirty="0" smtClean="0"/>
              <a:t> </a:t>
            </a:r>
            <a:r>
              <a:rPr lang="en-US" sz="2400" dirty="0" err="1" smtClean="0"/>
              <a:t>atmosfera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148064" y="335699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Escoa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superfície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48064" y="4541058"/>
            <a:ext cx="3816424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Infiltra</a:t>
            </a:r>
            <a:r>
              <a:rPr lang="en-US" sz="2400" dirty="0" smtClean="0"/>
              <a:t> no solo (</a:t>
            </a:r>
            <a:r>
              <a:rPr lang="en-US" sz="2400" dirty="0" err="1" smtClean="0"/>
              <a:t>Águas</a:t>
            </a:r>
            <a:r>
              <a:rPr lang="en-US" sz="2400" dirty="0" smtClean="0"/>
              <a:t> </a:t>
            </a:r>
            <a:r>
              <a:rPr lang="en-US" sz="2400" dirty="0" err="1" smtClean="0"/>
              <a:t>subterrâneas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9" idx="0"/>
            <a:endCxn id="10" idx="1"/>
          </p:cNvCxnSpPr>
          <p:nvPr/>
        </p:nvCxnSpPr>
        <p:spPr>
          <a:xfrm flipV="1">
            <a:off x="3347864" y="2367113"/>
            <a:ext cx="1800200" cy="917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  <a:endCxn id="11" idx="1"/>
          </p:cNvCxnSpPr>
          <p:nvPr/>
        </p:nvCxnSpPr>
        <p:spPr>
          <a:xfrm>
            <a:off x="3923928" y="3577372"/>
            <a:ext cx="1224136" cy="104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2"/>
            <a:endCxn id="12" idx="1"/>
          </p:cNvCxnSpPr>
          <p:nvPr/>
        </p:nvCxnSpPr>
        <p:spPr>
          <a:xfrm>
            <a:off x="3347864" y="3869760"/>
            <a:ext cx="1800200" cy="1242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guas su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7456"/>
            <a:ext cx="8984999" cy="12241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921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844824"/>
            <a:ext cx="2743200" cy="3975100"/>
          </a:xfrm>
          <a:prstGeom prst="rect">
            <a:avLst/>
          </a:prstGeom>
          <a:ln w="38100" cmpd="dbl">
            <a:solidFill>
              <a:srgbClr val="57BAB3"/>
            </a:solidFill>
          </a:ln>
        </p:spPr>
      </p:pic>
      <p:pic>
        <p:nvPicPr>
          <p:cNvPr id="5" name="Picture 4" descr="agua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4792" y="2526952"/>
            <a:ext cx="417646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/>
              <a:t>O </a:t>
            </a:r>
            <a:r>
              <a:rPr lang="en-US" sz="2800" dirty="0" err="1" smtClean="0"/>
              <a:t>Maior</a:t>
            </a:r>
            <a:r>
              <a:rPr lang="en-US" sz="2800" dirty="0" smtClean="0"/>
              <a:t> </a:t>
            </a:r>
            <a:r>
              <a:rPr lang="en-US" sz="2800" dirty="0" err="1" smtClean="0"/>
              <a:t>reservatório</a:t>
            </a:r>
            <a:r>
              <a:rPr lang="en-US" sz="2800" dirty="0" smtClean="0"/>
              <a:t> </a:t>
            </a:r>
            <a:r>
              <a:rPr lang="en-US" sz="2800" dirty="0" err="1" smtClean="0"/>
              <a:t>subterrâneo</a:t>
            </a:r>
            <a:r>
              <a:rPr lang="en-US" sz="2800" dirty="0" smtClean="0"/>
              <a:t> de </a:t>
            </a:r>
            <a:r>
              <a:rPr lang="en-US" sz="2800" dirty="0" err="1" smtClean="0"/>
              <a:t>água</a:t>
            </a:r>
            <a:r>
              <a:rPr lang="en-US" sz="2800" dirty="0" smtClean="0"/>
              <a:t> </a:t>
            </a:r>
            <a:r>
              <a:rPr lang="en-US" sz="2800" dirty="0" err="1" smtClean="0"/>
              <a:t>doce</a:t>
            </a:r>
            <a:r>
              <a:rPr lang="en-US" sz="2800" dirty="0" smtClean="0"/>
              <a:t> do </a:t>
            </a:r>
            <a:r>
              <a:rPr lang="en-US" sz="2800" dirty="0" err="1" smtClean="0"/>
              <a:t>planeta</a:t>
            </a:r>
            <a:r>
              <a:rPr lang="en-US" sz="2800" dirty="0" smtClean="0"/>
              <a:t> – 1,2 </a:t>
            </a:r>
            <a:r>
              <a:rPr lang="en-US" sz="2800" dirty="0" err="1" smtClean="0"/>
              <a:t>milhões</a:t>
            </a:r>
            <a:r>
              <a:rPr lang="en-US" sz="2800" dirty="0" smtClean="0"/>
              <a:t> de </a:t>
            </a:r>
            <a:r>
              <a:rPr lang="en-US" sz="2800" dirty="0" err="1" smtClean="0"/>
              <a:t>quilômetros</a:t>
            </a:r>
            <a:r>
              <a:rPr lang="en-US" sz="2800" dirty="0" smtClean="0"/>
              <a:t> </a:t>
            </a:r>
            <a:r>
              <a:rPr lang="en-US" sz="2800" dirty="0" err="1" smtClean="0"/>
              <a:t>quadrados</a:t>
            </a:r>
            <a:r>
              <a:rPr lang="en-US" sz="2800" dirty="0" smtClean="0"/>
              <a:t>! </a:t>
            </a:r>
            <a:endParaRPr lang="en-US" sz="2800" dirty="0"/>
          </a:p>
        </p:txBody>
      </p:sp>
      <p:pic>
        <p:nvPicPr>
          <p:cNvPr id="8" name="Picture 7" descr="aquifer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6632"/>
            <a:ext cx="8208912" cy="117687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563568" y="593672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/>
              <a:t>Wagner de Cerqueira e </a:t>
            </a:r>
            <a:r>
              <a:rPr lang="pt-BR" sz="1200" dirty="0" smtClean="0"/>
              <a:t>Francisco,  </a:t>
            </a:r>
            <a:r>
              <a:rPr lang="pt-BR" sz="1200" dirty="0"/>
              <a:t>Geografia </a:t>
            </a:r>
            <a:r>
              <a:rPr lang="pt-BR" sz="1200" dirty="0" smtClean="0"/>
              <a:t>Física, Mundo Educação</a:t>
            </a:r>
            <a:endParaRPr lang="pt-BR" sz="1200" dirty="0"/>
          </a:p>
        </p:txBody>
      </p:sp>
    </p:spTree>
    <p:extLst>
      <p:ext uri="{BB962C8B-B14F-4D97-AF65-F5344CB8AC3E}">
        <p14:creationId xmlns="" xmlns:p14="http://schemas.microsoft.com/office/powerpoint/2010/main" val="119339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u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2276872"/>
            <a:ext cx="640871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err="1" smtClean="0"/>
              <a:t>Poluição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uso</a:t>
            </a:r>
            <a:r>
              <a:rPr lang="en-US" dirty="0" smtClean="0"/>
              <a:t> de </a:t>
            </a:r>
            <a:r>
              <a:rPr lang="en-US" dirty="0" err="1" smtClean="0"/>
              <a:t>agrotóxicos</a:t>
            </a:r>
            <a:r>
              <a:rPr lang="en-US" dirty="0" smtClean="0"/>
              <a:t>, </a:t>
            </a:r>
            <a:r>
              <a:rPr lang="en-US" dirty="0" err="1" smtClean="0"/>
              <a:t>vinhaça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produção</a:t>
            </a:r>
            <a:r>
              <a:rPr lang="en-US" dirty="0" smtClean="0"/>
              <a:t> de </a:t>
            </a:r>
            <a:r>
              <a:rPr lang="en-US" dirty="0" err="1" smtClean="0"/>
              <a:t>cana</a:t>
            </a:r>
            <a:r>
              <a:rPr lang="en-US" dirty="0" smtClean="0"/>
              <a:t>-de-</a:t>
            </a:r>
            <a:r>
              <a:rPr lang="en-US" dirty="0" err="1" smtClean="0"/>
              <a:t>açúcar</a:t>
            </a:r>
            <a:r>
              <a:rPr lang="en-US" dirty="0" smtClean="0"/>
              <a:t>) e outros </a:t>
            </a:r>
            <a:r>
              <a:rPr lang="en-US" dirty="0" err="1" smtClean="0"/>
              <a:t>produtos</a:t>
            </a:r>
            <a:r>
              <a:rPr lang="en-US" dirty="0" smtClean="0"/>
              <a:t> </a:t>
            </a:r>
            <a:r>
              <a:rPr lang="en-US" dirty="0" err="1" smtClean="0"/>
              <a:t>químicos</a:t>
            </a:r>
            <a:r>
              <a:rPr lang="en-US" dirty="0" smtClean="0"/>
              <a:t>;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err="1" smtClean="0"/>
              <a:t>Desmatamento</a:t>
            </a:r>
            <a:r>
              <a:rPr lang="en-US" dirty="0" smtClean="0"/>
              <a:t>.</a:t>
            </a:r>
          </a:p>
        </p:txBody>
      </p:sp>
      <p:pic>
        <p:nvPicPr>
          <p:cNvPr id="7" name="Picture 6" descr="Captura de Tela 2017-09-26 às 11.53.45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26" r="50471" b="34506"/>
          <a:stretch/>
        </p:blipFill>
        <p:spPr>
          <a:xfrm>
            <a:off x="3491880" y="3860572"/>
            <a:ext cx="4528967" cy="2952804"/>
          </a:xfrm>
          <a:prstGeom prst="rect">
            <a:avLst/>
          </a:prstGeom>
          <a:ln w="38100" cmpd="dbl">
            <a:solidFill>
              <a:srgbClr val="57BAB3"/>
            </a:solidFill>
          </a:ln>
        </p:spPr>
      </p:pic>
      <p:pic>
        <p:nvPicPr>
          <p:cNvPr id="9" name="Picture 8" descr="Captura de Tela 2017-09-26 às 11.56.46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69" b="32097"/>
          <a:stretch/>
        </p:blipFill>
        <p:spPr>
          <a:xfrm>
            <a:off x="179512" y="3348769"/>
            <a:ext cx="8820472" cy="3320591"/>
          </a:xfrm>
          <a:prstGeom prst="rect">
            <a:avLst/>
          </a:prstGeom>
          <a:ln w="38100" cmpd="dbl">
            <a:solidFill>
              <a:srgbClr val="57BAB3"/>
            </a:solidFill>
          </a:ln>
        </p:spPr>
      </p:pic>
      <p:pic>
        <p:nvPicPr>
          <p:cNvPr id="10" name="Picture 9" descr="Captura de Tela 2017-09-26 às 11.58.0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36" b="13090"/>
          <a:stretch/>
        </p:blipFill>
        <p:spPr>
          <a:xfrm>
            <a:off x="755576" y="2940205"/>
            <a:ext cx="7992888" cy="3945179"/>
          </a:xfrm>
          <a:prstGeom prst="rect">
            <a:avLst/>
          </a:prstGeom>
          <a:ln w="38100" cmpd="dbl">
            <a:solidFill>
              <a:srgbClr val="57BAB3"/>
            </a:solidFill>
          </a:ln>
        </p:spPr>
      </p:pic>
      <p:pic>
        <p:nvPicPr>
          <p:cNvPr id="11" name="Picture 10" descr="aguas sub imp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407"/>
            <a:ext cx="7133840" cy="17469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548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gu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61"/>
          <a:stretch/>
        </p:blipFill>
        <p:spPr>
          <a:xfrm>
            <a:off x="0" y="0"/>
            <a:ext cx="1979712" cy="6912768"/>
          </a:xfrm>
          <a:prstGeom prst="rect">
            <a:avLst/>
          </a:prstGeom>
        </p:spPr>
      </p:pic>
      <p:pic>
        <p:nvPicPr>
          <p:cNvPr id="10" name="Picture 9" descr="placa-agua-potavel-pr402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98" y="3212976"/>
            <a:ext cx="4980426" cy="33113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1720" y="1412775"/>
            <a:ext cx="6876256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t-BR" sz="2400" dirty="0" smtClean="0"/>
              <a:t>Livre de substâncias ou organismos patogênicos;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t-BR" sz="2400" dirty="0" smtClean="0"/>
              <a:t>Sem cor;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t-BR" sz="2400" dirty="0" smtClean="0"/>
              <a:t>Sem odor e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t-BR" sz="2400" dirty="0" smtClean="0"/>
              <a:t>Sem gosto.</a:t>
            </a:r>
          </a:p>
        </p:txBody>
      </p:sp>
      <p:pic>
        <p:nvPicPr>
          <p:cNvPr id="12" name="Picture 11" descr="agua po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8639"/>
            <a:ext cx="7308304" cy="99569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268890" y="6538046"/>
            <a:ext cx="809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/>
              <a:t>EncartAle</a:t>
            </a:r>
            <a:endParaRPr lang="pt-BR" sz="1200" dirty="0"/>
          </a:p>
        </p:txBody>
      </p:sp>
    </p:spTree>
    <p:extLst>
      <p:ext uri="{BB962C8B-B14F-4D97-AF65-F5344CB8AC3E}">
        <p14:creationId xmlns="" xmlns:p14="http://schemas.microsoft.com/office/powerpoint/2010/main" val="113029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1157</Words>
  <Application>Microsoft Office PowerPoint</Application>
  <PresentationFormat>Apresentação na tela (4:3)</PresentationFormat>
  <Paragraphs>210</Paragraphs>
  <Slides>33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33</vt:i4>
      </vt:variant>
    </vt:vector>
  </HeadingPairs>
  <TitlesOfParts>
    <vt:vector size="36" baseType="lpstr">
      <vt:lpstr>Tema do Office</vt:lpstr>
      <vt:lpstr>1_Tema do Office</vt:lpstr>
      <vt:lpstr>2_Tema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Muito obrigada!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Agua</dc:title>
  <dc:creator>pa</dc:creator>
  <cp:lastModifiedBy>Silvia MG Molina</cp:lastModifiedBy>
  <cp:revision>35</cp:revision>
  <dcterms:created xsi:type="dcterms:W3CDTF">2017-09-26T13:03:00Z</dcterms:created>
  <dcterms:modified xsi:type="dcterms:W3CDTF">2017-09-30T15:48:50Z</dcterms:modified>
</cp:coreProperties>
</file>