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6" r:id="rId6"/>
    <p:sldId id="259" r:id="rId7"/>
    <p:sldId id="272" r:id="rId8"/>
    <p:sldId id="260" r:id="rId9"/>
    <p:sldId id="261" r:id="rId10"/>
    <p:sldId id="262" r:id="rId11"/>
    <p:sldId id="263" r:id="rId12"/>
    <p:sldId id="270" r:id="rId13"/>
    <p:sldId id="269" r:id="rId14"/>
    <p:sldId id="268" r:id="rId15"/>
    <p:sldId id="264" r:id="rId16"/>
    <p:sldId id="267" r:id="rId17"/>
    <p:sldId id="27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>
        <p:scale>
          <a:sx n="40" d="100"/>
          <a:sy n="40" d="100"/>
        </p:scale>
        <p:origin x="-224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6E75-A2C5-4BC3-B190-79BC7244DB77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7A0B5-747B-4F7E-B642-740C856A65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84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Pedologia" TargetMode="External"/><Relationship Id="rId3" Type="http://schemas.openxmlformats.org/officeDocument/2006/relationships/hyperlink" Target="https://pt.wikipedia.org/wiki/Minerais_do_solo" TargetMode="External"/><Relationship Id="rId7" Type="http://schemas.openxmlformats.org/officeDocument/2006/relationships/hyperlink" Target="https://pt.wikipedia.org/wiki/Ecologi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Bi%C3%B3logo" TargetMode="External"/><Relationship Id="rId5" Type="http://schemas.openxmlformats.org/officeDocument/2006/relationships/hyperlink" Target="https://pt.wikipedia.org/wiki/Solu%C3%A7%C3%A3o_do_solo" TargetMode="External"/><Relationship Id="rId4" Type="http://schemas.openxmlformats.org/officeDocument/2006/relationships/hyperlink" Target="https://pt.wikipedia.org/wiki/Mat%C3%A9ria_org%C3%A2nica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%C3%81gua_subterr%C3%A2nea" TargetMode="External"/><Relationship Id="rId3" Type="http://schemas.openxmlformats.org/officeDocument/2006/relationships/hyperlink" Target="https://pt.wikipedia.org/wiki/Plantas" TargetMode="External"/><Relationship Id="rId7" Type="http://schemas.openxmlformats.org/officeDocument/2006/relationships/hyperlink" Target="https://pt.wikipedia.org/w/index.php?title=Detrito_org%C3%A2nico&amp;action=edit&amp;redlink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Reciclagem" TargetMode="External"/><Relationship Id="rId5" Type="http://schemas.openxmlformats.org/officeDocument/2006/relationships/hyperlink" Target="https://pt.wikipedia.org/wiki/Nutrientes" TargetMode="External"/><Relationship Id="rId10" Type="http://schemas.openxmlformats.org/officeDocument/2006/relationships/hyperlink" Target="https://pt.wikipedia.org/wiki/Meiofauna" TargetMode="External"/><Relationship Id="rId4" Type="http://schemas.openxmlformats.org/officeDocument/2006/relationships/hyperlink" Target="https://pt.wikipedia.org/wiki/%C3%81gua" TargetMode="External"/><Relationship Id="rId9" Type="http://schemas.openxmlformats.org/officeDocument/2006/relationships/hyperlink" Target="https://pt.wikipedia.org/wiki/Habita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solos são constituídos de três fases: sólida (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inerais do solo"/>
              </a:rPr>
              <a:t>minerais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téria orgânica"/>
              </a:rPr>
              <a:t>matéria orgânica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líquida (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olução do solo"/>
              </a:rPr>
              <a:t>solução do solo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 gasosa (ar).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um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ólogo"/>
              </a:rPr>
              <a:t>biólogo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através da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cologia"/>
              </a:rPr>
              <a:t>ecologia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da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edologia"/>
              </a:rPr>
              <a:t>pedologia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solo infere sobre a ciclagem biogeoquímica dos nutrientes minerais e determina os diferentes ecossistemas e habitats dos seres vivos.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879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Desfertilização</a:t>
            </a:r>
            <a:r>
              <a:rPr lang="pt-BR" dirty="0" smtClean="0"/>
              <a:t> do solo</a:t>
            </a:r>
          </a:p>
          <a:p>
            <a:r>
              <a:rPr lang="pt-BR" dirty="0" smtClean="0"/>
              <a:t>Saturação do solo</a:t>
            </a:r>
          </a:p>
          <a:p>
            <a:r>
              <a:rPr lang="pt-BR" dirty="0" smtClean="0"/>
              <a:t>Deposição ou infiltração no solo ou no subsolo de substâncias ou produtos poluentes</a:t>
            </a:r>
          </a:p>
          <a:p>
            <a:r>
              <a:rPr lang="pt-BR" dirty="0" smtClean="0"/>
              <a:t>Contaminação do solo com metano e dióxido de carbono</a:t>
            </a:r>
          </a:p>
          <a:p>
            <a:r>
              <a:rPr lang="pt-BR" dirty="0" smtClean="0"/>
              <a:t>Perda das funções e qualidades do solo devido à introdução de poluentes</a:t>
            </a:r>
          </a:p>
          <a:p>
            <a:r>
              <a:rPr lang="pt-BR" dirty="0" smtClean="0"/>
              <a:t>Alteração da tipografia</a:t>
            </a:r>
          </a:p>
          <a:p>
            <a:r>
              <a:rPr lang="pt-BR" dirty="0" smtClean="0"/>
              <a:t>Perda da fauna</a:t>
            </a:r>
          </a:p>
          <a:p>
            <a:r>
              <a:rPr lang="pt-BR" dirty="0" smtClean="0"/>
              <a:t>Alteração da densidade e da consistência do solo</a:t>
            </a:r>
          </a:p>
          <a:p>
            <a:r>
              <a:rPr lang="pt-BR" dirty="0" smtClean="0"/>
              <a:t>Alteração da aptidão para drenagem natural</a:t>
            </a:r>
          </a:p>
          <a:p>
            <a:r>
              <a:rPr lang="pt-BR" dirty="0" smtClean="0"/>
              <a:t>Alteração do solo em profundidade</a:t>
            </a:r>
          </a:p>
          <a:p>
            <a:r>
              <a:rPr lang="pt-BR" dirty="0" smtClean="0"/>
              <a:t>Alterações da qualidade da água à superfície e em correntes</a:t>
            </a:r>
          </a:p>
          <a:p>
            <a:r>
              <a:rPr lang="pt-BR" dirty="0" smtClean="0"/>
              <a:t>Lixiviação de contaminantes de instalações, em particular lixiviados de aterros</a:t>
            </a:r>
          </a:p>
          <a:p>
            <a:r>
              <a:rPr lang="pt-BR" dirty="0" smtClean="0"/>
              <a:t>Fugas de Tanques</a:t>
            </a:r>
          </a:p>
          <a:p>
            <a:r>
              <a:rPr lang="pt-BR" dirty="0" smtClean="0"/>
              <a:t>Deposição com impregnação de líquidos poluentes</a:t>
            </a:r>
          </a:p>
          <a:p>
            <a:r>
              <a:rPr lang="pt-BR" dirty="0" smtClean="0"/>
              <a:t>Aplicação direta de resíduos da terra, como por exemplo lamas de esgoto</a:t>
            </a:r>
          </a:p>
          <a:p>
            <a:r>
              <a:rPr lang="pt-BR" dirty="0" smtClean="0"/>
              <a:t>Produção e migração de gás nos aterros conduzindo ao aumento de temperatura dos solos</a:t>
            </a:r>
          </a:p>
          <a:p>
            <a:r>
              <a:rPr lang="pt-BR" dirty="0" smtClean="0"/>
              <a:t>Contaminação dos solos através do movimento ascendente dos lixiviados por ação capilar, sob determinadas condições climatéricas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483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Tratar lixos e resíduos domésticos e industriais;</a:t>
            </a:r>
          </a:p>
          <a:p>
            <a:r>
              <a:rPr lang="pt-BR" dirty="0" smtClean="0"/>
              <a:t>Colocar o lixo no local correto;</a:t>
            </a:r>
          </a:p>
          <a:p>
            <a:r>
              <a:rPr lang="pt-BR" dirty="0" smtClean="0"/>
              <a:t>Proteger as florestas;</a:t>
            </a:r>
          </a:p>
          <a:p>
            <a:r>
              <a:rPr lang="pt-BR" dirty="0" smtClean="0"/>
              <a:t>Utilizar materiais reciclados e preferir produtos ecológicos sempre que possível;</a:t>
            </a:r>
          </a:p>
          <a:p>
            <a:r>
              <a:rPr lang="pt-BR" dirty="0" smtClean="0"/>
              <a:t>Colaborar na reciclagem de vidro, papel, cartão, alumínio e plásticos, fazendo a separação dos lixos;</a:t>
            </a:r>
          </a:p>
          <a:p>
            <a:r>
              <a:rPr lang="pt-BR" dirty="0" smtClean="0"/>
              <a:t>Cultivar organicamente.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Regra geral, a contaminação do solo torna-se um problema quando: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uma fonte de contaminação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vias de transferência de poluentes que viabilizam o aumento da área contaminada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indivíduos e bens ameaçados com essa poluição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problema pode ser resolvido por: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Remoção dos indivíduos ou bens ameaçados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Remoção da fonte de poluição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Bloqueamento das vias de transferência (isolamento da área)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841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052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 substrato utilizado pelas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lantas"/>
              </a:rPr>
              <a:t>plantas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o seu crescimento (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Água"/>
              </a:rPr>
              <a:t>H</a:t>
            </a:r>
            <a:r>
              <a:rPr lang="pt-BR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Água"/>
              </a:rPr>
              <a:t>2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Água"/>
              </a:rPr>
              <a:t>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utrientes"/>
              </a:rPr>
              <a:t>nutrientes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 disseminação;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Reciclagem"/>
              </a:rPr>
              <a:t>Reciclagem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armazenamento 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utrientes"/>
              </a:rPr>
              <a:t>nutrientes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etrito orgânico (página não existe)"/>
              </a:rPr>
              <a:t>detritos orgânicos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Controle do fluxo da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Água"/>
              </a:rPr>
              <a:t>água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ação protetora da qualidade da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Água subterrânea"/>
              </a:rPr>
              <a:t>água subterrânea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Habitat"/>
              </a:rPr>
              <a:t>Habitat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Meiofauna"/>
              </a:rPr>
              <a:t>fauna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 solo;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Abrigar os seres vivos;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muitas e muitas funções.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613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AGRICULTURA</a:t>
            </a:r>
          </a:p>
          <a:p>
            <a:r>
              <a:rPr lang="pt-BR" dirty="0" smtClean="0"/>
              <a:t>Compactação – pastagem, maquinas (agua infiltra e causa erosão, impede crescimento de raiz), urbanização de espaços rurais </a:t>
            </a:r>
          </a:p>
          <a:p>
            <a:r>
              <a:rPr lang="pt-BR" dirty="0" smtClean="0"/>
              <a:t>Tira</a:t>
            </a:r>
            <a:r>
              <a:rPr lang="pt-BR" baseline="0" dirty="0" smtClean="0"/>
              <a:t> a vegetação (</a:t>
            </a:r>
            <a:r>
              <a:rPr lang="pt-BR" baseline="0" dirty="0" err="1" smtClean="0"/>
              <a:t>expoe</a:t>
            </a:r>
            <a:r>
              <a:rPr lang="pt-BR" baseline="0" dirty="0" smtClean="0"/>
              <a:t> o solo, suga nutrientes, </a:t>
            </a:r>
            <a:r>
              <a:rPr lang="pt-BR" baseline="0" dirty="0" err="1" smtClean="0"/>
              <a:t>homogeniza</a:t>
            </a:r>
            <a:r>
              <a:rPr lang="pt-BR" baseline="0" dirty="0" smtClean="0"/>
              <a:t> o ecossistema, reduz a </a:t>
            </a:r>
            <a:r>
              <a:rPr lang="pt-BR" baseline="0" dirty="0" err="1" smtClean="0"/>
              <a:t>resilencia</a:t>
            </a:r>
            <a:r>
              <a:rPr lang="pt-BR" baseline="0" dirty="0" smtClean="0"/>
              <a:t> dos  organismos)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Intoxidação</a:t>
            </a:r>
            <a:r>
              <a:rPr lang="pt-BR" dirty="0" smtClean="0"/>
              <a:t> – produtos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agricolas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petroleo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monocultivo</a:t>
            </a:r>
            <a:r>
              <a:rPr lang="pt-BR" baseline="0" dirty="0" smtClean="0"/>
              <a:t>, </a:t>
            </a:r>
          </a:p>
          <a:p>
            <a:endParaRPr lang="pt-BR" baseline="0" dirty="0" smtClean="0"/>
          </a:p>
          <a:p>
            <a:r>
              <a:rPr lang="pt-BR" baseline="0" dirty="0" smtClean="0"/>
              <a:t>SUSTENTABILIDADE???????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URBANO</a:t>
            </a:r>
          </a:p>
          <a:p>
            <a:r>
              <a:rPr lang="pt-BR" dirty="0" smtClean="0"/>
              <a:t>Não</a:t>
            </a:r>
            <a:r>
              <a:rPr lang="pt-BR" baseline="0" dirty="0" smtClean="0"/>
              <a:t> deixa o solo respirar,  interrompe o ciclo da agua (poluição, aquecimento global, assoreamento)</a:t>
            </a:r>
          </a:p>
          <a:p>
            <a:r>
              <a:rPr lang="pt-BR" baseline="0" dirty="0" smtClean="0"/>
              <a:t>Seca </a:t>
            </a:r>
            <a:r>
              <a:rPr lang="pt-BR" baseline="0" dirty="0" err="1" smtClean="0"/>
              <a:t>vs</a:t>
            </a:r>
            <a:r>
              <a:rPr lang="pt-BR" baseline="0" dirty="0" smtClean="0"/>
              <a:t> enchente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============CICLO DE IMPACTO, QUE SE AGRAVA CADA VEZ MAIS (Ação e reação)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749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AGRICULTURA</a:t>
            </a:r>
          </a:p>
          <a:p>
            <a:r>
              <a:rPr lang="pt-BR" dirty="0" smtClean="0"/>
              <a:t>Compactação – pastagem, maquinas (agua infiltra e causa erosão, impede crescimento de raiz), urbanização de espaços rurais </a:t>
            </a:r>
          </a:p>
          <a:p>
            <a:r>
              <a:rPr lang="pt-BR" dirty="0" smtClean="0"/>
              <a:t>Tira</a:t>
            </a:r>
            <a:r>
              <a:rPr lang="pt-BR" baseline="0" dirty="0" smtClean="0"/>
              <a:t> a vegetação (</a:t>
            </a:r>
            <a:r>
              <a:rPr lang="pt-BR" baseline="0" dirty="0" err="1" smtClean="0"/>
              <a:t>expoe</a:t>
            </a:r>
            <a:r>
              <a:rPr lang="pt-BR" baseline="0" dirty="0" smtClean="0"/>
              <a:t> o solo, suga nutrientes, </a:t>
            </a:r>
            <a:r>
              <a:rPr lang="pt-BR" baseline="0" dirty="0" err="1" smtClean="0"/>
              <a:t>homogeniza</a:t>
            </a:r>
            <a:r>
              <a:rPr lang="pt-BR" baseline="0" dirty="0" smtClean="0"/>
              <a:t> o ecossistema, reduz a </a:t>
            </a:r>
            <a:r>
              <a:rPr lang="pt-BR" baseline="0" dirty="0" err="1" smtClean="0"/>
              <a:t>resilencia</a:t>
            </a:r>
            <a:r>
              <a:rPr lang="pt-BR" baseline="0" dirty="0" smtClean="0"/>
              <a:t> dos  organismos)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Intoxidação</a:t>
            </a:r>
            <a:r>
              <a:rPr lang="pt-BR" dirty="0" smtClean="0"/>
              <a:t> – produtos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agricolas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petroleo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monocultivo</a:t>
            </a:r>
            <a:r>
              <a:rPr lang="pt-BR" baseline="0" dirty="0" smtClean="0"/>
              <a:t>, </a:t>
            </a:r>
          </a:p>
          <a:p>
            <a:endParaRPr lang="pt-BR" baseline="0" dirty="0" smtClean="0"/>
          </a:p>
          <a:p>
            <a:r>
              <a:rPr lang="pt-BR" baseline="0" dirty="0" smtClean="0"/>
              <a:t>SUSTENTABILIDADE???????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URBANO</a:t>
            </a:r>
          </a:p>
          <a:p>
            <a:r>
              <a:rPr lang="pt-BR" dirty="0" smtClean="0"/>
              <a:t>Não</a:t>
            </a:r>
            <a:r>
              <a:rPr lang="pt-BR" baseline="0" dirty="0" smtClean="0"/>
              <a:t> deixa o solo respirar,  interrompe o ciclo da agua (poluição, aquecimento global, assoreamento)</a:t>
            </a:r>
          </a:p>
          <a:p>
            <a:r>
              <a:rPr lang="pt-BR" baseline="0" dirty="0" smtClean="0"/>
              <a:t>Seca </a:t>
            </a:r>
            <a:r>
              <a:rPr lang="pt-BR" baseline="0" dirty="0" err="1" smtClean="0"/>
              <a:t>vs</a:t>
            </a:r>
            <a:r>
              <a:rPr lang="pt-BR" baseline="0" dirty="0" smtClean="0"/>
              <a:t> enchente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============CICLO DE IMPACTO, QUE SE AGRAVA CADA VEZ MAIS (Ação e reação)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749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AGRICULTURA</a:t>
            </a:r>
          </a:p>
          <a:p>
            <a:r>
              <a:rPr lang="pt-BR" dirty="0" smtClean="0"/>
              <a:t>Compactação – pastagem, maquinas (agua infiltra e causa erosão, impede crescimento de raiz), urbanização de espaços rurais </a:t>
            </a:r>
          </a:p>
          <a:p>
            <a:r>
              <a:rPr lang="pt-BR" dirty="0" smtClean="0"/>
              <a:t>Tira</a:t>
            </a:r>
            <a:r>
              <a:rPr lang="pt-BR" baseline="0" dirty="0" smtClean="0"/>
              <a:t> a vegetação (</a:t>
            </a:r>
            <a:r>
              <a:rPr lang="pt-BR" baseline="0" dirty="0" err="1" smtClean="0"/>
              <a:t>expoe</a:t>
            </a:r>
            <a:r>
              <a:rPr lang="pt-BR" baseline="0" dirty="0" smtClean="0"/>
              <a:t> o solo, suga nutrientes, </a:t>
            </a:r>
            <a:r>
              <a:rPr lang="pt-BR" baseline="0" dirty="0" err="1" smtClean="0"/>
              <a:t>homogeniza</a:t>
            </a:r>
            <a:r>
              <a:rPr lang="pt-BR" baseline="0" dirty="0" smtClean="0"/>
              <a:t> o ecossistema, reduz a </a:t>
            </a:r>
            <a:r>
              <a:rPr lang="pt-BR" baseline="0" dirty="0" err="1" smtClean="0"/>
              <a:t>resilencia</a:t>
            </a:r>
            <a:r>
              <a:rPr lang="pt-BR" baseline="0" dirty="0" smtClean="0"/>
              <a:t> dos  organismos)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Intoxidação</a:t>
            </a:r>
            <a:r>
              <a:rPr lang="pt-BR" dirty="0" smtClean="0"/>
              <a:t> – produtos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agricolas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petroleo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monocultivo</a:t>
            </a:r>
            <a:r>
              <a:rPr lang="pt-BR" baseline="0" dirty="0" smtClean="0"/>
              <a:t>, </a:t>
            </a:r>
          </a:p>
          <a:p>
            <a:endParaRPr lang="pt-BR" baseline="0" dirty="0" smtClean="0"/>
          </a:p>
          <a:p>
            <a:r>
              <a:rPr lang="pt-BR" baseline="0" dirty="0" smtClean="0"/>
              <a:t>SUSTENTABILIDADE???????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URBANO</a:t>
            </a:r>
          </a:p>
          <a:p>
            <a:r>
              <a:rPr lang="pt-BR" dirty="0" smtClean="0"/>
              <a:t>Não</a:t>
            </a:r>
            <a:r>
              <a:rPr lang="pt-BR" baseline="0" dirty="0" smtClean="0"/>
              <a:t> deixa o solo respirar,  interrompe o ciclo da agua (poluição, aquecimento global, assoreamento)</a:t>
            </a:r>
          </a:p>
          <a:p>
            <a:r>
              <a:rPr lang="pt-BR" baseline="0" dirty="0" smtClean="0"/>
              <a:t>Seca </a:t>
            </a:r>
            <a:r>
              <a:rPr lang="pt-BR" baseline="0" dirty="0" err="1" smtClean="0"/>
              <a:t>vs</a:t>
            </a:r>
            <a:r>
              <a:rPr lang="pt-BR" baseline="0" dirty="0" smtClean="0"/>
              <a:t> enchente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============CICLO DE IMPACTO, QUE SE AGRAVA CADA VEZ MAIS (Ação e reação)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749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Meio</a:t>
            </a:r>
            <a:r>
              <a:rPr lang="pt-BR" baseline="0" dirty="0" smtClean="0"/>
              <a:t> nutricional de crescimento - </a:t>
            </a:r>
            <a:endParaRPr lang="pt-BR" dirty="0" smtClean="0"/>
          </a:p>
          <a:p>
            <a:r>
              <a:rPr lang="pt-BR" dirty="0" smtClean="0"/>
              <a:t>Nutrientes</a:t>
            </a:r>
          </a:p>
          <a:p>
            <a:r>
              <a:rPr lang="pt-BR" dirty="0" smtClean="0"/>
              <a:t>Proteção</a:t>
            </a:r>
            <a:r>
              <a:rPr lang="pt-BR" baseline="0" dirty="0" smtClean="0"/>
              <a:t> (raiz impede a </a:t>
            </a:r>
            <a:r>
              <a:rPr lang="pt-BR" baseline="0" dirty="0" err="1" smtClean="0"/>
              <a:t>erosao</a:t>
            </a:r>
            <a:r>
              <a:rPr lang="pt-BR" baseline="0" dirty="0" smtClean="0"/>
              <a:t>, não deixa exposto ao sol – esgotamento do solo (quebra de agregados, solo do deserto, caatinga)</a:t>
            </a:r>
          </a:p>
          <a:p>
            <a:r>
              <a:rPr lang="pt-BR" dirty="0" smtClean="0"/>
              <a:t>Adubação errada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514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Cadeia</a:t>
            </a:r>
            <a:r>
              <a:rPr lang="pt-BR" baseline="0" dirty="0" smtClean="0"/>
              <a:t> alimentar </a:t>
            </a:r>
          </a:p>
          <a:p>
            <a:r>
              <a:rPr lang="pt-BR" baseline="0" dirty="0" smtClean="0"/>
              <a:t>Corredor </a:t>
            </a:r>
            <a:r>
              <a:rPr lang="pt-BR" baseline="0" dirty="0" err="1" smtClean="0"/>
              <a:t>ecologico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964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Poluição</a:t>
            </a:r>
            <a:r>
              <a:rPr lang="pt-BR" baseline="0" dirty="0" smtClean="0"/>
              <a:t> do solo</a:t>
            </a:r>
          </a:p>
          <a:p>
            <a:r>
              <a:rPr lang="pt-BR" dirty="0" smtClean="0"/>
              <a:t> das principais consequências é a </a:t>
            </a:r>
            <a:r>
              <a:rPr lang="pt-BR" dirty="0" err="1" smtClean="0"/>
              <a:t>infertilização</a:t>
            </a:r>
            <a:r>
              <a:rPr lang="pt-BR" dirty="0" smtClean="0"/>
              <a:t> do solo para plantação e a contaminação da água. A terra se torna improdutiva e não se tem como plantar nenhum outro tipo de plantação.</a:t>
            </a:r>
          </a:p>
          <a:p>
            <a:endParaRPr lang="pt-BR" dirty="0" smtClean="0"/>
          </a:p>
          <a:p>
            <a:r>
              <a:rPr lang="pt-BR" dirty="0" err="1" smtClean="0"/>
              <a:t>Desfertilização</a:t>
            </a:r>
            <a:r>
              <a:rPr lang="pt-BR" dirty="0" smtClean="0"/>
              <a:t> do solo</a:t>
            </a:r>
          </a:p>
          <a:p>
            <a:r>
              <a:rPr lang="pt-BR" dirty="0" smtClean="0"/>
              <a:t>Saturação do solo</a:t>
            </a:r>
          </a:p>
          <a:p>
            <a:r>
              <a:rPr lang="pt-BR" dirty="0" smtClean="0"/>
              <a:t>Deposição ou infiltração no solo ou no subsolo de substâncias ou produtos poluentes</a:t>
            </a:r>
          </a:p>
          <a:p>
            <a:r>
              <a:rPr lang="pt-BR" dirty="0" smtClean="0"/>
              <a:t>Contaminação do solo com metano e dióxido de carbono</a:t>
            </a:r>
          </a:p>
          <a:p>
            <a:r>
              <a:rPr lang="pt-BR" dirty="0" smtClean="0"/>
              <a:t>Perda das funções e qualidades do solo devido à introdução de poluentes</a:t>
            </a:r>
          </a:p>
          <a:p>
            <a:r>
              <a:rPr lang="pt-BR" dirty="0" smtClean="0"/>
              <a:t>Alteração da tipografia</a:t>
            </a:r>
          </a:p>
          <a:p>
            <a:r>
              <a:rPr lang="pt-BR" dirty="0" smtClean="0"/>
              <a:t>Perda da fauna</a:t>
            </a:r>
          </a:p>
          <a:p>
            <a:r>
              <a:rPr lang="pt-BR" dirty="0" smtClean="0"/>
              <a:t>Alteração da densidade e da consistência do solo</a:t>
            </a:r>
          </a:p>
          <a:p>
            <a:r>
              <a:rPr lang="pt-BR" dirty="0" smtClean="0"/>
              <a:t>Alteração da aptidão para drenagem natural</a:t>
            </a:r>
          </a:p>
          <a:p>
            <a:r>
              <a:rPr lang="pt-BR" dirty="0" smtClean="0"/>
              <a:t>Alteração do solo em profundidade</a:t>
            </a:r>
          </a:p>
          <a:p>
            <a:r>
              <a:rPr lang="pt-BR" dirty="0" smtClean="0"/>
              <a:t>Alterações da qualidade da água à superfície e em correntes</a:t>
            </a:r>
          </a:p>
          <a:p>
            <a:r>
              <a:rPr lang="pt-BR" dirty="0" smtClean="0"/>
              <a:t>Lixiviação de contaminantes de instalações, em particular lixiviados de aterros</a:t>
            </a:r>
          </a:p>
          <a:p>
            <a:r>
              <a:rPr lang="pt-BR" dirty="0" smtClean="0"/>
              <a:t>Fugas de Tanques</a:t>
            </a:r>
          </a:p>
          <a:p>
            <a:r>
              <a:rPr lang="pt-BR" dirty="0" smtClean="0"/>
              <a:t>Deposição com impregnação de líquidos poluentes</a:t>
            </a:r>
          </a:p>
          <a:p>
            <a:r>
              <a:rPr lang="pt-BR" dirty="0" smtClean="0"/>
              <a:t>Aplicação direta de resíduos da terra, como por exemplo lamas de esgoto</a:t>
            </a:r>
          </a:p>
          <a:p>
            <a:r>
              <a:rPr lang="pt-BR" dirty="0" smtClean="0"/>
              <a:t>Produção e migração de gás nos aterros conduzindo ao aumento de temperatura dos solos</a:t>
            </a:r>
          </a:p>
          <a:p>
            <a:r>
              <a:rPr lang="pt-BR" dirty="0" smtClean="0"/>
              <a:t>Contaminação dos solos através do movimento ascendente dos lixiviados por ação capilar, sob determinadas condições climatéricas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483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Desfertilização</a:t>
            </a:r>
            <a:r>
              <a:rPr lang="pt-BR" dirty="0" smtClean="0"/>
              <a:t> do solo</a:t>
            </a:r>
          </a:p>
          <a:p>
            <a:r>
              <a:rPr lang="pt-BR" dirty="0" smtClean="0"/>
              <a:t>Saturação do solo</a:t>
            </a:r>
          </a:p>
          <a:p>
            <a:r>
              <a:rPr lang="pt-BR" dirty="0" smtClean="0"/>
              <a:t>Deposição ou infiltração no solo ou no subsolo de substâncias ou produtos poluentes</a:t>
            </a:r>
          </a:p>
          <a:p>
            <a:r>
              <a:rPr lang="pt-BR" dirty="0" smtClean="0"/>
              <a:t>Contaminação do solo com metano e dióxido de carbono</a:t>
            </a:r>
          </a:p>
          <a:p>
            <a:r>
              <a:rPr lang="pt-BR" dirty="0" smtClean="0"/>
              <a:t>Perda das funções e qualidades do solo devido à introdução de poluentes</a:t>
            </a:r>
          </a:p>
          <a:p>
            <a:r>
              <a:rPr lang="pt-BR" dirty="0" smtClean="0"/>
              <a:t>Alteração da tipografia</a:t>
            </a:r>
          </a:p>
          <a:p>
            <a:r>
              <a:rPr lang="pt-BR" dirty="0" smtClean="0"/>
              <a:t>Perda da fauna</a:t>
            </a:r>
          </a:p>
          <a:p>
            <a:r>
              <a:rPr lang="pt-BR" dirty="0" smtClean="0"/>
              <a:t>Alteração da densidade e da consistência do solo</a:t>
            </a:r>
          </a:p>
          <a:p>
            <a:r>
              <a:rPr lang="pt-BR" dirty="0" smtClean="0"/>
              <a:t>Alteração da aptidão para drenagem natural</a:t>
            </a:r>
          </a:p>
          <a:p>
            <a:r>
              <a:rPr lang="pt-BR" dirty="0" smtClean="0"/>
              <a:t>Alteração do solo em profundidade</a:t>
            </a:r>
          </a:p>
          <a:p>
            <a:r>
              <a:rPr lang="pt-BR" dirty="0" smtClean="0"/>
              <a:t>Alterações da qualidade da água à superfície e em correntes</a:t>
            </a:r>
          </a:p>
          <a:p>
            <a:r>
              <a:rPr lang="pt-BR" dirty="0" smtClean="0"/>
              <a:t>Lixiviação de contaminantes de instalações, em particular lixiviados de aterros</a:t>
            </a:r>
          </a:p>
          <a:p>
            <a:r>
              <a:rPr lang="pt-BR" dirty="0" smtClean="0"/>
              <a:t>Fugas de Tanques</a:t>
            </a:r>
          </a:p>
          <a:p>
            <a:r>
              <a:rPr lang="pt-BR" dirty="0" smtClean="0"/>
              <a:t>Deposição com impregnação de líquidos poluentes</a:t>
            </a:r>
          </a:p>
          <a:p>
            <a:r>
              <a:rPr lang="pt-BR" dirty="0" smtClean="0"/>
              <a:t>Aplicação direta de resíduos da terra, como por exemplo lamas de esgoto</a:t>
            </a:r>
          </a:p>
          <a:p>
            <a:r>
              <a:rPr lang="pt-BR" dirty="0" smtClean="0"/>
              <a:t>Produção e migração de gás nos aterros conduzindo ao aumento de temperatura dos solos</a:t>
            </a:r>
          </a:p>
          <a:p>
            <a:r>
              <a:rPr lang="pt-BR" dirty="0" smtClean="0"/>
              <a:t>Contaminação dos solos através do movimento ascendente dos lixiviados por ação capilar, sob determinadas condições climatéricas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A0B5-747B-4F7E-B642-740C856A657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483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109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711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516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447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780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031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902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673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766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711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30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ED40-D8AF-4A98-8A71-194662C0C826}" type="datetimeFigureOut">
              <a:rPr lang="pt-BR" smtClean="0"/>
              <a:pPr/>
              <a:t>06/09/2017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69AA-838E-496A-83DD-20C49869B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379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c.embrapa.br/download/278/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Lucida Bright" pitchFamily="18" charset="0"/>
              </a:rPr>
              <a:t>AS INTERAÇÕES BIOLÓGICAS DO SOLO </a:t>
            </a:r>
            <a:endParaRPr lang="pt-BR" sz="4000" b="1" dirty="0">
              <a:latin typeface="Lucida Bright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242312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</a:rPr>
              <a:t>Universidade de São Paulo</a:t>
            </a: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</a:rPr>
              <a:t>Escola Superior de Agricultura “Luiz de Queiroz”</a:t>
            </a: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</a:rPr>
              <a:t>LGN0478 – Genética e Questões Socioambientais</a:t>
            </a: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</a:rPr>
              <a:t>Luana Bresciani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8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Lucida Bright" pitchFamily="18" charset="0"/>
              </a:rPr>
              <a:t>6. Animais e o solo</a:t>
            </a:r>
            <a:endParaRPr lang="pt-BR" b="1" dirty="0">
              <a:latin typeface="Lucida Bright" pitchFamily="18" charset="0"/>
            </a:endParaRPr>
          </a:p>
        </p:txBody>
      </p:sp>
      <p:pic>
        <p:nvPicPr>
          <p:cNvPr id="7170" name="Picture 2" descr="Resultado de imagem para anim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80" y="1376757"/>
            <a:ext cx="5351040" cy="26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40152" y="1124744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Alimento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Proteção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Equilíbrio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Corredor ecológico</a:t>
            </a:r>
            <a:endParaRPr lang="pt-BR" sz="2000" dirty="0">
              <a:latin typeface="Lucida Bright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414908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Lucida Bright" pitchFamily="18" charset="0"/>
              </a:rPr>
              <a:t>Pangolim (grave </a:t>
            </a:r>
            <a:r>
              <a:rPr lang="pt-BR" sz="1600" dirty="0">
                <a:latin typeface="Lucida Bright" pitchFamily="18" charset="0"/>
              </a:rPr>
              <a:t>perigo de </a:t>
            </a:r>
            <a:r>
              <a:rPr lang="pt-BR" sz="1600" dirty="0" smtClean="0">
                <a:latin typeface="Lucida Bright" pitchFamily="18" charset="0"/>
              </a:rPr>
              <a:t>extinção)</a:t>
            </a:r>
            <a:endParaRPr lang="pt-BR" sz="1600" dirty="0">
              <a:latin typeface="Lucida Bright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80" y="3102000"/>
            <a:ext cx="5351040" cy="356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940152" y="37120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ucida Bright" pitchFamily="18" charset="0"/>
              </a:rPr>
              <a:t>E a pecuária?</a:t>
            </a:r>
            <a:endParaRPr lang="pt-BR" sz="2400" b="1" dirty="0">
              <a:latin typeface="Lucida Bright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40152" y="4114814"/>
            <a:ext cx="3059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Desmatamento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Fluxo de carbono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Emissão de metano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Produtividade?</a:t>
            </a:r>
            <a:endParaRPr lang="pt-BR" sz="2000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8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Lucida Bright" pitchFamily="18" charset="0"/>
              </a:rPr>
              <a:t>7. E </a:t>
            </a:r>
            <a:r>
              <a:rPr lang="pt-BR" b="1" dirty="0" smtClean="0">
                <a:latin typeface="Lucida Bright" pitchFamily="18" charset="0"/>
              </a:rPr>
              <a:t>os humanos?</a:t>
            </a:r>
            <a:endParaRPr lang="pt-BR" b="1" dirty="0">
              <a:latin typeface="Lucida Bright" pitchFamily="18" charset="0"/>
            </a:endParaRPr>
          </a:p>
        </p:txBody>
      </p:sp>
      <p:pic>
        <p:nvPicPr>
          <p:cNvPr id="8194" name="Picture 2" descr="Resultado de imagem para 7 bilhões de pesso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57200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97302" y="1836107"/>
            <a:ext cx="2983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Comer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Beber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Estudar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Se vestir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Consumir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Trabalhar</a:t>
            </a:r>
          </a:p>
          <a:p>
            <a:pPr>
              <a:lnSpc>
                <a:spcPct val="200000"/>
              </a:lnSpc>
            </a:pPr>
            <a:endParaRPr lang="pt-BR" sz="2000" dirty="0" smtClean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9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Lucida Bright" pitchFamily="18" charset="0"/>
              </a:rPr>
              <a:t>7. E </a:t>
            </a:r>
            <a:r>
              <a:rPr lang="pt-BR" b="1" dirty="0" smtClean="0">
                <a:latin typeface="Lucida Bright" pitchFamily="18" charset="0"/>
              </a:rPr>
              <a:t>os humanos?</a:t>
            </a:r>
            <a:endParaRPr lang="pt-BR" b="1" dirty="0">
              <a:latin typeface="Lucida Bright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0" t="7553" r="12591" b="15625"/>
          <a:stretch/>
        </p:blipFill>
        <p:spPr bwMode="auto">
          <a:xfrm>
            <a:off x="708992" y="1565176"/>
            <a:ext cx="7679432" cy="427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886585"/>
            <a:ext cx="9540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Lucida Bright" pitchFamily="18" charset="0"/>
              </a:rPr>
              <a:t>http://www.oeco.org.br/noticias/27778-esforco-internacional-mapeia-desmatamento-no-mundo/</a:t>
            </a:r>
            <a:endParaRPr lang="pt-BR" sz="1500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1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Lucida Bright" pitchFamily="18" charset="0"/>
              </a:rPr>
              <a:t>7. E </a:t>
            </a:r>
            <a:r>
              <a:rPr lang="pt-BR" b="1" dirty="0" smtClean="0">
                <a:latin typeface="Lucida Bright" pitchFamily="18" charset="0"/>
              </a:rPr>
              <a:t>os humanos?</a:t>
            </a:r>
            <a:endParaRPr lang="pt-BR" b="1" dirty="0">
              <a:latin typeface="Lucida Bright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5" r="11132"/>
          <a:stretch/>
        </p:blipFill>
        <p:spPr bwMode="auto">
          <a:xfrm>
            <a:off x="683568" y="1484784"/>
            <a:ext cx="501886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868144" y="2132856"/>
            <a:ext cx="3471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Exercício físico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Descanso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Alimentação saudável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Mente saudável</a:t>
            </a:r>
            <a:endParaRPr lang="pt-BR" sz="2000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8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Lucida Bright" pitchFamily="18" charset="0"/>
              </a:rPr>
              <a:t>8. O que fazer?</a:t>
            </a:r>
            <a:endParaRPr lang="pt-BR" sz="4000" b="1" dirty="0">
              <a:latin typeface="Lucida Bright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0" t="14170" r="1914"/>
          <a:stretch/>
        </p:blipFill>
        <p:spPr bwMode="auto">
          <a:xfrm>
            <a:off x="0" y="4296046"/>
            <a:ext cx="9144000" cy="2547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683568" y="141277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Tratar o lixo e resíduos domésticos e industriais;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193826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Reciclagem;</a:t>
            </a:r>
            <a:endParaRPr lang="pt-BR" sz="2000" dirty="0">
              <a:latin typeface="Lucida Bright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24313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Proteger as florestas;</a:t>
            </a:r>
            <a:endParaRPr lang="pt-BR" sz="2000" dirty="0">
              <a:latin typeface="Lucida Bright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292494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Preferir materiais reciclados e produtos ecológicos.</a:t>
            </a:r>
            <a:endParaRPr lang="pt-BR" sz="2000" dirty="0">
              <a:latin typeface="Lucida Bright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54787" y="3573016"/>
            <a:ext cx="390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Lucida Bright" pitchFamily="18" charset="0"/>
              </a:rPr>
              <a:t>Pensamento coletivo</a:t>
            </a:r>
            <a:endParaRPr lang="pt-BR" sz="2800" b="1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0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Lucida Bright" pitchFamily="18" charset="0"/>
              </a:rPr>
              <a:t>9. Conclusão</a:t>
            </a:r>
            <a:endParaRPr lang="pt-BR" sz="4000" b="1" dirty="0">
              <a:latin typeface="Lucida Br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Brush Script MT" pitchFamily="66" charset="0"/>
              </a:rPr>
              <a:t>“O </a:t>
            </a:r>
            <a:r>
              <a:rPr lang="pt-BR" dirty="0">
                <a:latin typeface="Brush Script MT" pitchFamily="66" charset="0"/>
              </a:rPr>
              <a:t>solo funciona como alicerce da vida </a:t>
            </a:r>
            <a:r>
              <a:rPr lang="pt-BR" dirty="0" smtClean="0">
                <a:latin typeface="Brush Script MT" pitchFamily="66" charset="0"/>
              </a:rPr>
              <a:t>terrestre”</a:t>
            </a:r>
            <a:endParaRPr lang="pt-BR" dirty="0">
              <a:latin typeface="Brush Script MT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888"/>
            <a:ext cx="61912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60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Lucida Bright" pitchFamily="18" charset="0"/>
              </a:rPr>
              <a:t>10. Referências Bibliográficas</a:t>
            </a:r>
            <a:endParaRPr lang="pt-BR" sz="4000" b="1" dirty="0">
              <a:latin typeface="Lucida Br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 Educação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http://mundoeducacao.bol.uol.com.br/geografia/impactos-producao-agricola.htm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ONG Eco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http://www.oeco.org.br/noticias/27778-esforco-internacional-mapeia-desmatamento-no-mundo/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4008" y="544522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Brush Script MT" pitchFamily="66" charset="0"/>
              </a:rPr>
              <a:t>Obrigada</a:t>
            </a:r>
            <a:endParaRPr lang="pt-BR" sz="48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0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Lucida Bright" pitchFamily="18" charset="0"/>
              </a:rPr>
              <a:t>Sumário</a:t>
            </a:r>
            <a:endParaRPr lang="pt-BR" sz="4000" b="1" dirty="0">
              <a:latin typeface="Lucida Brigh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O que é solo?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Funções do solo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Genética e o solo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Impactos do homem no solo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Micro-organismos e o solo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Plantas e o solo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Animais e o solo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E o homem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O que fazer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Conclusão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000" dirty="0" smtClean="0">
                <a:latin typeface="Lucida Bright" pitchFamily="18" charset="0"/>
              </a:rPr>
              <a:t>Referências Bibliográficas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pt-BR" sz="2000" dirty="0" smtClean="0">
              <a:latin typeface="Lucida Brigh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pt-BR" sz="2000" dirty="0">
              <a:latin typeface="Lucida Bright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9508" y="2924944"/>
            <a:ext cx="3923928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01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Lucida Bright" pitchFamily="18" charset="0"/>
              </a:rPr>
              <a:t>1. O que é o solo?</a:t>
            </a:r>
            <a:endParaRPr lang="pt-BR" sz="4000" b="1" dirty="0">
              <a:latin typeface="Lucida Bright" pitchFamily="18" charset="0"/>
            </a:endParaRPr>
          </a:p>
        </p:txBody>
      </p:sp>
      <p:pic>
        <p:nvPicPr>
          <p:cNvPr id="1026" name="Picture 2" descr="Os perfis ou horizontes do solo representam diferentes características de um mesmo elemento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280"/>
          <a:stretch/>
        </p:blipFill>
        <p:spPr bwMode="auto">
          <a:xfrm>
            <a:off x="541246" y="1628800"/>
            <a:ext cx="339657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4211960" y="1988840"/>
            <a:ext cx="725710" cy="18722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4211960" y="2526159"/>
            <a:ext cx="725710" cy="13348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4211960" y="3429000"/>
            <a:ext cx="72571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4211960" y="3861048"/>
            <a:ext cx="72571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4211960" y="3861048"/>
            <a:ext cx="725710" cy="1224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4211960" y="3861048"/>
            <a:ext cx="725710" cy="18980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6" name="CaixaDeTexto 1035"/>
          <p:cNvSpPr txBox="1"/>
          <p:nvPr/>
        </p:nvSpPr>
        <p:spPr>
          <a:xfrm>
            <a:off x="5092168" y="1691516"/>
            <a:ext cx="344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ucida Bright" pitchFamily="18" charset="0"/>
              </a:rPr>
              <a:t>30% da superfície da Terra;</a:t>
            </a:r>
            <a:endParaRPr lang="pt-BR" dirty="0">
              <a:latin typeface="Lucida Bright" pitchFamily="18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089311" y="4041938"/>
            <a:ext cx="38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ucida Bright" pitchFamily="18" charset="0"/>
              </a:rPr>
              <a:t>Ambiente complexo, dinâmico e instável;</a:t>
            </a:r>
            <a:endParaRPr lang="pt-BR" dirty="0">
              <a:latin typeface="Lucida Bright" pitchFamily="18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088793" y="2915487"/>
            <a:ext cx="387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ucida Bright" pitchFamily="18" charset="0"/>
              </a:rPr>
              <a:t>Inter-relações entre rochas – relevo – organismos – clima – tempo;</a:t>
            </a:r>
            <a:endParaRPr lang="pt-BR" dirty="0">
              <a:latin typeface="Lucida Bright" pitchFamily="18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089311" y="2341493"/>
            <a:ext cx="38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ucida Bright" pitchFamily="18" charset="0"/>
              </a:rPr>
              <a:t>Interações bióticas e abióticas;</a:t>
            </a:r>
            <a:endParaRPr lang="pt-BR" dirty="0">
              <a:latin typeface="Lucida Bright" pitchFamily="18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092686" y="4931876"/>
            <a:ext cx="38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ucida Bright" pitchFamily="18" charset="0"/>
              </a:rPr>
              <a:t>Fases sólida, líquida e gasosa; </a:t>
            </a:r>
            <a:endParaRPr lang="pt-BR" dirty="0">
              <a:latin typeface="Lucida Bright" pitchFamily="18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5076056" y="5518973"/>
            <a:ext cx="38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ucida Bright" pitchFamily="18" charset="0"/>
              </a:rPr>
              <a:t>Ciclagem biogeoquímica dos nutrientes.</a:t>
            </a:r>
            <a:endParaRPr lang="pt-BR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2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Lucida Bright" pitchFamily="18" charset="0"/>
              </a:rPr>
              <a:t>2. Funções do solo</a:t>
            </a:r>
            <a:endParaRPr lang="pt-BR" sz="4000" b="1" dirty="0">
              <a:latin typeface="Lucida Bright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805915"/>
            <a:ext cx="2808312" cy="71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Lucida Bright" pitchFamily="18" charset="0"/>
              </a:rPr>
              <a:t>Substrato;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0383" y="4830251"/>
            <a:ext cx="2334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Lucida Bright" pitchFamily="18" charset="0"/>
              </a:rPr>
              <a:t>Reciclagem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0383" y="2602140"/>
            <a:ext cx="1834156" cy="714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Lucida Bright" pitchFamily="18" charset="0"/>
              </a:rPr>
              <a:t>Ciclagem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0383" y="4110171"/>
            <a:ext cx="2542684" cy="714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Lucida Bright" pitchFamily="18" charset="0"/>
              </a:rPr>
              <a:t>Fluxo da água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0383" y="3390091"/>
            <a:ext cx="1566454" cy="714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Lucida Bright" pitchFamily="18" charset="0"/>
              </a:rPr>
              <a:t>Habitat</a:t>
            </a:r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384" y="134116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ciclagem de nutrientes  nitrogen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12650"/>
            <a:ext cx="48416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m para solo habit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951" y="1916832"/>
            <a:ext cx="483192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solo agua cicl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" b="3461"/>
          <a:stretch/>
        </p:blipFill>
        <p:spPr bwMode="auto">
          <a:xfrm>
            <a:off x="3707904" y="2204864"/>
            <a:ext cx="4863636" cy="33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m para lixo sol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7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8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Lucida Bright" pitchFamily="18" charset="0"/>
              </a:rPr>
              <a:t>3. Genética e o solo</a:t>
            </a:r>
            <a:endParaRPr lang="pt-BR" b="1" dirty="0">
              <a:latin typeface="Lucida Bright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196752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1600" dirty="0" smtClean="0">
                <a:latin typeface="Lucida Bright" pitchFamily="18" charset="0"/>
              </a:rPr>
              <a:t>A genética no solo está muito relacionada com o estudo da diversidade dos micro-organismos presentes no solo (ciclagem de nutrientes, controle biológico, controle de pragas) visando a geração de biotecnologia! </a:t>
            </a:r>
          </a:p>
          <a:p>
            <a:pPr>
              <a:lnSpc>
                <a:spcPct val="200000"/>
              </a:lnSpc>
            </a:pPr>
            <a:r>
              <a:rPr lang="pt-BR" sz="1600" dirty="0" smtClean="0">
                <a:latin typeface="Lucida Bright" pitchFamily="18" charset="0"/>
              </a:rPr>
              <a:t>“A qualidade do solo pode ser definida como sua capacidade de sustentar a produtividade biológica e manter a qualidade ambiental” Fábio Bueno dos Reis.</a:t>
            </a:r>
          </a:p>
          <a:p>
            <a:pPr>
              <a:lnSpc>
                <a:spcPct val="200000"/>
              </a:lnSpc>
            </a:pPr>
            <a:r>
              <a:rPr lang="pt-BR" sz="1600" dirty="0" smtClean="0">
                <a:latin typeface="Lucida Bright" pitchFamily="18" charset="0"/>
              </a:rPr>
              <a:t>A importância do uso de ferramentas moleculares em estudos de diversidade está na melhor profundidade de exploração dos dados (dados baseados em ácidos nucleicos = DNA!</a:t>
            </a:r>
          </a:p>
          <a:p>
            <a:pPr>
              <a:lnSpc>
                <a:spcPct val="200000"/>
              </a:lnSpc>
            </a:pPr>
            <a:r>
              <a:rPr lang="pt-BR" sz="1600" dirty="0" smtClean="0">
                <a:hlinkClick r:id="rId3"/>
              </a:rPr>
              <a:t>www.cpac.embrapa.br/download/278/t</a:t>
            </a:r>
            <a:endParaRPr lang="pt-BR" sz="1600" dirty="0" smtClean="0"/>
          </a:p>
          <a:p>
            <a:pPr>
              <a:lnSpc>
                <a:spcPct val="200000"/>
              </a:lnSpc>
            </a:pPr>
            <a:endParaRPr lang="pt-BR" sz="1600" dirty="0" smtClean="0"/>
          </a:p>
          <a:p>
            <a:pPr>
              <a:lnSpc>
                <a:spcPct val="200000"/>
              </a:lnSpc>
            </a:pPr>
            <a:endParaRPr lang="pt-BR" sz="1600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9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Lucida Bright" pitchFamily="18" charset="0"/>
              </a:rPr>
              <a:t>3. Impactos do homem no solo</a:t>
            </a:r>
            <a:endParaRPr lang="pt-BR" sz="4000" b="1" dirty="0">
              <a:latin typeface="Lucida Bright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11860" y="134076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ucida Bright" pitchFamily="18" charset="0"/>
              </a:rPr>
              <a:t>AGRICULTURA</a:t>
            </a:r>
            <a:endParaRPr lang="pt-BR" sz="2400" b="1" dirty="0">
              <a:latin typeface="Lucida Brigh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5" t="21875" r="25723" b="13541"/>
          <a:stretch/>
        </p:blipFill>
        <p:spPr bwMode="auto">
          <a:xfrm>
            <a:off x="107504" y="1802433"/>
            <a:ext cx="464915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esultado de imagem para desmatamen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3325"/>
            <a:ext cx="542117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esultado de imagem para agrotoxic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7" r="6580"/>
          <a:stretch/>
        </p:blipFill>
        <p:spPr bwMode="auto">
          <a:xfrm>
            <a:off x="4377587" y="3243602"/>
            <a:ext cx="476641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5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Lucida Bright" pitchFamily="18" charset="0"/>
              </a:rPr>
              <a:t>3. Impactos </a:t>
            </a:r>
            <a:r>
              <a:rPr lang="pt-BR" b="1" dirty="0" smtClean="0">
                <a:latin typeface="Lucida Bright" pitchFamily="18" charset="0"/>
              </a:rPr>
              <a:t>humanos </a:t>
            </a:r>
            <a:r>
              <a:rPr lang="pt-BR" b="1" dirty="0" smtClean="0">
                <a:latin typeface="Lucida Bright" pitchFamily="18" charset="0"/>
              </a:rPr>
              <a:t>no solo</a:t>
            </a:r>
            <a:endParaRPr lang="pt-BR" b="1" dirty="0">
              <a:latin typeface="Lucida Bright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51920" y="13616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ucida Bright" pitchFamily="18" charset="0"/>
              </a:rPr>
              <a:t>URBANO</a:t>
            </a:r>
            <a:endParaRPr lang="pt-BR" sz="2400" b="1" dirty="0">
              <a:latin typeface="Lucida Bright" pitchFamily="18" charset="0"/>
            </a:endParaRPr>
          </a:p>
        </p:txBody>
      </p:sp>
      <p:pic>
        <p:nvPicPr>
          <p:cNvPr id="4106" name="Picture 10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07" y="1858518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ENCH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573670" cy="37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2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Lucida Bright" pitchFamily="18" charset="0"/>
              </a:rPr>
              <a:t>4. Micro-organismos e o solo</a:t>
            </a:r>
            <a:endParaRPr lang="pt-BR" b="1" dirty="0">
              <a:latin typeface="Lucida Bright" pitchFamily="18" charset="0"/>
            </a:endParaRPr>
          </a:p>
        </p:txBody>
      </p:sp>
      <p:pic>
        <p:nvPicPr>
          <p:cNvPr id="5122" name="Picture 2" descr="Resultado de imagem para floresta nati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6"/>
          <a:stretch/>
        </p:blipFill>
        <p:spPr bwMode="auto">
          <a:xfrm>
            <a:off x="1760538" y="1371292"/>
            <a:ext cx="4539654" cy="26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76256" y="38509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ucida Bright" pitchFamily="18" charset="0"/>
              </a:rPr>
              <a:t>Mato Grosso</a:t>
            </a:r>
            <a:endParaRPr lang="pt-BR" dirty="0">
              <a:latin typeface="Lucida Bright" pitchFamily="18" charset="0"/>
            </a:endParaRPr>
          </a:p>
        </p:txBody>
      </p:sp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035630"/>
            <a:ext cx="4539654" cy="27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73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Lucida Bright" pitchFamily="18" charset="0"/>
              </a:rPr>
              <a:t>5. Plantas e o solo</a:t>
            </a:r>
            <a:endParaRPr lang="pt-BR" b="1" dirty="0">
              <a:latin typeface="Lucida Brigh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182533" cy="454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99992" y="1268760"/>
            <a:ext cx="3888432" cy="184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Substrato de crescimento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Fonte nutricional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Proteção do solo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99992" y="3212976"/>
            <a:ext cx="31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ucida Bright" pitchFamily="18" charset="0"/>
              </a:rPr>
              <a:t>E a agricultura?</a:t>
            </a:r>
            <a:endParaRPr lang="pt-BR" sz="2400" b="1" dirty="0">
              <a:latin typeface="Lucida Bright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99992" y="3645024"/>
            <a:ext cx="36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Fertilizantes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Poluição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Esgotamento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Destruição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Lucida Bright" pitchFamily="18" charset="0"/>
              </a:rPr>
              <a:t>LUCRO </a:t>
            </a:r>
            <a:r>
              <a:rPr lang="pt-BR" sz="2000" dirty="0" err="1" smtClean="0">
                <a:latin typeface="Lucida Bright" pitchFamily="18" charset="0"/>
              </a:rPr>
              <a:t>LUCRO</a:t>
            </a:r>
            <a:r>
              <a:rPr lang="pt-BR" sz="2000" dirty="0" smtClean="0">
                <a:latin typeface="Lucida Bright" pitchFamily="18" charset="0"/>
              </a:rPr>
              <a:t> </a:t>
            </a:r>
            <a:r>
              <a:rPr lang="pt-BR" sz="2000" dirty="0" err="1" smtClean="0">
                <a:latin typeface="Lucida Bright" pitchFamily="18" charset="0"/>
              </a:rPr>
              <a:t>LUCRO</a:t>
            </a:r>
            <a:endParaRPr lang="pt-BR" sz="2000" dirty="0" smtClean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1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1318</Words>
  <Application>Microsoft Office PowerPoint</Application>
  <PresentationFormat>Apresentação na tela (4:3)</PresentationFormat>
  <Paragraphs>233</Paragraphs>
  <Slides>17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AS INTERAÇÕES BIOLÓGICAS DO SOLO </vt:lpstr>
      <vt:lpstr>Sumário</vt:lpstr>
      <vt:lpstr>1. O que é o solo?</vt:lpstr>
      <vt:lpstr>2. Funções do solo</vt:lpstr>
      <vt:lpstr>3. Genética e o solo</vt:lpstr>
      <vt:lpstr>3. Impactos do homem no solo</vt:lpstr>
      <vt:lpstr>3. Impactos humanos no solo</vt:lpstr>
      <vt:lpstr>4. Micro-organismos e o solo</vt:lpstr>
      <vt:lpstr>5. Plantas e o solo</vt:lpstr>
      <vt:lpstr>6. Animais e o solo</vt:lpstr>
      <vt:lpstr>7. E os humanos?</vt:lpstr>
      <vt:lpstr>7. E os humanos?</vt:lpstr>
      <vt:lpstr>7. E os humanos?</vt:lpstr>
      <vt:lpstr>8. O que fazer?</vt:lpstr>
      <vt:lpstr>9. Conclusão</vt:lpstr>
      <vt:lpstr>10. Referências Bibliográficas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interações biológicas do colos</dc:title>
  <dc:creator>User</dc:creator>
  <cp:lastModifiedBy>Silvia MG Molina</cp:lastModifiedBy>
  <cp:revision>32</cp:revision>
  <dcterms:created xsi:type="dcterms:W3CDTF">2017-08-25T19:04:27Z</dcterms:created>
  <dcterms:modified xsi:type="dcterms:W3CDTF">2017-09-06T19:36:24Z</dcterms:modified>
</cp:coreProperties>
</file>