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7" r:id="rId7"/>
    <p:sldId id="264" r:id="rId8"/>
    <p:sldId id="266" r:id="rId9"/>
    <p:sldId id="260" r:id="rId10"/>
    <p:sldId id="261" r:id="rId11"/>
    <p:sldId id="265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1" autoAdjust="0"/>
    <p:restoredTop sz="86299" autoAdjust="0"/>
  </p:normalViewPr>
  <p:slideViewPr>
    <p:cSldViewPr>
      <p:cViewPr varScale="1">
        <p:scale>
          <a:sx n="63" d="100"/>
          <a:sy n="63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7248F-88CF-45D3-9B80-CFA928307836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7033-19DD-4904-BC95-2C61BAF049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428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Tundra: um dos três principais biomas que sequestram carbono, plantas pegam</a:t>
            </a:r>
            <a:r>
              <a:rPr lang="pt-BR" baseline="0" dirty="0" smtClean="0"/>
              <a:t> CO2 e não devolvem pela decomposição (clima frio), armazenando no </a:t>
            </a:r>
            <a:r>
              <a:rPr lang="pt-BR" baseline="0" dirty="0" err="1" smtClean="0"/>
              <a:t>permafrost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7033-19DD-4904-BC95-2C61BAF0497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99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AA930-76F1-48AD-9CA3-205D6B42CB6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9730F2-36ED-4AD2-884C-9C25A8E9B5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94669" y="1961545"/>
            <a:ext cx="8393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Hábitats Naturais</a:t>
            </a:r>
            <a:endParaRPr lang="pt-BR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Resultado de imagem para habitats natur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1823"/>
            <a:ext cx="315277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habitats natura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9"/>
          <a:stretch/>
        </p:blipFill>
        <p:spPr bwMode="auto">
          <a:xfrm>
            <a:off x="6103080" y="4511822"/>
            <a:ext cx="3077432" cy="23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03098" y="0"/>
            <a:ext cx="5755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Universidade de São Paulo</a:t>
            </a:r>
          </a:p>
          <a:p>
            <a:pPr algn="ctr"/>
            <a:r>
              <a:rPr lang="pt-BR" sz="2000" dirty="0" smtClean="0"/>
              <a:t>Escola Superior de Agricultura “Luiz de Queiroz”</a:t>
            </a:r>
          </a:p>
          <a:p>
            <a:pPr algn="ctr"/>
            <a:r>
              <a:rPr lang="pt-BR" sz="2000" dirty="0" smtClean="0"/>
              <a:t>Departamento de Genética</a:t>
            </a:r>
          </a:p>
          <a:p>
            <a:pPr algn="ctr"/>
            <a:r>
              <a:rPr lang="pt-BR" sz="2000" dirty="0" smtClean="0"/>
              <a:t>LGN0478 - Genética e Questões Socioambientais</a:t>
            </a:r>
            <a:endParaRPr lang="pt-BR" sz="2000" dirty="0"/>
          </a:p>
        </p:txBody>
      </p:sp>
      <p:pic>
        <p:nvPicPr>
          <p:cNvPr id="6148" name="Picture 4" descr="Resultado de imagem para castanh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511823"/>
            <a:ext cx="307540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6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07504" y="207494"/>
            <a:ext cx="70888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Relação com a genética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1335480" y="2564904"/>
            <a:ext cx="32608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Fragmentação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463240" y="3717032"/>
            <a:ext cx="32608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Isolamento genético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119424" y="4797152"/>
            <a:ext cx="32608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Perda de biodiversidade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775608" y="5877272"/>
            <a:ext cx="32608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Extinção de espécies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4968" y="1484784"/>
            <a:ext cx="32608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Perda de hábitat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Seta dobrada para cima 2"/>
          <p:cNvSpPr/>
          <p:nvPr/>
        </p:nvSpPr>
        <p:spPr>
          <a:xfrm rot="5400000">
            <a:off x="3221850" y="4707142"/>
            <a:ext cx="684076" cy="576064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1569742" y="3627022"/>
            <a:ext cx="684076" cy="576064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dobrada para cima 12"/>
          <p:cNvSpPr/>
          <p:nvPr/>
        </p:nvSpPr>
        <p:spPr>
          <a:xfrm rot="5400000">
            <a:off x="565938" y="2555286"/>
            <a:ext cx="684076" cy="576064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dobrada para cima 13"/>
          <p:cNvSpPr/>
          <p:nvPr/>
        </p:nvSpPr>
        <p:spPr>
          <a:xfrm rot="5400000">
            <a:off x="4950042" y="5874902"/>
            <a:ext cx="684076" cy="576064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87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5176" y="207493"/>
            <a:ext cx="3284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Referências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96" y="1346488"/>
            <a:ext cx="90316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pt-BR" sz="2000" dirty="0" smtClean="0"/>
              <a:t>Brasil Sustentável Editora. </a:t>
            </a:r>
            <a:r>
              <a:rPr lang="pt-BR" sz="2000" b="1" dirty="0" smtClean="0"/>
              <a:t>Biomas mundiais e seus impactos. </a:t>
            </a:r>
            <a:r>
              <a:rPr lang="pt-BR" sz="2000" dirty="0"/>
              <a:t>Disponível em: </a:t>
            </a:r>
            <a:r>
              <a:rPr lang="pt-BR" sz="2000" dirty="0" smtClean="0"/>
              <a:t>&lt;http</a:t>
            </a:r>
            <a:r>
              <a:rPr lang="pt-BR" sz="2000" dirty="0"/>
              <a:t>://</a:t>
            </a:r>
            <a:r>
              <a:rPr lang="pt-BR" sz="2000" dirty="0" smtClean="0"/>
              <a:t>brasilsustentaveleditora.com.br/category/classificacao-do-item/biomas-mundiais-e-seus-impactos&gt;. Acesso em: 25 de Ago. 2017.</a:t>
            </a:r>
          </a:p>
          <a:p>
            <a:pPr algn="just">
              <a:spcAft>
                <a:spcPts val="1500"/>
              </a:spcAft>
            </a:pPr>
            <a:r>
              <a:rPr lang="pt-BR" sz="2000" dirty="0"/>
              <a:t>Fundo Brasileiro para Biodiversidade – FUNBIO. </a:t>
            </a:r>
            <a:r>
              <a:rPr lang="pt-BR" sz="2000" b="1" dirty="0"/>
              <a:t>Procedimentos operacionais para proteção de habitats naturais.</a:t>
            </a:r>
            <a:r>
              <a:rPr lang="pt-BR" sz="2000" dirty="0"/>
              <a:t> 2013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>
              <a:spcAft>
                <a:spcPts val="1500"/>
              </a:spcAft>
            </a:pPr>
            <a:r>
              <a:rPr lang="pt-BR" sz="2000" dirty="0" smtClean="0"/>
              <a:t>MALTA, J. </a:t>
            </a:r>
            <a:r>
              <a:rPr lang="pt-BR" sz="2000" b="1" dirty="0" smtClean="0"/>
              <a:t>Os biomas terrestres e seus impactos socioambientais. </a:t>
            </a:r>
            <a:r>
              <a:rPr lang="pt-BR" sz="2000" dirty="0"/>
              <a:t>Disponível em: </a:t>
            </a:r>
            <a:r>
              <a:rPr lang="pt-BR" sz="2000" dirty="0" smtClean="0"/>
              <a:t>&lt;https</a:t>
            </a:r>
            <a:r>
              <a:rPr lang="pt-BR" sz="2000" dirty="0"/>
              <a:t>://</a:t>
            </a:r>
            <a:r>
              <a:rPr lang="pt-BR" sz="2000" dirty="0" smtClean="0"/>
              <a:t>pt.slideshare.net/JudsonMalta/os-biomas-terrestres-e-seus-impactos-socioambientais&gt;. Acesso em: 25 de Ago. 2017.</a:t>
            </a:r>
          </a:p>
          <a:p>
            <a:pPr algn="just">
              <a:spcAft>
                <a:spcPts val="1500"/>
              </a:spcAft>
            </a:pPr>
            <a:r>
              <a:rPr lang="pt-BR" sz="2000" dirty="0" smtClean="0"/>
              <a:t>MINISTÉRIO DO MEIO AMBIENTE. </a:t>
            </a:r>
            <a:r>
              <a:rPr lang="pt-BR" sz="2000" b="1" dirty="0" smtClean="0"/>
              <a:t>Biodiversidade Brasileira. </a:t>
            </a:r>
            <a:r>
              <a:rPr lang="pt-BR" sz="2000" dirty="0"/>
              <a:t>Disponível em: </a:t>
            </a:r>
            <a:r>
              <a:rPr lang="pt-BR" sz="2000" dirty="0" smtClean="0"/>
              <a:t>&lt;http</a:t>
            </a:r>
            <a:r>
              <a:rPr lang="pt-BR" sz="2000" dirty="0"/>
              <a:t>://</a:t>
            </a:r>
            <a:r>
              <a:rPr lang="pt-BR" sz="2000" dirty="0" smtClean="0"/>
              <a:t>www.mma.gov.br/biodiversidade/biodiversidade-brasileira&gt;. Acesso em: 25 de Ago. 2017.</a:t>
            </a:r>
          </a:p>
          <a:p>
            <a:pPr algn="just">
              <a:spcAft>
                <a:spcPts val="1500"/>
              </a:spcAft>
            </a:pPr>
            <a:r>
              <a:rPr lang="pt-BR" sz="2000" dirty="0" smtClean="0"/>
              <a:t>WWF. </a:t>
            </a:r>
            <a:r>
              <a:rPr lang="pt-BR" sz="2000" b="1" dirty="0" smtClean="0"/>
              <a:t>Onça-pintada. </a:t>
            </a:r>
            <a:r>
              <a:rPr lang="pt-BR" sz="2000" dirty="0"/>
              <a:t>Disponível em: </a:t>
            </a:r>
            <a:r>
              <a:rPr lang="pt-BR" sz="2000" dirty="0" smtClean="0"/>
              <a:t>&lt;http</a:t>
            </a:r>
            <a:r>
              <a:rPr lang="pt-BR" sz="2000" dirty="0"/>
              <a:t>://www.wwf.org.br/natureza_brasileira/areas_prioritarias/pantanal/nossas_solucoes_no_pantanal/protecao_de_especies_no_pantanal/onca_pintada</a:t>
            </a:r>
            <a:r>
              <a:rPr lang="pt-BR" sz="2000" dirty="0" smtClean="0"/>
              <a:t>/&gt;. Acesso em: 25 de Ago. 2017.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67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onça pintada filh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52" y="0"/>
            <a:ext cx="9148152" cy="68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255" y="-99392"/>
            <a:ext cx="5291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  <a:endParaRPr lang="pt-BR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5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85876" y="188640"/>
            <a:ext cx="3365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Definição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754757"/>
            <a:ext cx="35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zonas terrestres ou aquáticas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4674312"/>
            <a:ext cx="471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um complexo dinâmico de comunidades vegetais, animais e de microrganismos, bem como seu meio inorgânico, interagem como uma unidade funcional</a:t>
            </a:r>
            <a:endParaRPr lang="pt-BR" sz="2400" dirty="0"/>
          </a:p>
        </p:txBody>
      </p:sp>
      <p:sp>
        <p:nvSpPr>
          <p:cNvPr id="2" name="Elipse 1"/>
          <p:cNvSpPr/>
          <p:nvPr/>
        </p:nvSpPr>
        <p:spPr>
          <a:xfrm>
            <a:off x="2123728" y="3140967"/>
            <a:ext cx="4320480" cy="1296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Hábitats naturais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39952" y="1385426"/>
            <a:ext cx="504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não expostas a intervenções humanas que afetem a manutenção e continuidade do seu estado natural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85892" y="4581128"/>
            <a:ext cx="325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Se distinguem por características geográficas, abióticas e bióticas</a:t>
            </a:r>
            <a:endParaRPr lang="pt-BR" sz="2400" dirty="0"/>
          </a:p>
        </p:txBody>
      </p:sp>
      <p:cxnSp>
        <p:nvCxnSpPr>
          <p:cNvPr id="4" name="Conector em curva 3"/>
          <p:cNvCxnSpPr/>
          <p:nvPr/>
        </p:nvCxnSpPr>
        <p:spPr>
          <a:xfrm rot="16200000" flipV="1">
            <a:off x="2915815" y="2564903"/>
            <a:ext cx="792088" cy="504057"/>
          </a:xfrm>
          <a:prstGeom prst="curvedConnector3">
            <a:avLst>
              <a:gd name="adj1" fmla="val 9947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em curva 16"/>
          <p:cNvCxnSpPr/>
          <p:nvPr/>
        </p:nvCxnSpPr>
        <p:spPr>
          <a:xfrm rot="5400000" flipH="1" flipV="1">
            <a:off x="6126939" y="3063880"/>
            <a:ext cx="1066078" cy="84849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/>
          <p:cNvCxnSpPr>
            <a:stCxn id="2" idx="2"/>
          </p:cNvCxnSpPr>
          <p:nvPr/>
        </p:nvCxnSpPr>
        <p:spPr>
          <a:xfrm rot="10800000" flipV="1">
            <a:off x="1511660" y="3789040"/>
            <a:ext cx="612068" cy="792088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>
            <a:off x="4860032" y="4293096"/>
            <a:ext cx="1015661" cy="936104"/>
          </a:xfrm>
          <a:prstGeom prst="curvedConnector3">
            <a:avLst>
              <a:gd name="adj1" fmla="val 1856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4917299" y="6534917"/>
            <a:ext cx="426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Fundo Brasileiro para Biodiversidade, 2013.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6467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28433" y="204612"/>
            <a:ext cx="3365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Definição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128433" y="1615301"/>
            <a:ext cx="2992644" cy="1214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Importância biológica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32237" y="3429000"/>
            <a:ext cx="2992644" cy="1214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Importância social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32237" y="5373216"/>
            <a:ext cx="2992644" cy="1214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Importância econômica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>
            <a:off x="3131840" y="1844824"/>
            <a:ext cx="400944" cy="46085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563888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SERVIÇOS ECOSSISTÊMICOS</a:t>
            </a:r>
            <a:endParaRPr lang="pt-BR" sz="2800" b="1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662331" y="2636912"/>
            <a:ext cx="0" cy="783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532784" y="17728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Purificação do ar e da água</a:t>
            </a:r>
            <a:endParaRPr lang="pt-BR" sz="2400" dirty="0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5940152" y="2829775"/>
            <a:ext cx="648072" cy="653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084168" y="191683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Ciclagem de nutrientes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660526" y="319816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Polinização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732240" y="414908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Regulação do ciclo hidrológico</a:t>
            </a:r>
            <a:endParaRPr lang="pt-BR" sz="24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940152" y="53732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Proteção da biodiversidade</a:t>
            </a:r>
            <a:endParaRPr lang="pt-BR" sz="2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419872" y="4983480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Mitigação e adaptação às alterações climáticas</a:t>
            </a:r>
            <a:endParaRPr lang="pt-BR" sz="2400" dirty="0"/>
          </a:p>
        </p:txBody>
      </p:sp>
      <p:cxnSp>
        <p:nvCxnSpPr>
          <p:cNvPr id="29" name="Conector de seta reta 28"/>
          <p:cNvCxnSpPr>
            <a:endCxn id="27" idx="0"/>
          </p:cNvCxnSpPr>
          <p:nvPr/>
        </p:nvCxnSpPr>
        <p:spPr>
          <a:xfrm>
            <a:off x="4680012" y="4383107"/>
            <a:ext cx="0" cy="6003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6092552" y="3482938"/>
            <a:ext cx="855712" cy="1524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5868144" y="4455115"/>
            <a:ext cx="467344" cy="774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6588224" y="4297624"/>
            <a:ext cx="360040" cy="1574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4917299" y="6534917"/>
            <a:ext cx="426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Fundo Brasileiro para Biodiversidade, 2013.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9976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9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-23728" y="188640"/>
            <a:ext cx="5747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Panorama mundial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39652" y="141277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IMPACTOS NOS BIOMAS MUNDIAIS</a:t>
            </a:r>
            <a:endParaRPr lang="pt-BR" sz="2800" b="1" dirty="0"/>
          </a:p>
        </p:txBody>
      </p:sp>
      <p:sp>
        <p:nvSpPr>
          <p:cNvPr id="3" name="Elipse 2"/>
          <p:cNvSpPr/>
          <p:nvPr/>
        </p:nvSpPr>
        <p:spPr>
          <a:xfrm>
            <a:off x="359532" y="2144160"/>
            <a:ext cx="216024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Tundra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3011468"/>
            <a:ext cx="5054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Bioma frágil;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Descongelamento do </a:t>
            </a:r>
            <a:r>
              <a:rPr lang="pt-BR" sz="2400" dirty="0" err="1" smtClean="0"/>
              <a:t>permafrost</a:t>
            </a:r>
            <a:r>
              <a:rPr lang="pt-BR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Minas e poços de petróleo.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9" name="Chave direita 8"/>
          <p:cNvSpPr/>
          <p:nvPr/>
        </p:nvSpPr>
        <p:spPr>
          <a:xfrm>
            <a:off x="5162093" y="3011468"/>
            <a:ext cx="129987" cy="122413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09944" y="2996766"/>
            <a:ext cx="360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Alterações na rota de migração e cadeia alimentar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1028" name="Picture 4" descr="Resultado de imagem para tundra permafros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75"/>
          <a:stretch/>
        </p:blipFill>
        <p:spPr bwMode="auto">
          <a:xfrm>
            <a:off x="5508104" y="4438649"/>
            <a:ext cx="3635896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tund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28" y="4438649"/>
            <a:ext cx="3619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tundra permafros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70"/>
          <a:stretch/>
        </p:blipFill>
        <p:spPr bwMode="auto">
          <a:xfrm>
            <a:off x="2890260" y="4438649"/>
            <a:ext cx="2617844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761343" y="6579082"/>
            <a:ext cx="338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Fonte: Brasil Sustentável Editora, 2017.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8091" y="188640"/>
            <a:ext cx="5747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Panorama mundial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359532" y="1792956"/>
            <a:ext cx="216024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Taiga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483768" y="2116991"/>
            <a:ext cx="63220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10642" y="1792956"/>
            <a:ext cx="602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Resta apenas 0,3% da cobertura original na Europa</a:t>
            </a:r>
            <a:endParaRPr lang="pt-BR" sz="2400" dirty="0"/>
          </a:p>
        </p:txBody>
      </p:sp>
      <p:sp>
        <p:nvSpPr>
          <p:cNvPr id="11" name="Elipse 10"/>
          <p:cNvSpPr/>
          <p:nvPr/>
        </p:nvSpPr>
        <p:spPr>
          <a:xfrm>
            <a:off x="107504" y="2852936"/>
            <a:ext cx="31323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Floresta Temperada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239852" y="3356990"/>
            <a:ext cx="63220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908720" y="3126159"/>
            <a:ext cx="52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Praticamente extinta na </a:t>
            </a:r>
            <a:r>
              <a:rPr lang="pt-BR" sz="2400" dirty="0"/>
              <a:t>E</a:t>
            </a:r>
            <a:r>
              <a:rPr lang="pt-BR" sz="2400" dirty="0" smtClean="0"/>
              <a:t>uropa</a:t>
            </a:r>
            <a:endParaRPr lang="pt-BR" sz="2400" dirty="0"/>
          </a:p>
        </p:txBody>
      </p:sp>
      <p:sp>
        <p:nvSpPr>
          <p:cNvPr id="14" name="Elipse 13"/>
          <p:cNvSpPr/>
          <p:nvPr/>
        </p:nvSpPr>
        <p:spPr>
          <a:xfrm>
            <a:off x="395536" y="4221088"/>
            <a:ext cx="216024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Deserto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531170" y="4543755"/>
            <a:ext cx="63220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110642" y="4182179"/>
            <a:ext cx="602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Deserto do Saara se expandiu cerca de 10 km em apenas 1 ano</a:t>
            </a:r>
            <a:endParaRPr lang="pt-BR" sz="2400" dirty="0"/>
          </a:p>
        </p:txBody>
      </p:sp>
      <p:sp>
        <p:nvSpPr>
          <p:cNvPr id="18" name="Elipse 17"/>
          <p:cNvSpPr/>
          <p:nvPr/>
        </p:nvSpPr>
        <p:spPr>
          <a:xfrm>
            <a:off x="143508" y="5301208"/>
            <a:ext cx="31323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Florestas Tropicais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3276518" y="5805264"/>
            <a:ext cx="63220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635896" y="5445224"/>
            <a:ext cx="527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Restam apenas 8% da cobertura original na África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415285" y="6534917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Malta, 2017.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896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3" grpId="0"/>
      <p:bldP spid="14" grpId="0" animBg="1"/>
      <p:bldP spid="16" grpId="0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" y="188640"/>
            <a:ext cx="5844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Panorama nacional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80112" y="6534917"/>
            <a:ext cx="3602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Ministério do Meio Ambiente, 2017.</a:t>
            </a:r>
            <a:endParaRPr lang="pt-BR" sz="1400" dirty="0"/>
          </a:p>
        </p:txBody>
      </p:sp>
      <p:pic>
        <p:nvPicPr>
          <p:cNvPr id="3074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676" y="2708920"/>
            <a:ext cx="1773420" cy="12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916832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8,5 milhões de km²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13488" y="1547499"/>
            <a:ext cx="2935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Abriga a maior biodiversidade do planeta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08741" y="3492731"/>
            <a:ext cx="293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Muitas espécies endêmicas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001" y="3329617"/>
            <a:ext cx="2935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Espécies de importância econômica e social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64460" y="5044043"/>
            <a:ext cx="391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Mais de 200 povos indígenas e inúmeras comunidades tradicionais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520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" y="188640"/>
            <a:ext cx="5844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Panorama nacional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Resultado de imagem para mapa bio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9528"/>
            <a:ext cx="5373628" cy="52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164288" y="6534917"/>
            <a:ext cx="208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FERREIRA, 2012.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4997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" y="188640"/>
            <a:ext cx="5844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Panorama nacional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5" t="7565" r="38246" b="11608"/>
          <a:stretch/>
        </p:blipFill>
        <p:spPr bwMode="auto">
          <a:xfrm>
            <a:off x="1259632" y="982449"/>
            <a:ext cx="6111240" cy="591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" t="15375" r="38391" b="15208"/>
          <a:stretch/>
        </p:blipFill>
        <p:spPr bwMode="auto">
          <a:xfrm>
            <a:off x="186956" y="1269208"/>
            <a:ext cx="8256592" cy="56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19" t="8958" r="39224" b="12291"/>
          <a:stretch/>
        </p:blipFill>
        <p:spPr bwMode="auto">
          <a:xfrm>
            <a:off x="1074892" y="956472"/>
            <a:ext cx="6480720" cy="59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98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07504" y="1124744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7504" y="1268760"/>
            <a:ext cx="87129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07504" y="218466"/>
            <a:ext cx="4802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pt-B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Estudo de caso</a:t>
            </a:r>
            <a:endParaRPr lang="pt-B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Resultado de imagem para onça pint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6229"/>
            <a:ext cx="3923928" cy="3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1345" y="1844824"/>
            <a:ext cx="50131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Maior felino do continente americano (135 kg);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Está no topo da cadeia alimentar e exige grandes áreas para sobreviver (indicador);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Extinta nos EUA, muito rara no México e ameaçada de extinção no Brasil;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Pode ser encontrada em todos os biomas, com exceção do Pampa (extinta).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01390" y="1997705"/>
            <a:ext cx="232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ONÇA-PINTADA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0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çã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</TotalTime>
  <Words>503</Words>
  <Application>Microsoft Office PowerPoint</Application>
  <PresentationFormat>Apresentação na tela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Integração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Silvia MG Molina</cp:lastModifiedBy>
  <cp:revision>24</cp:revision>
  <dcterms:created xsi:type="dcterms:W3CDTF">2017-08-29T01:50:21Z</dcterms:created>
  <dcterms:modified xsi:type="dcterms:W3CDTF">2017-09-05T19:21:56Z</dcterms:modified>
</cp:coreProperties>
</file>