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2" r:id="rId2"/>
    <p:sldId id="319" r:id="rId3"/>
    <p:sldId id="355" r:id="rId4"/>
    <p:sldId id="343" r:id="rId5"/>
    <p:sldId id="344" r:id="rId6"/>
    <p:sldId id="356" r:id="rId7"/>
    <p:sldId id="345" r:id="rId8"/>
    <p:sldId id="346" r:id="rId9"/>
    <p:sldId id="357" r:id="rId10"/>
    <p:sldId id="347" r:id="rId11"/>
    <p:sldId id="358" r:id="rId12"/>
    <p:sldId id="349" r:id="rId13"/>
  </p:sldIdLst>
  <p:sldSz cx="9144000" cy="6858000" type="screen4x3"/>
  <p:notesSz cx="6858000" cy="9544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803"/>
    <a:srgbClr val="C48108"/>
    <a:srgbClr val="A46628"/>
    <a:srgbClr val="CC3300"/>
    <a:srgbClr val="FFCC66"/>
    <a:srgbClr val="800000"/>
    <a:srgbClr val="A50021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7869" autoAdjust="0"/>
  </p:normalViewPr>
  <p:slideViewPr>
    <p:cSldViewPr>
      <p:cViewPr>
        <p:scale>
          <a:sx n="60" d="100"/>
          <a:sy n="60" d="100"/>
        </p:scale>
        <p:origin x="-161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300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F81E5-278D-4F38-AB65-0CC615C5E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12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655-E252-4EC2-B6D9-323665EA8411}" type="datetimeFigureOut">
              <a:rPr lang="pt-BR" smtClean="0"/>
              <a:pPr/>
              <a:t>22/08/2016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533900"/>
            <a:ext cx="5486400" cy="4294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38E5-9543-4F40-852E-111486928F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B08AA-608D-43B4-8907-4C387B1FD2A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500B3-4142-44D6-92C6-F26D6E18D8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DB153-FCAF-4A99-A098-6D98FF487B7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0A81C-E114-4945-9D1B-8F34611329E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63CBC-77E9-48D5-9801-883BB0F07E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D14F8-750D-4266-A349-B59BB708DC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C0EE0-B53E-4914-AECF-A039BF927F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1014A-A376-4D85-A043-AFDB165C310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1038-9CA5-49E7-8778-4B5B23DE85F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CEB55-90F0-41F3-80D8-39A4ECB45E6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45A739F-F12D-4746-91A2-1ADFA2BB61A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256" y="1096144"/>
            <a:ext cx="8391200" cy="1828800"/>
          </a:xfrm>
        </p:spPr>
        <p:txBody>
          <a:bodyPr>
            <a:noAutofit/>
          </a:bodyPr>
          <a:lstStyle/>
          <a:p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4000" i="1" dirty="0" smtClean="0">
                <a:solidFill>
                  <a:srgbClr val="FFC000"/>
                </a:solidFill>
              </a:rPr>
              <a:t/>
            </a:r>
            <a:br>
              <a:rPr lang="pt-BR" sz="4000" i="1" dirty="0" smtClean="0">
                <a:solidFill>
                  <a:srgbClr val="FFC000"/>
                </a:solidFill>
              </a:rPr>
            </a:br>
            <a:r>
              <a:rPr lang="pt-BR" sz="2800" i="1" dirty="0" smtClean="0">
                <a:solidFill>
                  <a:srgbClr val="FFFF00"/>
                </a:solidFill>
                <a:effectLst/>
                <a:latin typeface="Calibri" pitchFamily="34" charset="0"/>
              </a:rPr>
              <a:t>LGN - 478 e 479 Genética e Questões Socioambientais</a:t>
            </a:r>
            <a:r>
              <a:rPr lang="pt-BR" sz="2400" i="1" dirty="0" smtClean="0">
                <a:solidFill>
                  <a:srgbClr val="FFFF00"/>
                </a:solidFill>
                <a:effectLst/>
                <a:latin typeface="Calibri" pitchFamily="34" charset="0"/>
              </a:rPr>
              <a:t/>
            </a:r>
            <a:br>
              <a:rPr lang="pt-BR" sz="2400" i="1" dirty="0" smtClean="0">
                <a:solidFill>
                  <a:srgbClr val="FFFF00"/>
                </a:solidFill>
                <a:effectLst/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  <a:t>Universidade de São Paulo</a:t>
            </a:r>
            <a:b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  <a:t>Escola Superior de Agricultura "Luiz de Queiroz”</a:t>
            </a:r>
            <a:b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</a:br>
            <a: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  <a:t>Departamento de Genética </a:t>
            </a:r>
            <a:br>
              <a:rPr lang="pt-BR" sz="1800" i="1" dirty="0" smtClean="0">
                <a:solidFill>
                  <a:srgbClr val="FFC000"/>
                </a:solidFill>
                <a:effectLst/>
                <a:latin typeface="Calibri" pitchFamily="34" charset="0"/>
              </a:rPr>
            </a:br>
            <a:endParaRPr lang="pt-BR" sz="1800" i="1" dirty="0" smtClean="0">
              <a:solidFill>
                <a:srgbClr val="FFC000"/>
              </a:solidFill>
              <a:effectLst/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752" y="3228536"/>
            <a:ext cx="7854696" cy="1752600"/>
          </a:xfrm>
        </p:spPr>
        <p:txBody>
          <a:bodyPr>
            <a:noAutofit/>
          </a:bodyPr>
          <a:lstStyle/>
          <a:p>
            <a:r>
              <a:rPr lang="pt-B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Profa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Dra. Silvia Maria Guerra Molina</a:t>
            </a:r>
          </a:p>
          <a:p>
            <a:endParaRPr lang="pt-BR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34" descr="logo_ESALQ_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45224"/>
            <a:ext cx="814838" cy="11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23928" y="6206462"/>
            <a:ext cx="1440160" cy="64807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Piracicaba</a:t>
            </a:r>
            <a:b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2016</a:t>
            </a: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3248" y="3717032"/>
            <a:ext cx="8061520" cy="135557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 onde vem o lixo produzido no mundo</a:t>
            </a:r>
          </a:p>
          <a:p>
            <a:pPr>
              <a:lnSpc>
                <a:spcPct val="90000"/>
              </a:lnSpc>
              <a:defRPr/>
            </a:pPr>
            <a:r>
              <a:rPr lang="pt-BR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Fonte: Estadão</a:t>
            </a:r>
          </a:p>
          <a:p>
            <a:pPr>
              <a:lnSpc>
                <a:spcPct val="90000"/>
              </a:lnSpc>
              <a:defRPr/>
            </a:pPr>
            <a:r>
              <a:rPr lang="pt-BR" sz="1500" dirty="0">
                <a:solidFill>
                  <a:srgbClr val="FFC000"/>
                </a:solidFill>
                <a:latin typeface="Calibri" pitchFamily="34" charset="0"/>
              </a:rPr>
              <a:t>http://www.estadao.com.br/infograficos/de-onde-vem-o-lixo-produzido-no-mundo,sustentabilidade,235040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28017" r="52017" b="6250"/>
          <a:stretch/>
        </p:blipFill>
        <p:spPr bwMode="auto">
          <a:xfrm>
            <a:off x="0" y="36421"/>
            <a:ext cx="6588224" cy="67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3" t="28017" r="11304" b="6250"/>
          <a:stretch/>
        </p:blipFill>
        <p:spPr bwMode="auto">
          <a:xfrm>
            <a:off x="1619672" y="27065"/>
            <a:ext cx="7488832" cy="679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30604" r="12758" b="18750"/>
          <a:stretch/>
        </p:blipFill>
        <p:spPr bwMode="auto">
          <a:xfrm>
            <a:off x="0" y="3180486"/>
            <a:ext cx="9144000" cy="370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980728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De onde vem o lixo produzido no mundo</a:t>
            </a:r>
          </a:p>
          <a:p>
            <a:endParaRPr lang="pt-BR" cap="all" dirty="0" smtClean="0"/>
          </a:p>
          <a:p>
            <a:r>
              <a:rPr lang="pt-BR" cap="all" dirty="0" smtClean="0"/>
              <a:t>FONTE</a:t>
            </a:r>
            <a:r>
              <a:rPr lang="pt-BR" cap="all" dirty="0"/>
              <a:t>: MAURÍCIO WALDMAN. ARTE: GLAUCO LARA, FARREL E RUBENS PAIVA/AE | </a:t>
            </a:r>
            <a:r>
              <a:rPr lang="pt-BR" cap="all" dirty="0" smtClean="0"/>
              <a:t>28/09/11 – estadão</a:t>
            </a:r>
          </a:p>
          <a:p>
            <a:endParaRPr lang="pt-BR" cap="all" dirty="0"/>
          </a:p>
          <a:p>
            <a:endParaRPr lang="pt-BR" cap="all" dirty="0" smtClean="0"/>
          </a:p>
          <a:p>
            <a:endParaRPr lang="pt-BR" cap="all" dirty="0"/>
          </a:p>
          <a:p>
            <a:pPr algn="just"/>
            <a:r>
              <a:rPr lang="pt-BR" dirty="0"/>
              <a:t>O planeta gera 30 bilhões de toneladas de resíduos sólidos por ano. O lixo urbano contribui com apenas 2,5% do total, mas os países perdem dinheiro ao não reciclá-lo.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82813" l="23280" r="48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34406" r="51368" b="14925"/>
          <a:stretch/>
        </p:blipFill>
        <p:spPr bwMode="auto">
          <a:xfrm>
            <a:off x="3868800" y="1340768"/>
            <a:ext cx="527520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t="28233" r="55773" b="53017"/>
          <a:stretch/>
        </p:blipFill>
        <p:spPr bwMode="auto">
          <a:xfrm>
            <a:off x="-32776" y="29663"/>
            <a:ext cx="5466343" cy="18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56" b="84115" l="48829" r="76574">
                        <a14:foregroundMark x1="51977" y1="41536" x2="51977" y2="41536"/>
                        <a14:foregroundMark x1="56149" y1="42839" x2="56149" y2="42839"/>
                        <a14:foregroundMark x1="53953" y1="44922" x2="53953" y2="44922"/>
                        <a14:foregroundMark x1="57833" y1="43359" x2="57833" y2="43359"/>
                        <a14:foregroundMark x1="58272" y1="41276" x2="58272" y2="41276"/>
                        <a14:foregroundMark x1="52343" y1="40104" x2="52343" y2="40104"/>
                        <a14:foregroundMark x1="72328" y1="38411" x2="72328" y2="38411"/>
                        <a14:foregroundMark x1="73865" y1="38021" x2="73865" y2="38021"/>
                        <a14:foregroundMark x1="73719" y1="40104" x2="73719" y2="40104"/>
                        <a14:foregroundMark x1="66032" y1="38542" x2="66032" y2="38542"/>
                        <a14:foregroundMark x1="65227" y1="37630" x2="65227" y2="37630"/>
                        <a14:foregroundMark x1="70351" y1="38151" x2="70351" y2="38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50" t="34056" r="23323" b="14925"/>
          <a:stretch/>
        </p:blipFill>
        <p:spPr bwMode="auto">
          <a:xfrm>
            <a:off x="3804508" y="1412777"/>
            <a:ext cx="533949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0" t="27371" r="11910" b="55603"/>
          <a:stretch/>
        </p:blipFill>
        <p:spPr bwMode="auto">
          <a:xfrm>
            <a:off x="-29922" y="-15948"/>
            <a:ext cx="5704564" cy="16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06" b="90625" l="62738" r="87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58" t="27585" r="11667" b="9268"/>
          <a:stretch/>
        </p:blipFill>
        <p:spPr bwMode="auto">
          <a:xfrm>
            <a:off x="3635896" y="-1916"/>
            <a:ext cx="5508104" cy="687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0" t="26616" r="37398" b="55711"/>
          <a:stretch/>
        </p:blipFill>
        <p:spPr bwMode="auto">
          <a:xfrm>
            <a:off x="2566" y="0"/>
            <a:ext cx="5577545" cy="21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45274" r="40071" b="9269"/>
          <a:stretch/>
        </p:blipFill>
        <p:spPr bwMode="auto">
          <a:xfrm>
            <a:off x="0" y="13518"/>
            <a:ext cx="9143999" cy="686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5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95" b="80339" l="13836" r="28917">
                        <a14:foregroundMark x1="17862" y1="68099" x2="17862" y2="68099"/>
                        <a14:foregroundMark x1="16545" y1="68750" x2="16545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7585" r="71161" b="19182"/>
          <a:stretch/>
        </p:blipFill>
        <p:spPr bwMode="auto">
          <a:xfrm>
            <a:off x="10268" y="0"/>
            <a:ext cx="3193580" cy="61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36099" r="33521" b="54634"/>
          <a:stretch/>
        </p:blipFill>
        <p:spPr bwMode="auto">
          <a:xfrm>
            <a:off x="626105" y="6021289"/>
            <a:ext cx="8483873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27155" r="60256" b="6250"/>
          <a:stretch/>
        </p:blipFill>
        <p:spPr bwMode="auto">
          <a:xfrm>
            <a:off x="0" y="33587"/>
            <a:ext cx="5220072" cy="680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3" t="27155" r="11910" b="6250"/>
          <a:stretch/>
        </p:blipFill>
        <p:spPr bwMode="auto">
          <a:xfrm>
            <a:off x="1043609" y="15284"/>
            <a:ext cx="8100392" cy="68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7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7">
      <a:dk1>
        <a:sysClr val="windowText" lastClr="000000"/>
      </a:dk1>
      <a:lt1>
        <a:sysClr val="window" lastClr="FFFFFF"/>
      </a:lt1>
      <a:dk2>
        <a:srgbClr val="900000"/>
      </a:dk2>
      <a:lt2>
        <a:srgbClr val="FEFAC9"/>
      </a:lt2>
      <a:accent1>
        <a:srgbClr val="A5B592"/>
      </a:accent1>
      <a:accent2>
        <a:srgbClr val="FFFF00"/>
      </a:accent2>
      <a:accent3>
        <a:srgbClr val="FFFF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1748</TotalTime>
  <Words>45</Words>
  <Application>Microsoft Office PowerPoint</Application>
  <PresentationFormat>Apresentação na tela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Fluxo</vt:lpstr>
      <vt:lpstr>   LGN - 478 e 479 Genética e Questões Socioambientais Universidade de São Paulo Escola Superior de Agricultura "Luiz de Queiroz” Departamento de Genética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Superior de Agricultura "Luiz de Queiroz” Departamento de Genética LGN-478 e 479-Ecogenética de Resíduos Agroindustriais</dc:title>
  <dc:creator>User</dc:creator>
  <cp:lastModifiedBy>Gabriel Maia</cp:lastModifiedBy>
  <cp:revision>197</cp:revision>
  <dcterms:created xsi:type="dcterms:W3CDTF">2007-07-31T19:15:02Z</dcterms:created>
  <dcterms:modified xsi:type="dcterms:W3CDTF">2016-08-22T21:07:58Z</dcterms:modified>
</cp:coreProperties>
</file>