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CC4BE-5844-4694-899E-1FB44C60E8BF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D1A3-5DD8-4994-A44B-2440137FB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34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452F-5CFF-4C12-93A1-5AE4C25E5E16}" type="datetime1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5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926E-7E8D-4633-8D5E-9847561AA280}" type="datetime1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58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18E8-4BC9-4FD9-AAA3-32653FB3F7E5}" type="datetime1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84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defRPr/>
            </a:lvl1pPr>
            <a:lvl2pPr>
              <a:lnSpc>
                <a:spcPct val="130000"/>
              </a:lnSpc>
              <a:spcBef>
                <a:spcPts val="0"/>
              </a:spcBef>
              <a:defRPr/>
            </a:lvl2pPr>
            <a:lvl3pPr>
              <a:lnSpc>
                <a:spcPct val="130000"/>
              </a:lnSpc>
              <a:spcBef>
                <a:spcPts val="0"/>
              </a:spcBef>
              <a:defRPr/>
            </a:lvl3pPr>
            <a:lvl4pPr>
              <a:lnSpc>
                <a:spcPct val="130000"/>
              </a:lnSpc>
              <a:spcBef>
                <a:spcPts val="0"/>
              </a:spcBef>
              <a:defRPr/>
            </a:lvl4pPr>
            <a:lvl5pPr>
              <a:lnSpc>
                <a:spcPct val="13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AD85-ABBD-4E83-9F63-2286626C8FAF}" type="datetime1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47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6814-053D-4156-92F3-8EEC25B515F0}" type="datetime1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5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780-4A30-46CB-931E-FC28071E0BDE}" type="datetime1">
              <a:rPr lang="pt-BR" smtClean="0"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8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4496-7C58-4266-8961-ADB4C055754D}" type="datetime1">
              <a:rPr lang="pt-BR" smtClean="0"/>
              <a:t>06/08/2015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5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429F-C1C1-4168-9E3D-CABABBB26E42}" type="datetime1">
              <a:rPr lang="pt-BR" smtClean="0"/>
              <a:t>06/08/2015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7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FC7-5C9F-40A0-98DC-69A91BDF374A}" type="datetime1">
              <a:rPr lang="pt-BR" smtClean="0"/>
              <a:t>06/08/2015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8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6C20-7579-4B29-BF31-6572C178E536}" type="datetime1">
              <a:rPr lang="pt-BR" smtClean="0"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8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748-430E-4D1A-8F11-8B005BC3567B}" type="datetime1">
              <a:rPr lang="pt-BR" smtClean="0"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20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45E-8014-4D27-8D9E-600320101252}" type="datetime1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AF50-CDA6-454A-9022-709EDA08C3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3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bonetti@gmail.com" TargetMode="External"/><Relationship Id="rId2" Type="http://schemas.openxmlformats.org/officeDocument/2006/relationships/hyperlink" Target="mailto:dbonetti@icmc.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r.icmc.usp.br/" TargetMode="External"/><Relationship Id="rId2" Type="http://schemas.openxmlformats.org/officeDocument/2006/relationships/hyperlink" Target="http://www.icmc.usp.b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niel.bonetti@gmail.com" TargetMode="External"/><Relationship Id="rId4" Type="http://schemas.openxmlformats.org/officeDocument/2006/relationships/hyperlink" Target="mailto:dbonetti@icmc.usp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USP – ICMC – SSC</a:t>
            </a:r>
            <a:br>
              <a:rPr lang="pt-BR" dirty="0" smtClean="0"/>
            </a:br>
            <a:r>
              <a:rPr lang="pt-BR" dirty="0" err="1" smtClean="0"/>
              <a:t>SSC</a:t>
            </a:r>
            <a:r>
              <a:rPr lang="pt-BR" dirty="0" smtClean="0"/>
              <a:t> 0713 2º Semestre 2015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48471"/>
            <a:ext cx="7992888" cy="1752600"/>
          </a:xfrm>
        </p:spPr>
        <p:txBody>
          <a:bodyPr/>
          <a:lstStyle/>
          <a:p>
            <a:r>
              <a:rPr lang="pt-BR" dirty="0" smtClean="0"/>
              <a:t>Disciplina de</a:t>
            </a:r>
          </a:p>
          <a:p>
            <a:r>
              <a:rPr lang="pt-BR" dirty="0"/>
              <a:t>Sistemas Evolutivos e Aplicados à </a:t>
            </a:r>
            <a:r>
              <a:rPr lang="pt-BR" dirty="0" smtClean="0"/>
              <a:t>Robótica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11560" y="4617830"/>
            <a:ext cx="58211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Dr. Daniel Rodrigo Ferraz Bonetti</a:t>
            </a:r>
          </a:p>
          <a:p>
            <a:r>
              <a:rPr lang="pt-BR" dirty="0" smtClean="0"/>
              <a:t>LCR – Laboratório de Computação </a:t>
            </a:r>
            <a:r>
              <a:rPr lang="pt-BR" dirty="0" err="1" smtClean="0"/>
              <a:t>Reconfigurável</a:t>
            </a:r>
            <a:endParaRPr lang="pt-BR" dirty="0" smtClean="0"/>
          </a:p>
          <a:p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dbonetti@icmc.usp.br</a:t>
            </a:r>
            <a:r>
              <a:rPr lang="pt-BR" dirty="0" smtClean="0"/>
              <a:t> ou </a:t>
            </a:r>
            <a:r>
              <a:rPr lang="pt-BR" dirty="0" smtClean="0">
                <a:hlinkClick r:id="rId3"/>
              </a:rPr>
              <a:t>daniel.bonetti@gmail.com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9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sobre 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/>
              <a:t>USP - Universidade de São Paulo - São Carlos, SP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ICMC - Instituto de Ciências Matemáticas e de Computação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SSC - Departamento de Sistemas de Computação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b="1" dirty="0"/>
              <a:t>Prof. </a:t>
            </a:r>
            <a:r>
              <a:rPr lang="pt-BR" b="1" dirty="0" smtClean="0"/>
              <a:t>Dr. Daniel Rodrigo Ferraz Bonetti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Web institucional: </a:t>
            </a:r>
            <a:r>
              <a:rPr lang="pt-BR" b="1" dirty="0">
                <a:hlinkClick r:id="rId2"/>
              </a:rPr>
              <a:t>http://www.icmc.usp.br/</a:t>
            </a:r>
            <a:endParaRPr lang="pt-BR" dirty="0"/>
          </a:p>
          <a:p>
            <a:pPr marL="0" indent="0">
              <a:buNone/>
            </a:pPr>
            <a:r>
              <a:rPr lang="pt-BR" b="1" dirty="0" smtClean="0"/>
              <a:t>Página </a:t>
            </a:r>
            <a:r>
              <a:rPr lang="pt-BR" b="1" dirty="0"/>
              <a:t>do Grupo de Pesquisa: </a:t>
            </a:r>
            <a:r>
              <a:rPr lang="pt-BR" b="1" dirty="0">
                <a:hlinkClick r:id="rId3"/>
              </a:rPr>
              <a:t>http://</a:t>
            </a:r>
            <a:r>
              <a:rPr lang="pt-BR" b="1" dirty="0" smtClean="0">
                <a:hlinkClick r:id="rId3"/>
              </a:rPr>
              <a:t>www.lcr.icmc.usp.br</a:t>
            </a:r>
            <a:r>
              <a:rPr lang="pt-BR" b="1" dirty="0">
                <a:hlinkClick r:id="rId3"/>
              </a:rPr>
              <a:t>/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E-mail:  </a:t>
            </a:r>
            <a:r>
              <a:rPr lang="pt-BR" b="1" dirty="0" smtClean="0">
                <a:hlinkClick r:id="rId4"/>
              </a:rPr>
              <a:t>dbonetti@icmc.usp.br</a:t>
            </a:r>
            <a:r>
              <a:rPr lang="pt-BR" b="1" dirty="0" smtClean="0"/>
              <a:t> ou </a:t>
            </a:r>
            <a:r>
              <a:rPr lang="pt-BR" b="1" dirty="0" smtClean="0">
                <a:hlinkClick r:id="rId5"/>
              </a:rPr>
              <a:t>daniel.bonetti@gmail.com</a:t>
            </a:r>
            <a:r>
              <a:rPr lang="pt-BR" b="1" dirty="0" smtClean="0"/>
              <a:t>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b="1" dirty="0" smtClean="0"/>
              <a:t>Disciplina </a:t>
            </a:r>
            <a:r>
              <a:rPr lang="pt-BR" b="1" dirty="0"/>
              <a:t>de Linguagem de Programação e Aplicações </a:t>
            </a:r>
            <a:r>
              <a:rPr lang="pt-BR" b="1" dirty="0" smtClean="0"/>
              <a:t>SSC0713</a:t>
            </a:r>
            <a:endParaRPr lang="pt-BR" dirty="0"/>
          </a:p>
          <a:p>
            <a:pPr marL="0" indent="0">
              <a:buNone/>
            </a:pPr>
            <a:r>
              <a:rPr lang="pt-BR" b="1" dirty="0" smtClean="0"/>
              <a:t>&gt; </a:t>
            </a:r>
            <a:r>
              <a:rPr lang="pt-BR" b="1" dirty="0"/>
              <a:t>Programa, Material de Aulas, Critérios de Avaliação,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&gt; Trabalhos Práticos, Datas das Provas, </a:t>
            </a:r>
            <a:r>
              <a:rPr lang="pt-BR" b="1" dirty="0" smtClean="0"/>
              <a:t>Notas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4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Objetivos da disciplina</a:t>
            </a:r>
          </a:p>
          <a:p>
            <a:r>
              <a:rPr lang="pt-BR" dirty="0" smtClean="0"/>
              <a:t>Programa e Conteúdos</a:t>
            </a:r>
          </a:p>
          <a:p>
            <a:r>
              <a:rPr lang="pt-BR" dirty="0" smtClean="0"/>
              <a:t>Grupos de trabalho</a:t>
            </a:r>
          </a:p>
          <a:p>
            <a:r>
              <a:rPr lang="pt-BR" dirty="0" smtClean="0"/>
              <a:t>Critérios de avaliação</a:t>
            </a:r>
          </a:p>
          <a:p>
            <a:r>
              <a:rPr lang="pt-BR" dirty="0" smtClean="0"/>
              <a:t>Recuperação</a:t>
            </a:r>
          </a:p>
          <a:p>
            <a:r>
              <a:rPr lang="pt-BR" dirty="0" smtClean="0"/>
              <a:t>Bibliografia básica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531585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00B050"/>
                </a:solidFill>
              </a:rPr>
              <a:t>Agenda:</a:t>
            </a:r>
            <a:endParaRPr lang="pt-BR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disciplina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endParaRPr lang="pt-BR" dirty="0"/>
          </a:p>
          <a:p>
            <a:pPr marL="0" indent="0">
              <a:buNone/>
            </a:pPr>
            <a:r>
              <a:rPr lang="pt-BR" b="1" dirty="0"/>
              <a:t>SSC0300 - </a:t>
            </a:r>
            <a:r>
              <a:rPr lang="pt-BR" b="1" i="1" dirty="0"/>
              <a:t>Linguagem de Programação e Aplicações </a:t>
            </a:r>
            <a:endParaRPr lang="pt-BR" b="1" i="1" dirty="0" smtClean="0"/>
          </a:p>
          <a:p>
            <a:endParaRPr lang="pt-BR" dirty="0"/>
          </a:p>
          <a:p>
            <a:pPr marL="0" indent="0" algn="just">
              <a:buNone/>
            </a:pPr>
            <a:r>
              <a:rPr lang="pt-BR" b="1" dirty="0"/>
              <a:t>Objetivos </a:t>
            </a:r>
            <a:r>
              <a:rPr lang="pt-BR" dirty="0"/>
              <a:t>Introduzir conceitos básicos de sistemas evolutivos e suas aplicações em problemas do mundo real com destaque para área de122 robótica. Desenvolver habilidades de modelagem de sistemas de variada complexidade em que a robótica se aplica: sistemas típicos de engenharia, biológicos e sociais. A disciplina busca que os alunos adquiram capacidade de construir soluções eficientes para problemas complexos em robótica, bem como em áreas correlacionadas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Programa </a:t>
            </a:r>
            <a:r>
              <a:rPr lang="pt-BR" dirty="0"/>
              <a:t>Introdução à visão sistêmica. Tipos de sistemas evolutivos. Técnicas de modelagem de sistemas e representações direta, indireta e mista. Principais algoritmos evolutivos da literatura. Aplicações no mundo real (mercado financeiro, bioinformática, escalonamento de tarefas e planejamento de linha de produção em indústrias) e em robótica (síntese automatizada de sistema como antenas, controladores; teste e verificação de microprocessadores, processamento de sinais, visão computacional e navegação de robôs).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0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/>
              <a:t>Disciplina </a:t>
            </a:r>
            <a:r>
              <a:rPr lang="pt-BR" sz="2400" b="1" dirty="0"/>
              <a:t>composta de </a:t>
            </a:r>
            <a:endParaRPr lang="pt-BR" sz="2400" b="1" dirty="0" smtClean="0"/>
          </a:p>
          <a:p>
            <a:pPr marL="0" indent="0">
              <a:buNone/>
            </a:pPr>
            <a:r>
              <a:rPr lang="pt-BR" sz="2400" dirty="0" smtClean="0"/>
              <a:t>Aulas </a:t>
            </a:r>
            <a:r>
              <a:rPr lang="pt-BR" sz="2400" dirty="0"/>
              <a:t>Teóricas - Sextas-feiras </a:t>
            </a:r>
            <a:r>
              <a:rPr lang="pt-BR" sz="2400" dirty="0" smtClean="0"/>
              <a:t>13h20 </a:t>
            </a:r>
            <a:r>
              <a:rPr lang="pt-BR" sz="2400" dirty="0"/>
              <a:t>- </a:t>
            </a:r>
            <a:r>
              <a:rPr lang="pt-BR" sz="2400" dirty="0" smtClean="0"/>
              <a:t>16h00</a:t>
            </a:r>
            <a:endParaRPr lang="pt-BR" sz="2400" dirty="0"/>
          </a:p>
          <a:p>
            <a:pPr marL="0" indent="0">
              <a:buNone/>
            </a:pPr>
            <a:r>
              <a:rPr lang="pt-BR" sz="2400" b="1" dirty="0"/>
              <a:t>Carga Horária Total: </a:t>
            </a:r>
            <a:r>
              <a:rPr lang="pt-BR" sz="2400" dirty="0" smtClean="0"/>
              <a:t>105h </a:t>
            </a:r>
            <a:r>
              <a:rPr lang="pt-BR" sz="2400" dirty="0"/>
              <a:t>(15 aulas x </a:t>
            </a:r>
            <a:r>
              <a:rPr lang="pt-BR" sz="2400" dirty="0" smtClean="0"/>
              <a:t>3 </a:t>
            </a:r>
            <a:r>
              <a:rPr lang="pt-BR" sz="2400" dirty="0"/>
              <a:t>horas) </a:t>
            </a:r>
          </a:p>
          <a:p>
            <a:pPr marL="0" indent="0">
              <a:buNone/>
            </a:pPr>
            <a:r>
              <a:rPr lang="pt-BR" sz="2400" b="1" dirty="0"/>
              <a:t>Método: </a:t>
            </a:r>
            <a:r>
              <a:rPr lang="pt-BR" sz="2400" dirty="0"/>
              <a:t>Aulas expositivas, exercícios, trabalho (prática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0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Cronograma </a:t>
            </a:r>
            <a:r>
              <a:rPr lang="pt-BR" sz="3200" b="1" dirty="0" smtClean="0"/>
              <a:t>previsto</a:t>
            </a:r>
            <a:r>
              <a:rPr lang="pt-BR" sz="3200" dirty="0" smtClean="0"/>
              <a:t>: Aula/Data/Conteúdos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752301"/>
              </p:ext>
            </p:extLst>
          </p:nvPr>
        </p:nvGraphicFramePr>
        <p:xfrm>
          <a:off x="457200" y="1600200"/>
          <a:ext cx="8363272" cy="41330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2984"/>
                <a:gridCol w="827722"/>
                <a:gridCol w="5342566"/>
              </a:tblGrid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07/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Início do semetres 2015/2. Apresentação da disciplina: Programa, Cronograma e Avaliações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14/ago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que é um EA?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21/ago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Algoritmos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Genéticos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28/ago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Estratégias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Evolutivas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Programação Evolutiva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11/set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Semana da pátria - Sem aula (07 a 11 Set)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Programação Genética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limite para trancamento</a:t>
                      </a: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Exercícios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3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Cronograma </a:t>
            </a:r>
            <a:r>
              <a:rPr lang="pt-BR" sz="3200" b="1" dirty="0" smtClean="0"/>
              <a:t>previsto</a:t>
            </a:r>
            <a:r>
              <a:rPr lang="pt-BR" sz="3200" dirty="0" smtClean="0"/>
              <a:t>: Aula/Data/Conteúdos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533230"/>
              </p:ext>
            </p:extLst>
          </p:nvPr>
        </p:nvGraphicFramePr>
        <p:xfrm>
          <a:off x="457200" y="1600200"/>
          <a:ext cx="8363272" cy="4592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2984"/>
                <a:gridCol w="827722"/>
                <a:gridCol w="5342566"/>
              </a:tblGrid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02/out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Desenvolvendo Algoritmos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Evolutivos 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09/out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Desenvolvendo Algoritmos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Evolutivos II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16/out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Multimodalidade 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e </a:t>
                      </a:r>
                      <a:r>
                        <a:rPr lang="pt-BR" sz="1400" u="none" strike="noStrike" baseline="0" dirty="0" err="1" smtClean="0">
                          <a:effectLst/>
                        </a:rPr>
                        <a:t>Multiobjetivo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23/out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V-REP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30/out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V-REP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06/</a:t>
                      </a:r>
                      <a:r>
                        <a:rPr lang="pt-BR" sz="1400" u="none" strike="noStrike" dirty="0" err="1">
                          <a:effectLst/>
                        </a:rPr>
                        <a:t>nov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V-REP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13/nov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Exercícios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20/nov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&gt;&gt;&gt; Entrega do Trabalho &lt;&lt;&lt;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08/dez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Encerramento das aulas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9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15/dez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Publicação das notas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5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de apoio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elaboração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9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Avaliação da disciplina SSC0300</a:t>
            </a:r>
          </a:p>
          <a:p>
            <a:pPr marL="0" indent="0" algn="ctr">
              <a:buNone/>
            </a:pP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/>
              <a:t>EX </a:t>
            </a:r>
            <a:r>
              <a:rPr lang="pt-BR" dirty="0" smtClean="0"/>
              <a:t>- Exercícios individuais escritos para serem entregues ao professor </a:t>
            </a:r>
          </a:p>
          <a:p>
            <a:pPr marL="0" indent="0">
              <a:buNone/>
            </a:pPr>
            <a:r>
              <a:rPr lang="pt-BR" dirty="0" smtClean="0"/>
              <a:t>TP - Trabalho Prático Final da Disciplina </a:t>
            </a:r>
            <a:r>
              <a:rPr lang="pt-BR" dirty="0" smtClean="0"/>
              <a:t>(em grupo)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/>
              <a:buChar char="Ø"/>
            </a:pPr>
            <a:r>
              <a:rPr lang="pt-BR" dirty="0" smtClean="0"/>
              <a:t>Frequência mínima para aprovação: 70% </a:t>
            </a:r>
          </a:p>
          <a:p>
            <a:pPr>
              <a:buFont typeface="Wingdings"/>
              <a:buChar char="Ø"/>
            </a:pPr>
            <a:r>
              <a:rPr lang="pt-BR" dirty="0" smtClean="0"/>
              <a:t>Não está prevista a realização de SUB nesta disciplina</a:t>
            </a:r>
          </a:p>
          <a:p>
            <a:pPr>
              <a:buFont typeface="Wingdings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Média Final: MF = </a:t>
            </a:r>
            <a:r>
              <a:rPr lang="pt-BR" dirty="0" smtClean="0"/>
              <a:t>75% </a:t>
            </a:r>
            <a:r>
              <a:rPr lang="pt-BR" dirty="0" smtClean="0"/>
              <a:t>TP(+</a:t>
            </a:r>
            <a:r>
              <a:rPr lang="pt-BR" dirty="0" err="1" smtClean="0"/>
              <a:t>Ex</a:t>
            </a:r>
            <a:r>
              <a:rPr lang="pt-BR" dirty="0" smtClean="0"/>
              <a:t>) + 25% </a:t>
            </a:r>
            <a:r>
              <a:rPr lang="pt-BR" dirty="0" smtClean="0"/>
              <a:t>EX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 MF &gt;= 5.0 e </a:t>
            </a:r>
            <a:r>
              <a:rPr lang="pt-BR" dirty="0" err="1" smtClean="0"/>
              <a:t>Freq_Minima</a:t>
            </a:r>
            <a:r>
              <a:rPr lang="pt-BR" dirty="0" smtClean="0"/>
              <a:t> ENTÃO "Aprovado" </a:t>
            </a:r>
          </a:p>
          <a:p>
            <a:pPr marL="0" indent="0">
              <a:buNone/>
            </a:pPr>
            <a:r>
              <a:rPr lang="pt-BR" dirty="0" smtClean="0"/>
              <a:t>SENÃO SE MF &gt;= 3.0 e </a:t>
            </a:r>
            <a:r>
              <a:rPr lang="pt-BR" dirty="0" err="1" smtClean="0"/>
              <a:t>Freq_Minima</a:t>
            </a:r>
            <a:r>
              <a:rPr lang="pt-BR" dirty="0" smtClean="0"/>
              <a:t> ENTÃO "Recuperação" </a:t>
            </a:r>
            <a:r>
              <a:rPr lang="pt-BR" dirty="0" err="1" smtClean="0"/>
              <a:t>SENÃO"Reprovado</a:t>
            </a:r>
            <a:r>
              <a:rPr lang="pt-BR" dirty="0" smtClean="0"/>
              <a:t>"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3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525658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Evolutionary Computation: A Unified Approach, Kenneth A. De Jong, MIT Press, Cambridge, 2006</a:t>
            </a:r>
            <a:r>
              <a:rPr lang="en-US" b="1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Experimental </a:t>
            </a:r>
            <a:r>
              <a:rPr lang="pt-BR" dirty="0" err="1"/>
              <a:t>Research</a:t>
            </a:r>
            <a:r>
              <a:rPr lang="pt-BR" dirty="0"/>
              <a:t> in </a:t>
            </a:r>
            <a:r>
              <a:rPr lang="pt-BR" dirty="0" err="1"/>
              <a:t>Evolutionary</a:t>
            </a:r>
            <a:r>
              <a:rPr lang="pt-BR" dirty="0"/>
              <a:t> </a:t>
            </a:r>
            <a:r>
              <a:rPr lang="pt-BR" dirty="0" err="1"/>
              <a:t>Computation</a:t>
            </a:r>
            <a:r>
              <a:rPr lang="pt-BR" dirty="0"/>
              <a:t>: The New </a:t>
            </a:r>
            <a:r>
              <a:rPr lang="pt-BR" dirty="0" err="1"/>
              <a:t>Experimentalism</a:t>
            </a:r>
            <a:r>
              <a:rPr lang="pt-BR" dirty="0"/>
              <a:t>, Thomas </a:t>
            </a:r>
            <a:r>
              <a:rPr lang="pt-BR" dirty="0" err="1"/>
              <a:t>BartzBeielstein</a:t>
            </a:r>
            <a:r>
              <a:rPr lang="pt-BR" dirty="0"/>
              <a:t>, </a:t>
            </a:r>
            <a:r>
              <a:rPr lang="pt-BR" dirty="0" err="1"/>
              <a:t>SpringerVerlag</a:t>
            </a:r>
            <a:r>
              <a:rPr lang="pt-BR" dirty="0"/>
              <a:t>, London, 2006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Introduction</a:t>
            </a:r>
            <a:r>
              <a:rPr lang="pt-BR" dirty="0" smtClean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Stochastic</a:t>
            </a:r>
            <a:r>
              <a:rPr lang="pt-BR" dirty="0"/>
              <a:t> </a:t>
            </a:r>
            <a:r>
              <a:rPr lang="pt-BR" dirty="0" err="1"/>
              <a:t>Search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Optimization</a:t>
            </a:r>
            <a:r>
              <a:rPr lang="pt-BR" dirty="0"/>
              <a:t>: </a:t>
            </a:r>
            <a:r>
              <a:rPr lang="pt-BR" dirty="0" err="1"/>
              <a:t>Estimation</a:t>
            </a:r>
            <a:r>
              <a:rPr lang="pt-BR" dirty="0"/>
              <a:t>, </a:t>
            </a:r>
            <a:r>
              <a:rPr lang="pt-BR" dirty="0" err="1"/>
              <a:t>Simulation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, James C </a:t>
            </a:r>
            <a:r>
              <a:rPr lang="pt-BR" dirty="0" err="1"/>
              <a:t>Spall</a:t>
            </a:r>
            <a:r>
              <a:rPr lang="pt-BR" dirty="0"/>
              <a:t>, John </a:t>
            </a:r>
            <a:r>
              <a:rPr lang="pt-BR" dirty="0" err="1"/>
              <a:t>Wiley</a:t>
            </a:r>
            <a:r>
              <a:rPr lang="pt-BR" dirty="0"/>
              <a:t> &amp; Sons, 2003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The </a:t>
            </a:r>
            <a:r>
              <a:rPr lang="pt-BR" dirty="0"/>
              <a:t>Design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Innovation</a:t>
            </a:r>
            <a:r>
              <a:rPr lang="pt-BR" dirty="0"/>
              <a:t>: </a:t>
            </a:r>
            <a:r>
              <a:rPr lang="pt-BR" dirty="0" err="1"/>
              <a:t>Lessons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for </a:t>
            </a:r>
            <a:r>
              <a:rPr lang="pt-BR" dirty="0" err="1"/>
              <a:t>Competent</a:t>
            </a:r>
            <a:r>
              <a:rPr lang="pt-BR" dirty="0"/>
              <a:t> </a:t>
            </a:r>
            <a:r>
              <a:rPr lang="pt-BR" dirty="0" err="1"/>
              <a:t>Genetic</a:t>
            </a:r>
            <a:r>
              <a:rPr lang="pt-BR" dirty="0"/>
              <a:t> </a:t>
            </a:r>
            <a:r>
              <a:rPr lang="pt-BR" dirty="0" err="1"/>
              <a:t>Algorithms</a:t>
            </a:r>
            <a:r>
              <a:rPr lang="pt-BR" dirty="0"/>
              <a:t>, David E Goldberg, </a:t>
            </a:r>
            <a:r>
              <a:rPr lang="pt-BR" dirty="0" err="1"/>
              <a:t>Kluwer</a:t>
            </a:r>
            <a:r>
              <a:rPr lang="pt-BR" dirty="0"/>
              <a:t> </a:t>
            </a:r>
            <a:r>
              <a:rPr lang="pt-BR" dirty="0" err="1"/>
              <a:t>Academic</a:t>
            </a:r>
            <a:r>
              <a:rPr lang="pt-BR" dirty="0"/>
              <a:t> Publisher, Boston, 2002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Multiobjective</a:t>
            </a:r>
            <a:r>
              <a:rPr lang="pt-BR" dirty="0" smtClean="0"/>
              <a:t> </a:t>
            </a:r>
            <a:r>
              <a:rPr lang="pt-BR" dirty="0" err="1"/>
              <a:t>Optimization</a:t>
            </a:r>
            <a:r>
              <a:rPr lang="pt-BR" dirty="0"/>
              <a:t> </a:t>
            </a:r>
            <a:r>
              <a:rPr lang="pt-BR" dirty="0" err="1"/>
              <a:t>using</a:t>
            </a:r>
            <a:r>
              <a:rPr lang="pt-BR" dirty="0"/>
              <a:t> </a:t>
            </a:r>
            <a:r>
              <a:rPr lang="pt-BR" dirty="0" err="1"/>
              <a:t>Evolutionary</a:t>
            </a:r>
            <a:r>
              <a:rPr lang="pt-BR" dirty="0"/>
              <a:t> </a:t>
            </a:r>
            <a:r>
              <a:rPr lang="pt-BR" dirty="0" err="1"/>
              <a:t>Algorithms</a:t>
            </a:r>
            <a:r>
              <a:rPr lang="pt-BR" dirty="0"/>
              <a:t>, </a:t>
            </a:r>
            <a:r>
              <a:rPr lang="pt-BR" dirty="0" err="1"/>
              <a:t>Kalyanmoy</a:t>
            </a:r>
            <a:r>
              <a:rPr lang="pt-BR" dirty="0"/>
              <a:t> </a:t>
            </a:r>
            <a:r>
              <a:rPr lang="pt-BR" dirty="0" err="1"/>
              <a:t>Deb</a:t>
            </a:r>
            <a:r>
              <a:rPr lang="pt-BR" dirty="0"/>
              <a:t>, John </a:t>
            </a:r>
            <a:r>
              <a:rPr lang="pt-BR" dirty="0" err="1"/>
              <a:t>Wiley</a:t>
            </a:r>
            <a:r>
              <a:rPr lang="pt-BR" dirty="0"/>
              <a:t> &amp; Sons, </a:t>
            </a:r>
            <a:r>
              <a:rPr lang="pt-BR" dirty="0" err="1"/>
              <a:t>ChiChester</a:t>
            </a:r>
            <a:r>
              <a:rPr lang="pt-BR" dirty="0"/>
              <a:t> UK, 2001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Evolutionary</a:t>
            </a:r>
            <a:r>
              <a:rPr lang="pt-BR" dirty="0" smtClean="0"/>
              <a:t> </a:t>
            </a:r>
            <a:r>
              <a:rPr lang="pt-BR" dirty="0" err="1"/>
              <a:t>Computation</a:t>
            </a:r>
            <a:r>
              <a:rPr lang="pt-BR" dirty="0"/>
              <a:t> 1: Basic </a:t>
            </a:r>
            <a:r>
              <a:rPr lang="pt-BR" dirty="0" err="1"/>
              <a:t>Algrithms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Operators</a:t>
            </a:r>
            <a:r>
              <a:rPr lang="pt-BR" dirty="0"/>
              <a:t>, T </a:t>
            </a:r>
            <a:r>
              <a:rPr lang="pt-BR" dirty="0" err="1"/>
              <a:t>Bäck</a:t>
            </a:r>
            <a:r>
              <a:rPr lang="pt-BR" dirty="0"/>
              <a:t>, D B Fogel, Z </a:t>
            </a:r>
            <a:r>
              <a:rPr lang="pt-BR" dirty="0" err="1"/>
              <a:t>Michalewicz</a:t>
            </a:r>
            <a:r>
              <a:rPr lang="pt-BR" dirty="0"/>
              <a:t>, Taylor &amp; Francis </a:t>
            </a:r>
            <a:r>
              <a:rPr lang="pt-BR" dirty="0" err="1"/>
              <a:t>Group</a:t>
            </a:r>
            <a:r>
              <a:rPr lang="pt-BR" dirty="0"/>
              <a:t>, New York, 2000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Evolutionary</a:t>
            </a:r>
            <a:r>
              <a:rPr lang="pt-BR" dirty="0" smtClean="0"/>
              <a:t> </a:t>
            </a:r>
            <a:r>
              <a:rPr lang="pt-BR" dirty="0" err="1"/>
              <a:t>Computation</a:t>
            </a:r>
            <a:r>
              <a:rPr lang="pt-BR" dirty="0"/>
              <a:t> 2: </a:t>
            </a:r>
            <a:r>
              <a:rPr lang="pt-BR" dirty="0" err="1"/>
              <a:t>Advanced</a:t>
            </a:r>
            <a:r>
              <a:rPr lang="pt-BR" dirty="0"/>
              <a:t> </a:t>
            </a:r>
            <a:r>
              <a:rPr lang="pt-BR" dirty="0" err="1"/>
              <a:t>Algrithms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Operators</a:t>
            </a:r>
            <a:r>
              <a:rPr lang="pt-BR" dirty="0"/>
              <a:t>, T </a:t>
            </a:r>
            <a:r>
              <a:rPr lang="pt-BR" dirty="0" err="1"/>
              <a:t>Bäck</a:t>
            </a:r>
            <a:r>
              <a:rPr lang="pt-BR" dirty="0"/>
              <a:t>, D B Fogel, Z </a:t>
            </a:r>
            <a:r>
              <a:rPr lang="pt-BR" dirty="0" err="1"/>
              <a:t>Michalewicz</a:t>
            </a:r>
            <a:r>
              <a:rPr lang="pt-BR" dirty="0"/>
              <a:t>, Taylor &amp; Francis </a:t>
            </a:r>
            <a:r>
              <a:rPr lang="pt-BR" dirty="0" err="1"/>
              <a:t>Group</a:t>
            </a:r>
            <a:r>
              <a:rPr lang="pt-BR" dirty="0"/>
              <a:t>, </a:t>
            </a:r>
            <a:r>
              <a:rPr lang="pt-BR" dirty="0" err="1"/>
              <a:t>Institute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Physics</a:t>
            </a:r>
            <a:r>
              <a:rPr lang="pt-BR" dirty="0"/>
              <a:t> </a:t>
            </a:r>
            <a:r>
              <a:rPr lang="pt-BR" dirty="0" err="1"/>
              <a:t>Publishing</a:t>
            </a:r>
            <a:r>
              <a:rPr lang="pt-BR" dirty="0"/>
              <a:t>, Bristol UK, 2000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Metaheuristics</a:t>
            </a:r>
            <a:r>
              <a:rPr lang="pt-BR" dirty="0"/>
              <a:t>: </a:t>
            </a:r>
            <a:r>
              <a:rPr lang="pt-BR" dirty="0" err="1"/>
              <a:t>Progress</a:t>
            </a:r>
            <a:r>
              <a:rPr lang="pt-BR" dirty="0"/>
              <a:t> as Real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Solvers</a:t>
            </a:r>
            <a:r>
              <a:rPr lang="pt-BR" dirty="0"/>
              <a:t>, </a:t>
            </a:r>
            <a:r>
              <a:rPr lang="pt-BR" dirty="0" err="1"/>
              <a:t>Toshihide</a:t>
            </a:r>
            <a:r>
              <a:rPr lang="pt-BR" dirty="0"/>
              <a:t> </a:t>
            </a:r>
            <a:r>
              <a:rPr lang="pt-BR" dirty="0" err="1"/>
              <a:t>Ibaraki</a:t>
            </a:r>
            <a:r>
              <a:rPr lang="pt-BR" dirty="0"/>
              <a:t>, </a:t>
            </a:r>
            <a:r>
              <a:rPr lang="pt-BR" dirty="0" err="1"/>
              <a:t>Koji</a:t>
            </a:r>
            <a:r>
              <a:rPr lang="pt-BR" dirty="0"/>
              <a:t> </a:t>
            </a:r>
            <a:r>
              <a:rPr lang="pt-BR" dirty="0" err="1"/>
              <a:t>Nonobe</a:t>
            </a:r>
            <a:r>
              <a:rPr lang="pt-BR" dirty="0"/>
              <a:t>, </a:t>
            </a:r>
            <a:r>
              <a:rPr lang="pt-BR" dirty="0" err="1"/>
              <a:t>Mutsunori</a:t>
            </a:r>
            <a:r>
              <a:rPr lang="pt-BR" dirty="0"/>
              <a:t> </a:t>
            </a:r>
            <a:r>
              <a:rPr lang="pt-BR" dirty="0" err="1"/>
              <a:t>Yagiura</a:t>
            </a:r>
            <a:r>
              <a:rPr lang="pt-BR" dirty="0"/>
              <a:t>, Springer, </a:t>
            </a:r>
            <a:r>
              <a:rPr lang="pt-BR" dirty="0" smtClean="0"/>
              <a:t>2005;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/>
              <a:t>to</a:t>
            </a:r>
            <a:r>
              <a:rPr lang="pt-BR" dirty="0"/>
              <a:t> Solve it: </a:t>
            </a:r>
            <a:r>
              <a:rPr lang="pt-BR" dirty="0" err="1"/>
              <a:t>Modern</a:t>
            </a:r>
            <a:r>
              <a:rPr lang="pt-BR" dirty="0"/>
              <a:t> </a:t>
            </a:r>
            <a:r>
              <a:rPr lang="pt-BR" dirty="0" err="1"/>
              <a:t>Heuristics</a:t>
            </a:r>
            <a:r>
              <a:rPr lang="pt-BR" dirty="0"/>
              <a:t>, </a:t>
            </a:r>
            <a:r>
              <a:rPr lang="pt-BR" dirty="0" err="1"/>
              <a:t>Zibigniew</a:t>
            </a:r>
            <a:r>
              <a:rPr lang="pt-BR" dirty="0"/>
              <a:t> </a:t>
            </a:r>
            <a:r>
              <a:rPr lang="pt-BR" dirty="0" err="1"/>
              <a:t>Michalewicz</a:t>
            </a:r>
            <a:r>
              <a:rPr lang="pt-BR" dirty="0"/>
              <a:t>, David B. Fogel, </a:t>
            </a:r>
            <a:r>
              <a:rPr lang="pt-BR" dirty="0" err="1"/>
              <a:t>SpringerVerlag</a:t>
            </a:r>
            <a:r>
              <a:rPr lang="pt-BR" dirty="0"/>
              <a:t>, Berlin, 2004, 2nd </a:t>
            </a:r>
            <a:r>
              <a:rPr lang="pt-BR" dirty="0" err="1"/>
              <a:t>Edition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Computational</a:t>
            </a:r>
            <a:r>
              <a:rPr lang="pt-BR" dirty="0" smtClean="0"/>
              <a:t> </a:t>
            </a:r>
            <a:r>
              <a:rPr lang="pt-BR" dirty="0" err="1"/>
              <a:t>Principles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Mobile </a:t>
            </a:r>
            <a:r>
              <a:rPr lang="pt-BR" dirty="0" err="1"/>
              <a:t>Robotics</a:t>
            </a:r>
            <a:r>
              <a:rPr lang="pt-BR" dirty="0"/>
              <a:t>, Gregory </a:t>
            </a:r>
            <a:r>
              <a:rPr lang="pt-BR" dirty="0" err="1"/>
              <a:t>Dudek</a:t>
            </a:r>
            <a:r>
              <a:rPr lang="pt-BR" dirty="0"/>
              <a:t>, Michael </a:t>
            </a:r>
            <a:r>
              <a:rPr lang="pt-BR" dirty="0" err="1"/>
              <a:t>Jenkin</a:t>
            </a:r>
            <a:r>
              <a:rPr lang="pt-BR" dirty="0"/>
              <a:t>, Cambridge Press, 2000.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3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729</Words>
  <Application>Microsoft Office PowerPoint</Application>
  <PresentationFormat>Apresentação na tela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USP – ICMC – SSC SSC 0713 2º Semestre 2015</vt:lpstr>
      <vt:lpstr>Apresentação da Disciplina</vt:lpstr>
      <vt:lpstr>Objetivos da disciplina</vt:lpstr>
      <vt:lpstr>Objetivos da disciplina</vt:lpstr>
      <vt:lpstr>Cronograma previsto: Aula/Data/Conteúdos</vt:lpstr>
      <vt:lpstr>Cronograma previsto: Aula/Data/Conteúdos</vt:lpstr>
      <vt:lpstr>Material de apoio</vt:lpstr>
      <vt:lpstr>Critérios de avaliação</vt:lpstr>
      <vt:lpstr>Bibliografia básica</vt:lpstr>
      <vt:lpstr>Informações sobre a disciplina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 – ICMC – SSC SSC 0300 2º Semestre 2015</dc:title>
  <dc:creator>Daniel Bonetti</dc:creator>
  <cp:lastModifiedBy>Daniel Bonetti</cp:lastModifiedBy>
  <cp:revision>25</cp:revision>
  <dcterms:created xsi:type="dcterms:W3CDTF">2015-08-01T18:43:12Z</dcterms:created>
  <dcterms:modified xsi:type="dcterms:W3CDTF">2015-08-06T20:59:49Z</dcterms:modified>
</cp:coreProperties>
</file>