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872" r:id="rId1"/>
  </p:sldMasterIdLst>
  <p:notesMasterIdLst>
    <p:notesMasterId r:id="rId24"/>
  </p:notesMasterIdLst>
  <p:handoutMasterIdLst>
    <p:handoutMasterId r:id="rId25"/>
  </p:handoutMasterIdLst>
  <p:sldIdLst>
    <p:sldId id="256" r:id="rId2"/>
    <p:sldId id="260" r:id="rId3"/>
    <p:sldId id="264" r:id="rId4"/>
    <p:sldId id="263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57" r:id="rId15"/>
    <p:sldId id="259" r:id="rId16"/>
    <p:sldId id="275" r:id="rId17"/>
    <p:sldId id="274" r:id="rId18"/>
    <p:sldId id="258" r:id="rId19"/>
    <p:sldId id="276" r:id="rId20"/>
    <p:sldId id="277" r:id="rId21"/>
    <p:sldId id="279" r:id="rId22"/>
    <p:sldId id="278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4" d="100"/>
          <a:sy n="74" d="100"/>
        </p:scale>
        <p:origin x="-201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handoutMaster" Target="handoutMasters/handout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B64784-EE42-3E49-AE18-31E30EEE6336}" type="datetimeFigureOut">
              <a:rPr lang="en-US" smtClean="0"/>
              <a:t>23/09/15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5C83CC-C9B3-E04E-9A4A-35EF5BA5F4ED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1182492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023422-2197-FF47-9713-7466F1F92760}" type="datetimeFigureOut">
              <a:rPr lang="en-US" smtClean="0"/>
              <a:t>23/09/15</a:t>
            </a:fld>
            <a:endParaRPr lang="pt-B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F37A3A-DF8F-6846-87B3-294976D9C483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8452978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Explicar por que sequências didáticas </a:t>
            </a:r>
            <a:r>
              <a:rPr lang="pt-B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podem representar um elemento de aproximação entre a pesquisa em ensino e a sala de aula, ocasionando trocas de aprendizados que enriquecem o trabalho docente, bem como sua formação, em uma perspectiva metodológica e prática.</a:t>
            </a:r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F37A3A-DF8F-6846-87B3-294976D9C483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60445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Uma sequência didática tratou com contundência esse assunto,</a:t>
            </a:r>
            <a:r>
              <a:rPr lang="pt-BR" baseline="0" dirty="0" smtClean="0"/>
              <a:t> abordando a biogeografia e processo de especiação.</a:t>
            </a:r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F37A3A-DF8F-6846-87B3-294976D9C483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679945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Lembrar também que a maioria das</a:t>
            </a:r>
            <a:r>
              <a:rPr lang="pt-BR" baseline="0" dirty="0" smtClean="0"/>
              <a:t> SD exigia um papel ativo do professor e pouca participação do estudante na construção do processo de ensino-aprendizagem, o que de certa maneira, torna-o convencional. É preciso atentar a esse fato na concepção das atividades para provocar maior motivação, construção e dialogo em sala de aula.</a:t>
            </a:r>
          </a:p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F37A3A-DF8F-6846-87B3-294976D9C483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268654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 smtClean="0"/>
              <a:t>Jogo pronto: cuidado com os detalhes, apresentação dos</a:t>
            </a:r>
            <a:r>
              <a:rPr lang="pt-BR" baseline="0" dirty="0" smtClean="0"/>
              <a:t> materiais, sincronia de ideias.</a:t>
            </a:r>
          </a:p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baseline="0" dirty="0" smtClean="0"/>
              <a:t>Jogo construído: Instruções bem detalhadas e possibilidades decorrentes de diferentes visões sobre o jogo.</a:t>
            </a:r>
            <a:endParaRPr lang="pt-BR" dirty="0" smtClean="0"/>
          </a:p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 err="1" smtClean="0"/>
              <a:t>Supertrunfo</a:t>
            </a:r>
            <a:r>
              <a:rPr lang="pt-BR" dirty="0" smtClean="0"/>
              <a:t>: A cada rodada terá um grupo de animais que terá vantagem sobre os outros. A evolução não parece</a:t>
            </a:r>
            <a:r>
              <a:rPr lang="pt-BR" baseline="0" dirty="0" smtClean="0"/>
              <a:t> funcionar dessa maneira, correto?</a:t>
            </a:r>
            <a:endParaRPr lang="pt-BR" dirty="0" smtClean="0"/>
          </a:p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 smtClean="0"/>
              <a:t>Mau-mau das extinções: Os animais que não forem extintos, estarão no descarte, juntamente com eventos que potencialmente causariam a sua extinção. </a:t>
            </a:r>
            <a:r>
              <a:rPr lang="pt-BR" dirty="0" smtClean="0">
                <a:solidFill>
                  <a:srgbClr val="000000"/>
                </a:solidFill>
                <a:latin typeface="Book Antiqua"/>
                <a:ea typeface="Arial"/>
                <a:cs typeface="Book Antiqua"/>
              </a:rPr>
              <a:t>Cartas não descartadas representam os animais extintos? Para não extinguir um determinado animal deve se livrar o mais rápido possível dele?</a:t>
            </a:r>
            <a:endParaRPr lang="pt-BR" dirty="0" smtClean="0">
              <a:latin typeface="Book Antiqua"/>
              <a:cs typeface="Book Antiqua"/>
            </a:endParaRPr>
          </a:p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F37A3A-DF8F-6846-87B3-294976D9C483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661609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Além de outros fatores...</a:t>
            </a:r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F37A3A-DF8F-6846-87B3-294976D9C483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803272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Apresentar a</a:t>
            </a:r>
            <a:r>
              <a:rPr lang="pt-BR" baseline="0" dirty="0" smtClean="0"/>
              <a:t> visão sobre elaboração de SD e destacar a etapa de problematização.</a:t>
            </a:r>
            <a:endParaRPr lang="pt-BR" dirty="0" smtClean="0"/>
          </a:p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F37A3A-DF8F-6846-87B3-294976D9C483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78514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Problema Inicial: tenha sentido para o estudante e gere motivação. Equivalente</a:t>
            </a:r>
            <a:r>
              <a:rPr lang="pt-BR" baseline="0" dirty="0" smtClean="0"/>
              <a:t> a justificativa e gera construção.</a:t>
            </a:r>
          </a:p>
          <a:p>
            <a:r>
              <a:rPr lang="pt-BR" dirty="0" smtClean="0"/>
              <a:t>Contextualização do conteúdo: a partir do conhecimento prévio,</a:t>
            </a:r>
            <a:r>
              <a:rPr lang="pt-BR" baseline="0" dirty="0" smtClean="0"/>
              <a:t> do contexto, da comunidade escolar, temas da atualidade ou contemporâneos. Elaboração de novos sentidos para o saber e sistematização do conhecimento.</a:t>
            </a:r>
          </a:p>
          <a:p>
            <a:r>
              <a:rPr lang="pt-BR" baseline="0" dirty="0" smtClean="0"/>
              <a:t>Agente integrador das aulas: interliga didaticamente as atividades (ações investigativas, dinâmicas e metodologias) ao conteúdo pretendido pela SD. </a:t>
            </a:r>
          </a:p>
          <a:p>
            <a:endParaRPr lang="pt-BR" dirty="0" smtClean="0"/>
          </a:p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F37A3A-DF8F-6846-87B3-294976D9C483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78514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Mostrar um exemplo de problematização. Se for muita viagem essa história</a:t>
            </a:r>
            <a:r>
              <a:rPr lang="pt-BR" baseline="0" dirty="0" smtClean="0"/>
              <a:t> dá pra tirar!</a:t>
            </a:r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F37A3A-DF8F-6846-87B3-294976D9C483}" type="slidenum">
              <a:rPr lang="pt-BR" smtClean="0"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884723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Público Alvo: Diferenciação na produção “imaginativa” (licenciandos</a:t>
            </a:r>
            <a:r>
              <a:rPr lang="pt-BR" baseline="0" dirty="0" smtClean="0"/>
              <a:t> que não dão aula, portanto, desconhecem profundamente as características escolares) da produção “in situ” (licenciandos que podem contextualizar com outros fundamentos.</a:t>
            </a:r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F37A3A-DF8F-6846-87B3-294976D9C483}" type="slidenum">
              <a:rPr lang="pt-BR" smtClean="0"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453121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Explicar que esse procedimento realizado até agora faz parte do início da pesquisa e</a:t>
            </a:r>
            <a:r>
              <a:rPr lang="pt-BR" baseline="0" dirty="0" smtClean="0"/>
              <a:t> que almejamos continuar para alcançar os objetivos destacados, que dependem </a:t>
            </a:r>
            <a:r>
              <a:rPr lang="pt-BR" baseline="0" dirty="0" err="1" smtClean="0"/>
              <a:t>fundsamentalmente</a:t>
            </a:r>
            <a:r>
              <a:rPr lang="pt-BR" baseline="0" dirty="0" smtClean="0"/>
              <a:t> da colaboração e participação dos licenciandos.</a:t>
            </a:r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F37A3A-DF8F-6846-87B3-294976D9C483}" type="slidenum">
              <a:rPr lang="pt-BR" smtClean="0"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752836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Termo Consentido de Livre Esclarecimento: Explicar as</a:t>
            </a:r>
            <a:r>
              <a:rPr lang="pt-BR" baseline="0" dirty="0" smtClean="0"/>
              <a:t> atividades que serão realizadas em sala de aula referentes a pesquisa.</a:t>
            </a:r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F37A3A-DF8F-6846-87B3-294976D9C483}" type="slidenum">
              <a:rPr lang="pt-BR" smtClean="0"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646702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Explicar que as sequências didáticas seguiam um roteiro pré-definido, mas com inúmeras possibilidades de abordagens.</a:t>
            </a:r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F37A3A-DF8F-6846-87B3-294976D9C483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306564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Chamar a atenção para o fato de haver concentração de</a:t>
            </a:r>
            <a:r>
              <a:rPr lang="pt-BR" baseline="0" dirty="0" smtClean="0"/>
              <a:t> atividades nos 7 EF e 2 EM, embora haja duas que não estão especificadas. Lembra que público alvo deve considerar o contexto educacional para o qual a SD foi elaborada. Será revisto adiante.</a:t>
            </a:r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F37A3A-DF8F-6846-87B3-294976D9C483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044596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Obrigatoriedade de elaboração de um objeto didático; elevado</a:t>
            </a:r>
            <a:r>
              <a:rPr lang="pt-BR" baseline="0" dirty="0" smtClean="0"/>
              <a:t> índice de aulas expositivas; utilização de recursos midiáticos  clássicos (</a:t>
            </a:r>
            <a:r>
              <a:rPr lang="pt-BR" baseline="0" dirty="0" err="1" smtClean="0"/>
              <a:t>Youtube</a:t>
            </a:r>
            <a:r>
              <a:rPr lang="pt-BR" baseline="0" dirty="0" smtClean="0"/>
              <a:t> principalmente).</a:t>
            </a:r>
          </a:p>
          <a:p>
            <a:r>
              <a:rPr lang="pt-BR" baseline="0" dirty="0" smtClean="0"/>
              <a:t>Baixo número de atividades práticas/interativas. </a:t>
            </a:r>
          </a:p>
          <a:p>
            <a:r>
              <a:rPr lang="pt-BR" baseline="0" dirty="0" smtClean="0"/>
              <a:t>Sobre saídas de campo e excursões é importante pensar no planejamento coletivo das atividades a serem realizadas – Estudo de Meio.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F37A3A-DF8F-6846-87B3-294976D9C483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451703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Bastante variável, não se prendendo a atividades convencionais como provas e trabalhos de casa, valendo-se de conceitos de auto avaliação, avaliação individual e</a:t>
            </a:r>
          </a:p>
          <a:p>
            <a:r>
              <a:rPr lang="pt-B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coletiva, e avaliação formativa.</a:t>
            </a:r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F37A3A-DF8F-6846-87B3-294976D9C483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699740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Relacionar objetivos conceituais</a:t>
            </a:r>
            <a:r>
              <a:rPr lang="pt-BR" baseline="0" dirty="0" smtClean="0"/>
              <a:t>, procedimentais e atitudinais com os três eixos de AC.</a:t>
            </a:r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F37A3A-DF8F-6846-87B3-294976D9C483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417423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baseline="0" dirty="0" smtClean="0"/>
              <a:t>Em relação aos </a:t>
            </a:r>
            <a:r>
              <a:rPr lang="pt-B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</a:t>
            </a:r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spectos evolutivos, considerando o elevado número de SD, destacar que a maioria não contempla conceitos prévios essenciais para a construção e análise de árvores filogenéticas (ancestralidade, homoplasias, convergências etc.). </a:t>
            </a:r>
            <a:r>
              <a:rPr lang="pt-B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 entanto, é bem frequente a presença de cladogramas na sua composição. Assim sendo, para uma compreensão integral dos objetivos almejados por essas SD, os docentes deverão planejar outras atividades que contextualizem esses conceitos.</a:t>
            </a:r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F37A3A-DF8F-6846-87B3-294976D9C483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088004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dirty="0" smtClean="0"/>
              <a:t>Ênfase na classificação em grupos isolados e pouco integrativa</a:t>
            </a:r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F37A3A-DF8F-6846-87B3-294976D9C483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409843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Lembrando ainda</a:t>
            </a:r>
            <a:r>
              <a:rPr lang="pt-BR" baseline="0" dirty="0" smtClean="0"/>
              <a:t> das sequências didáticas relacionadas com evolução. Onde estão os conceitos fundamentais: (grupo-irmão, </a:t>
            </a:r>
            <a:r>
              <a:rPr lang="pt-BR" baseline="0" dirty="0" err="1" smtClean="0"/>
              <a:t>monofiletismo</a:t>
            </a:r>
            <a:r>
              <a:rPr lang="pt-BR" baseline="0" dirty="0" smtClean="0"/>
              <a:t>, </a:t>
            </a:r>
            <a:r>
              <a:rPr lang="pt-BR" baseline="0" dirty="0" err="1" smtClean="0"/>
              <a:t>sinapomorfias</a:t>
            </a:r>
            <a:r>
              <a:rPr lang="pt-BR" baseline="0" dirty="0" smtClean="0"/>
              <a:t>, caracteres, ordenamento...)</a:t>
            </a:r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F37A3A-DF8F-6846-87B3-294976D9C483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790084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8348" y="1371600"/>
            <a:ext cx="8147304" cy="1344168"/>
          </a:xfrm>
        </p:spPr>
        <p:txBody>
          <a:bodyPr vert="horz" lIns="91440" tIns="45720" rIns="91440" bIns="45720" rtlCol="0" anchor="b" anchorCtr="0">
            <a:normAutofit/>
            <a:scene3d>
              <a:camera prst="orthographicFront"/>
              <a:lightRig rig="threePt" dir="t">
                <a:rot lat="0" lon="0" rev="10800000"/>
              </a:lightRig>
            </a:scene3d>
            <a:sp3d extrusionH="57150">
              <a:bevelT w="38100" h="38100" prst="relaxedInset"/>
              <a:bevelB w="38100" h="38100" prst="relaxedInset"/>
            </a:sp3d>
          </a:bodyPr>
          <a:lstStyle>
            <a:lvl1pPr algn="ctr" defTabSz="914400" rtl="0" eaLnBrk="1" latinLnBrk="0" hangingPunct="1">
              <a:lnSpc>
                <a:spcPts val="64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effectLst>
                  <a:outerShdw blurRad="25400" dist="19050" dir="4200000" algn="ctr" rotWithShape="0">
                    <a:schemeClr val="tx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8348" y="2715767"/>
            <a:ext cx="8147304" cy="667512"/>
          </a:xfrm>
        </p:spPr>
        <p:txBody>
          <a:bodyPr vert="horz" lIns="91440" tIns="45720" rIns="91440" bIns="45720" rtlCol="0">
            <a:normAutofit/>
            <a:scene3d>
              <a:camera prst="orthographicFront"/>
              <a:lightRig rig="threePt" dir="t"/>
            </a:scene3d>
            <a:sp3d extrusionH="57150">
              <a:bevelT w="38100" h="38100" prst="relaxedInset"/>
              <a:bevelB w="38100" h="38100" prst="relaxedInset"/>
            </a:sp3d>
          </a:bodyPr>
          <a:lstStyle>
            <a:lvl1pPr marL="0" indent="0" algn="ctr" defTabSz="914400" rtl="0" eaLnBrk="1" latinLnBrk="0" hangingPunct="1"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buSzPct val="75000"/>
              <a:buFont typeface="Wingdings 2" pitchFamily="18" charset="2"/>
              <a:buNone/>
              <a:defRPr sz="2200" b="0" kern="1200" baseline="0">
                <a:solidFill>
                  <a:schemeClr val="bg1"/>
                </a:solidFill>
                <a:effectLst>
                  <a:outerShdw blurRad="25400" dist="25400" dir="4200000" algn="ctr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fld id="{28E80666-FB37-4B36-9149-507F3B0178E3}" type="datetimeFigureOut">
              <a:rPr lang="en-US" smtClean="0"/>
              <a:pPr/>
              <a:t>23/09/15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100" kern="120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kern="120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7540" y="416859"/>
            <a:ext cx="3840480" cy="1994647"/>
          </a:xfrm>
        </p:spPr>
        <p:txBody>
          <a:bodyPr anchor="b"/>
          <a:lstStyle>
            <a:lvl1pPr algn="ctr">
              <a:defRPr sz="4400" b="0"/>
            </a:lvl1pPr>
          </a:lstStyle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7540" y="2438400"/>
            <a:ext cx="3840480" cy="331694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63F2D-B55C-F44B-BF14-F2A7F8474DF9}" type="datetime1">
              <a:rPr lang="pt-BR" smtClean="0"/>
              <a:t>23/09/15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A0F03-D2D9-D24C-A14F-C1273F488287}" type="slidenum">
              <a:rPr lang="pt-BR" smtClean="0"/>
              <a:t>‹#›</a:t>
            </a:fld>
            <a:endParaRPr lang="pt-BR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4805045" y="430306"/>
            <a:ext cx="3840480" cy="5432612"/>
          </a:xfrm>
          <a:solidFill>
            <a:schemeClr val="bg1">
              <a:lumMod val="85000"/>
            </a:schemeClr>
          </a:solidFill>
          <a:ln w="127000" cap="sq">
            <a:solidFill>
              <a:schemeClr val="bg1"/>
            </a:solidFill>
            <a:miter lim="800000"/>
          </a:ln>
          <a:effectLst>
            <a:outerShdw blurRad="76200" dist="12700" dir="5400000" sx="100500" sy="100500" rotWithShape="0">
              <a:prstClr val="black">
                <a:alpha val="30000"/>
              </a:prstClr>
            </a:outerShdw>
          </a:effectLst>
          <a:scene3d>
            <a:camera prst="orthographicFront"/>
            <a:lightRig rig="threePt" dir="t"/>
          </a:scene3d>
          <a:sp3d extrusionH="50800">
            <a:extrusionClr>
              <a:schemeClr val="tx1"/>
            </a:extrusionClr>
            <a:contourClr>
              <a:schemeClr val="tx1"/>
            </a:contourClr>
          </a:sp3d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spcBef>
                <a:spcPts val="2000"/>
              </a:spcBef>
              <a:buClr>
                <a:schemeClr val="accent2">
                  <a:lumMod val="50000"/>
                  <a:lumOff val="50000"/>
                </a:schemeClr>
              </a:buClr>
              <a:buSzPct val="75000"/>
              <a:buFont typeface="Wingdings 2" pitchFamily="18" charset="2"/>
              <a:buNone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x-none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7pPr marL="2743200" indent="-457200">
              <a:defRPr/>
            </a:lvl7pPr>
            <a:lvl8pPr marL="2743200" indent="-457200">
              <a:defRPr/>
            </a:lvl8pPr>
            <a:lvl9pPr marL="2743200" indent="-457200">
              <a:defRPr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9267B-CEF5-9442-9625-5F575EEB668E}" type="datetime1">
              <a:rPr lang="pt-BR" smtClean="0"/>
              <a:t>23/09/15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A0F03-D2D9-D24C-A14F-C1273F488287}" type="slidenum">
              <a:rPr lang="pt-BR" smtClean="0"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61412" y="417513"/>
            <a:ext cx="1600200" cy="5708650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1174" y="417513"/>
            <a:ext cx="6499225" cy="570865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72A29-C496-254F-ACDE-57A4764F1554}" type="datetime1">
              <a:rPr lang="pt-BR" smtClean="0"/>
              <a:t>23/09/15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A0F03-D2D9-D24C-A14F-C1273F488287}" type="slidenum">
              <a:rPr lang="pt-BR" smtClean="0"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fld id="{D7AD1170-F2AB-6448-9AFE-4BFD07495B20}" type="datetime1">
              <a:rPr lang="pt-BR" smtClean="0"/>
              <a:t>23/09/15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100" kern="120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kern="120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fld id="{486A0F03-D2D9-D24C-A14F-C1273F488287}" type="slidenum">
              <a:rPr lang="pt-BR" smtClean="0"/>
              <a:t>‹#›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F3056-8369-0941-8172-516ABE4600B2}" type="datetime1">
              <a:rPr lang="pt-BR" smtClean="0"/>
              <a:t>23/09/15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A0F03-D2D9-D24C-A14F-C1273F488287}" type="slidenum">
              <a:rPr lang="pt-BR" smtClean="0"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8475" y="4343398"/>
            <a:ext cx="8147049" cy="1346013"/>
          </a:xfrm>
        </p:spPr>
        <p:txBody>
          <a:bodyPr>
            <a:normAutofit/>
            <a:scene3d>
              <a:camera prst="orthographicFront"/>
              <a:lightRig rig="threePt" dir="t">
                <a:rot lat="0" lon="0" rev="10800000"/>
              </a:lightRig>
            </a:scene3d>
            <a:sp3d extrusionH="57150">
              <a:bevelT w="38100" h="38100" prst="relaxedInset"/>
              <a:bevelB w="38100" h="38100" prst="relaxedInset"/>
            </a:sp3d>
          </a:bodyPr>
          <a:lstStyle>
            <a:lvl1pPr>
              <a:lnSpc>
                <a:spcPts val="6400"/>
              </a:lnSpc>
              <a:defRPr sz="6000">
                <a:solidFill>
                  <a:schemeClr val="bg1"/>
                </a:solidFill>
                <a:effectLst>
                  <a:outerShdw blurRad="25400" dist="19050" dir="4200000" algn="ctr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8475" y="5688105"/>
            <a:ext cx="8147050" cy="663387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 prst="relaxedInset"/>
              <a:bevelB w="38100" h="38100" prst="relaxedInset"/>
            </a:sp3d>
          </a:bodyPr>
          <a:lstStyle>
            <a:lvl1pPr marL="0" indent="0" algn="ctr">
              <a:spcBef>
                <a:spcPts val="0"/>
              </a:spcBef>
              <a:buNone/>
              <a:defRPr b="0" baseline="0">
                <a:solidFill>
                  <a:schemeClr val="bg1"/>
                </a:solidFill>
                <a:effectLst>
                  <a:outerShdw blurRad="25400" dist="25400" dir="4200000" algn="ctr" rotWithShape="0">
                    <a:schemeClr val="tx1">
                      <a:alpha val="40000"/>
                    </a:scheme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fld id="{D7AD1170-F2AB-6448-9AFE-4BFD07495B20}" type="datetime1">
              <a:rPr lang="pt-BR" smtClean="0"/>
              <a:t>23/09/15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fld id="{486A0F03-D2D9-D24C-A14F-C1273F488287}" type="slidenum">
              <a:rPr lang="pt-BR" smtClean="0"/>
              <a:t>‹#›</a:t>
            </a:fld>
            <a:endParaRPr lang="pt-BR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981200" y="685800"/>
            <a:ext cx="5181600" cy="3352800"/>
          </a:xfrm>
          <a:solidFill>
            <a:schemeClr val="tx1">
              <a:lumMod val="75000"/>
            </a:schemeClr>
          </a:solidFill>
          <a:ln w="127000" cap="sq">
            <a:solidFill>
              <a:schemeClr val="tx1"/>
            </a:solidFill>
            <a:miter lim="800000"/>
          </a:ln>
          <a:effectLst>
            <a:outerShdw blurRad="63500" sx="101000" sy="101000" algn="ctr" rotWithShape="0">
              <a:schemeClr val="bg2">
                <a:lumMod val="20000"/>
                <a:lumOff val="80000"/>
                <a:alpha val="40000"/>
              </a:schemeClr>
            </a:outerShdw>
          </a:effectLst>
          <a:scene3d>
            <a:camera prst="orthographicFront"/>
            <a:lightRig rig="twoPt" dir="t">
              <a:rot lat="0" lon="0" rev="9000000"/>
            </a:lightRig>
          </a:scene3d>
          <a:sp3d prstMaterial="matte">
            <a:bevelT w="12700" prst="relaxedInset"/>
            <a:bevelB w="38100" h="127000" prst="relaxedInset"/>
            <a:extrusionClr>
              <a:schemeClr val="tx1"/>
            </a:extrusionClr>
            <a:contourClr>
              <a:schemeClr val="tx1"/>
            </a:contourClr>
          </a:sp3d>
        </p:spPr>
        <p:txBody>
          <a:bodyPr/>
          <a:lstStyle>
            <a:lvl1pPr>
              <a:buNone/>
              <a:defRPr/>
            </a:lvl1pPr>
          </a:lstStyle>
          <a:p>
            <a:r>
              <a:rPr lang="x-none" smtClean="0"/>
              <a:t>Drag picture to placeholder or click icon to add</a:t>
            </a:r>
            <a:endParaRPr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5" y="1774826"/>
            <a:ext cx="8147050" cy="1873250"/>
          </a:xfrm>
        </p:spPr>
        <p:txBody>
          <a:bodyPr anchor="b" anchorCtr="0"/>
          <a:lstStyle>
            <a:lvl1pPr algn="ctr">
              <a:defRPr sz="6000" b="0" cap="none" baseline="0"/>
            </a:lvl1pPr>
          </a:lstStyle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5" y="3654519"/>
            <a:ext cx="8147050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2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23/09/15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5" y="94129"/>
            <a:ext cx="8147051" cy="1452283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475" y="1762125"/>
            <a:ext cx="3840480" cy="43640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5046" y="1762125"/>
            <a:ext cx="3840480" cy="43640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290763" indent="-461963"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0024D-1A1B-804C-91E4-4D1B6B36EDB9}" type="datetime1">
              <a:rPr lang="pt-BR" smtClean="0"/>
              <a:t>23/09/15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A0F03-D2D9-D24C-A14F-C1273F488287}" type="slidenum">
              <a:rPr lang="pt-BR" smtClean="0"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5" y="94129"/>
            <a:ext cx="8147051" cy="1452283"/>
          </a:xfrm>
        </p:spPr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5" y="1550894"/>
            <a:ext cx="3840480" cy="715962"/>
          </a:xfrm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8475" y="2541494"/>
            <a:ext cx="3840480" cy="358466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600"/>
            </a:lvl6pPr>
            <a:lvl7pPr marL="2290763" indent="-461963">
              <a:defRPr sz="1600"/>
            </a:lvl7pPr>
            <a:lvl8pPr marL="2290763" indent="-461963">
              <a:defRPr sz="1600"/>
            </a:lvl8pPr>
            <a:lvl9pPr marL="2290763" indent="-461963"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5046" y="1550894"/>
            <a:ext cx="3840480" cy="715962"/>
          </a:xfrm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5046" y="2541494"/>
            <a:ext cx="3840480" cy="358466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600"/>
            </a:lvl6pPr>
            <a:lvl7pPr marL="2290763" indent="-461963">
              <a:defRPr sz="1600"/>
            </a:lvl7pPr>
            <a:lvl8pPr marL="2290763" indent="-461963">
              <a:defRPr sz="1600"/>
            </a:lvl8pPr>
            <a:lvl9pPr marL="2290763" indent="-461963"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FB16F-9553-904E-B62E-01D763C1E89A}" type="datetime1">
              <a:rPr lang="pt-BR" smtClean="0"/>
              <a:t>23/09/15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A0F03-D2D9-D24C-A14F-C1273F488287}" type="slidenum">
              <a:rPr lang="pt-BR" smtClean="0"/>
              <a:t>‹#›</a:t>
            </a:fld>
            <a:endParaRPr lang="pt-BR"/>
          </a:p>
        </p:txBody>
      </p:sp>
      <p:cxnSp>
        <p:nvCxnSpPr>
          <p:cNvPr id="11" name="Straight Connector 10"/>
          <p:cNvCxnSpPr/>
          <p:nvPr/>
        </p:nvCxnSpPr>
        <p:spPr>
          <a:xfrm>
            <a:off x="502920" y="2353235"/>
            <a:ext cx="3840480" cy="1588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805045" y="2353235"/>
            <a:ext cx="3840480" cy="1588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4BACC-8A8E-874A-8006-CDF3185F13F2}" type="datetime1">
              <a:rPr lang="pt-BR" smtClean="0"/>
              <a:t>23/09/15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A0F03-D2D9-D24C-A14F-C1273F488287}" type="slidenum">
              <a:rPr lang="pt-BR" smtClean="0"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BA5B9-DEDB-4741-8C08-8C62259BF61B}" type="datetime1">
              <a:rPr lang="pt-BR" smtClean="0"/>
              <a:t>23/09/15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A0F03-D2D9-D24C-A14F-C1273F488287}" type="slidenum">
              <a:rPr lang="pt-BR" smtClean="0"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7540" y="416859"/>
            <a:ext cx="3840480" cy="1994647"/>
          </a:xfrm>
        </p:spPr>
        <p:txBody>
          <a:bodyPr anchor="b"/>
          <a:lstStyle>
            <a:lvl1pPr algn="ctr">
              <a:defRPr sz="4400" b="0"/>
            </a:lvl1pPr>
          </a:lstStyle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2532" y="403412"/>
            <a:ext cx="3840480" cy="572275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7540" y="2438400"/>
            <a:ext cx="3840480" cy="331694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1E240-115A-2747-9657-CFA06E1D0866}" type="datetime1">
              <a:rPr lang="pt-BR" smtClean="0"/>
              <a:t>23/09/15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475" y="94129"/>
            <a:ext cx="8147051" cy="145228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5" y="1761565"/>
            <a:ext cx="8147051" cy="43645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8259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D7AD1170-F2AB-6448-9AFE-4BFD07495B20}" type="datetime1">
              <a:rPr lang="pt-BR" smtClean="0"/>
              <a:t>23/09/15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17659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86A0F03-D2D9-D24C-A14F-C1273F488287}" type="slidenum">
              <a:rPr lang="pt-BR" smtClean="0"/>
              <a:t>‹#›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73" r:id="rId1"/>
    <p:sldLayoutId id="2147484874" r:id="rId2"/>
    <p:sldLayoutId id="2147484875" r:id="rId3"/>
    <p:sldLayoutId id="2147484876" r:id="rId4"/>
    <p:sldLayoutId id="2147484877" r:id="rId5"/>
    <p:sldLayoutId id="2147484878" r:id="rId6"/>
    <p:sldLayoutId id="2147484879" r:id="rId7"/>
    <p:sldLayoutId id="2147484880" r:id="rId8"/>
    <p:sldLayoutId id="2147484881" r:id="rId9"/>
    <p:sldLayoutId id="2147484882" r:id="rId10"/>
    <p:sldLayoutId id="2147484883" r:id="rId11"/>
    <p:sldLayoutId id="2147484884" r:id="rId12"/>
    <p:sldLayoutId id="2147484885" r:id="rId13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2000"/>
        </a:spcBef>
        <a:buClr>
          <a:schemeClr val="tx1">
            <a:lumMod val="75000"/>
            <a:lumOff val="25000"/>
          </a:schemeClr>
        </a:buClr>
        <a:buSzPct val="75000"/>
        <a:buFont typeface="Wingdings 2" pitchFamily="18" charset="2"/>
        <a:buChar char="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Clr>
          <a:schemeClr val="tx1">
            <a:lumMod val="50000"/>
            <a:lumOff val="50000"/>
          </a:schemeClr>
        </a:buClr>
        <a:buSzPct val="75000"/>
        <a:buFont typeface="Wingdings 2" pitchFamily="18" charset="2"/>
        <a:buChar char="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75000"/>
        <a:buFont typeface="Wingdings 2" pitchFamily="18" charset="2"/>
        <a:buChar char="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828800" indent="-457200" algn="l" defTabSz="914400" rtl="0" eaLnBrk="1" latinLnBrk="0" hangingPunct="1">
        <a:spcBef>
          <a:spcPts val="600"/>
        </a:spcBef>
        <a:buClr>
          <a:schemeClr val="tx1">
            <a:lumMod val="50000"/>
            <a:lumOff val="50000"/>
          </a:schemeClr>
        </a:buClr>
        <a:buSzPct val="75000"/>
        <a:buFont typeface="Wingdings 2" pitchFamily="18" charset="2"/>
        <a:buChar char="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286000" indent="-4572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75000"/>
        <a:buFont typeface="Wingdings 2" pitchFamily="18" charset="2"/>
        <a:buChar char="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743200" indent="-461963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SzPct val="75000"/>
        <a:buFont typeface="Wingdings 2" pitchFamily="18" charset="2"/>
        <a:buChar char="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3205163" indent="-461963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SzPct val="75000"/>
        <a:buFont typeface="Wingdings 2" pitchFamily="18" charset="2"/>
        <a:buChar char="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657600" indent="-461963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SzPct val="75000"/>
        <a:buFont typeface="Wingdings 2" pitchFamily="18" charset="2"/>
        <a:buChar char="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4119563" indent="-461963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SzPct val="75000"/>
        <a:buFont typeface="Wingdings 2" pitchFamily="18" charset="2"/>
        <a:buChar char="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gmoura.bio@usp.br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8348" y="1972235"/>
            <a:ext cx="8147304" cy="1344168"/>
          </a:xfrm>
        </p:spPr>
        <p:txBody>
          <a:bodyPr>
            <a:normAutofit fontScale="90000"/>
          </a:bodyPr>
          <a:lstStyle/>
          <a:p>
            <a:r>
              <a:rPr lang="pt-BR" sz="6000" dirty="0"/>
              <a:t>Problematizando o ensino de Zoologia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8348" y="3316402"/>
            <a:ext cx="8147304" cy="667512"/>
          </a:xfrm>
        </p:spPr>
        <p:txBody>
          <a:bodyPr>
            <a:normAutofit fontScale="92500" lnSpcReduction="10000"/>
          </a:bodyPr>
          <a:lstStyle/>
          <a:p>
            <a:r>
              <a:rPr lang="pt-BR" dirty="0" smtClean="0"/>
              <a:t>Sequências Didáticas </a:t>
            </a:r>
            <a:r>
              <a:rPr lang="pt-BR" dirty="0"/>
              <a:t>produzidas</a:t>
            </a:r>
          </a:p>
          <a:p>
            <a:r>
              <a:rPr lang="pt-BR" dirty="0"/>
              <a:t>por licenciandos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14126" y="5809201"/>
            <a:ext cx="4771529" cy="365125"/>
          </a:xfrm>
        </p:spPr>
        <p:txBody>
          <a:bodyPr/>
          <a:lstStyle/>
          <a:p>
            <a:r>
              <a:rPr lang="en-US" sz="1800" b="1" i="1" dirty="0" smtClean="0">
                <a:solidFill>
                  <a:schemeClr val="bg1"/>
                </a:solidFill>
              </a:rPr>
              <a:t>Gabriel de </a:t>
            </a:r>
            <a:r>
              <a:rPr lang="en-US" sz="1800" b="1" i="1" dirty="0" err="1" smtClean="0">
                <a:solidFill>
                  <a:schemeClr val="bg1"/>
                </a:solidFill>
              </a:rPr>
              <a:t>Moura</a:t>
            </a:r>
            <a:r>
              <a:rPr lang="en-US" sz="1800" b="1" i="1" dirty="0" smtClean="0">
                <a:solidFill>
                  <a:schemeClr val="bg1"/>
                </a:solidFill>
              </a:rPr>
              <a:t> Silva</a:t>
            </a:r>
          </a:p>
          <a:p>
            <a:r>
              <a:rPr lang="pt-BR" sz="1800" b="1" i="1" dirty="0">
                <a:solidFill>
                  <a:srgbClr val="302C24"/>
                </a:solidFill>
              </a:rPr>
              <a:t>Prof. Dra. Rosana Louro Ferreira </a:t>
            </a:r>
            <a:r>
              <a:rPr lang="pt-BR" sz="1800" b="1" i="1" dirty="0" smtClean="0">
                <a:solidFill>
                  <a:srgbClr val="302C24"/>
                </a:solidFill>
              </a:rPr>
              <a:t>Silva</a:t>
            </a:r>
          </a:p>
          <a:p>
            <a:endParaRPr lang="pt-BR" sz="1800" b="1" i="1" dirty="0" smtClean="0">
              <a:solidFill>
                <a:srgbClr val="302C24"/>
              </a:solidFill>
            </a:endParaRPr>
          </a:p>
          <a:p>
            <a:r>
              <a:rPr lang="pt-BR" sz="1800" b="1" dirty="0" smtClean="0">
                <a:solidFill>
                  <a:schemeClr val="bg1"/>
                </a:solidFill>
              </a:rPr>
              <a:t>Green </a:t>
            </a:r>
            <a:r>
              <a:rPr lang="pt-BR" sz="1800" b="1" dirty="0" err="1" smtClean="0">
                <a:solidFill>
                  <a:schemeClr val="bg1"/>
                </a:solidFill>
              </a:rPr>
              <a:t>Group</a:t>
            </a:r>
            <a:r>
              <a:rPr lang="pt-BR" sz="1800" b="1" dirty="0" smtClean="0">
                <a:solidFill>
                  <a:schemeClr val="bg1"/>
                </a:solidFill>
              </a:rPr>
              <a:t> – Departamento de Zoologia</a:t>
            </a:r>
          </a:p>
          <a:p>
            <a:r>
              <a:rPr lang="pt-BR" sz="1800" b="1" dirty="0" smtClean="0">
                <a:solidFill>
                  <a:schemeClr val="bg1"/>
                </a:solidFill>
              </a:rPr>
              <a:t> IB-USP</a:t>
            </a:r>
            <a:endParaRPr lang="en-US" sz="1800" b="1" dirty="0">
              <a:solidFill>
                <a:schemeClr val="bg1"/>
              </a:solidFill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5820" y="-51483"/>
            <a:ext cx="2471584" cy="194612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7084" y="4221043"/>
            <a:ext cx="839941" cy="742823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3828439">
            <a:off x="8361961" y="129951"/>
            <a:ext cx="573465" cy="50178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5966" y="3983914"/>
            <a:ext cx="1971764" cy="1798248"/>
          </a:xfrm>
          <a:prstGeom prst="rect">
            <a:avLst/>
          </a:prstGeom>
          <a:scene3d>
            <a:camera prst="orthographicFront">
              <a:rot lat="1800000" lon="0" rev="0"/>
            </a:camera>
            <a:lightRig rig="threePt" dir="t"/>
          </a:scene3d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57192" y="137288"/>
            <a:ext cx="3428463" cy="152746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10226" y="3372198"/>
            <a:ext cx="2884356" cy="3285390"/>
          </a:xfrm>
          <a:prstGeom prst="rect">
            <a:avLst/>
          </a:prstGeom>
          <a:scene3d>
            <a:camera prst="orthographicFront">
              <a:rot lat="0" lon="1800000" rev="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2299283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200" dirty="0" smtClean="0"/>
              <a:t>Visão adaptacionista </a:t>
            </a:r>
            <a:r>
              <a:rPr lang="pt-BR" sz="3200" dirty="0"/>
              <a:t>e </a:t>
            </a:r>
            <a:r>
              <a:rPr lang="pt-BR" sz="3200" dirty="0" smtClean="0"/>
              <a:t>frequente preocupação com sucesso evolutivo</a:t>
            </a:r>
            <a:endParaRPr lang="pt-BR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Compreensão da dimensão temporal das mudanças evolutivas;</a:t>
            </a:r>
          </a:p>
          <a:p>
            <a:r>
              <a:rPr lang="pt-BR" dirty="0" smtClean="0"/>
              <a:t>Alusão tipológica relacionada a classificação biológica;</a:t>
            </a:r>
          </a:p>
          <a:p>
            <a:r>
              <a:rPr lang="pt-BR" dirty="0" smtClean="0"/>
              <a:t>Visão adaptacionista do processo evolutivo.</a:t>
            </a:r>
          </a:p>
          <a:p>
            <a:pPr marL="1828800" lvl="4" indent="0">
              <a:buNone/>
            </a:pPr>
            <a:endParaRPr lang="pt-BR" dirty="0" smtClean="0"/>
          </a:p>
          <a:p>
            <a:pPr marL="2286000" lvl="5" indent="0">
              <a:buNone/>
            </a:pPr>
            <a:r>
              <a:rPr lang="pt-BR" i="1" dirty="0" smtClean="0"/>
              <a:t>“Nos </a:t>
            </a:r>
            <a:r>
              <a:rPr lang="pt-BR" i="1" dirty="0"/>
              <a:t>insetos as asas e o desenvolvimento indireto foram importantes para </a:t>
            </a:r>
            <a:r>
              <a:rPr lang="pt-BR" i="1" dirty="0" smtClean="0"/>
              <a:t>o sucesso </a:t>
            </a:r>
            <a:r>
              <a:rPr lang="pt-BR" i="1" dirty="0"/>
              <a:t>ainda maior dos insetos; os alunos também deverão ser instigados </a:t>
            </a:r>
            <a:r>
              <a:rPr lang="pt-BR" i="1" dirty="0" smtClean="0"/>
              <a:t>a pensar </a:t>
            </a:r>
            <a:r>
              <a:rPr lang="pt-BR" i="1" dirty="0"/>
              <a:t>nessas vantagens. Por meio da atividade, demonstrar que a </a:t>
            </a:r>
            <a:r>
              <a:rPr lang="pt-BR" i="1" dirty="0" smtClean="0"/>
              <a:t>grande maioria </a:t>
            </a:r>
            <a:r>
              <a:rPr lang="pt-BR" i="1" dirty="0"/>
              <a:t>dos insetos está no grupo dos holometábolos, o que reifica a </a:t>
            </a:r>
            <a:r>
              <a:rPr lang="pt-BR" i="1" dirty="0" smtClean="0"/>
              <a:t>ideia de </a:t>
            </a:r>
            <a:r>
              <a:rPr lang="pt-BR" i="1" dirty="0"/>
              <a:t>que a metamorfose completa foi responsável por um grande </a:t>
            </a:r>
            <a:r>
              <a:rPr lang="pt-BR" i="1" dirty="0" smtClean="0"/>
              <a:t>sucesso evolutivo.”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40993549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200" dirty="0" smtClean="0"/>
              <a:t>Interdisciplinaridade e resolução de problemas</a:t>
            </a:r>
            <a:endParaRPr lang="pt-BR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Análise de situações problemas, pensadas e planejadas a partir de artigos científicos, com reflexões e tomadas de decisões, usando conceitos com herança de caracteres, mutação, variabilidade genética, adaptação, biogeografia e seleção natural.</a:t>
            </a:r>
          </a:p>
          <a:p>
            <a:endParaRPr lang="pt-BR" dirty="0" smtClean="0"/>
          </a:p>
          <a:p>
            <a:pPr marL="1828800" lvl="4" indent="0">
              <a:buNone/>
            </a:pPr>
            <a:r>
              <a:rPr lang="pt-BR" i="1" dirty="0" smtClean="0"/>
              <a:t>“Essa </a:t>
            </a:r>
            <a:r>
              <a:rPr lang="pt-BR" i="1" dirty="0"/>
              <a:t>relação é essencial para que os alunos não desenvolvam </a:t>
            </a:r>
            <a:r>
              <a:rPr lang="pt-BR" i="1" dirty="0" smtClean="0"/>
              <a:t>conceitos isolados </a:t>
            </a:r>
            <a:r>
              <a:rPr lang="pt-BR" i="1" dirty="0"/>
              <a:t>dentro de evolução, estrutura de comunidades, história </a:t>
            </a:r>
            <a:r>
              <a:rPr lang="pt-BR" i="1" dirty="0" smtClean="0"/>
              <a:t>geológica da </a:t>
            </a:r>
            <a:r>
              <a:rPr lang="pt-BR" i="1" dirty="0"/>
              <a:t>Terra e conservação da biodiversidade, e percebam que esses </a:t>
            </a:r>
            <a:r>
              <a:rPr lang="pt-BR" i="1" dirty="0" smtClean="0"/>
              <a:t>quatro temas </a:t>
            </a:r>
            <a:r>
              <a:rPr lang="pt-BR" i="1" dirty="0"/>
              <a:t>estão completamente interligados na natureza (a separação se </a:t>
            </a:r>
            <a:r>
              <a:rPr lang="pt-BR" i="1" dirty="0" smtClean="0"/>
              <a:t>dá para </a:t>
            </a:r>
            <a:r>
              <a:rPr lang="pt-BR" i="1" dirty="0"/>
              <a:t>fins didáticos)</a:t>
            </a:r>
            <a:r>
              <a:rPr lang="pt-BR" i="1" dirty="0" smtClean="0"/>
              <a:t>.”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/>
              <a:t>10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384198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Outros fatores relevantes: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pt-BR" dirty="0"/>
              <a:t>Jogos interessantes e criativos;</a:t>
            </a:r>
          </a:p>
          <a:p>
            <a:r>
              <a:rPr lang="pt-BR" dirty="0" smtClean="0"/>
              <a:t>Estudos </a:t>
            </a:r>
            <a:r>
              <a:rPr lang="pt-BR" dirty="0"/>
              <a:t>de </a:t>
            </a:r>
            <a:r>
              <a:rPr lang="pt-BR" dirty="0" smtClean="0"/>
              <a:t>caso bem trabalhados;</a:t>
            </a:r>
            <a:endParaRPr lang="pt-BR" dirty="0"/>
          </a:p>
          <a:p>
            <a:r>
              <a:rPr lang="pt-BR" dirty="0" smtClean="0"/>
              <a:t>Baixa presença de inovações tecnológicas;</a:t>
            </a:r>
          </a:p>
          <a:p>
            <a:r>
              <a:rPr lang="pt-BR" dirty="0" smtClean="0"/>
              <a:t>Objetos didáticos desconectados do discurso proposto na SD;</a:t>
            </a:r>
          </a:p>
          <a:p>
            <a:r>
              <a:rPr lang="pt-BR" dirty="0" smtClean="0"/>
              <a:t>Discussões propostas parecem considerar mais o conhecimento dos autores do que dos estudantes/docentes;</a:t>
            </a:r>
          </a:p>
          <a:p>
            <a:r>
              <a:rPr lang="pt-BR" dirty="0" smtClean="0"/>
              <a:t>Pouca ou nenhuma abordagem da Natureza da Ciência e CTSA.</a:t>
            </a:r>
          </a:p>
          <a:p>
            <a:r>
              <a:rPr lang="pt-BR" dirty="0" smtClean="0"/>
              <a:t>Poucas orientações ao professor – resolução de exercícios, propostas de atividades, outras referências.</a:t>
            </a:r>
          </a:p>
          <a:p>
            <a:endParaRPr lang="pt-BR" dirty="0" smtClean="0"/>
          </a:p>
          <a:p>
            <a:endParaRPr lang="pt-B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/>
              <a:t>11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398050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Planejando o jogo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Jogo pronto </a:t>
            </a:r>
            <a:r>
              <a:rPr lang="pt-BR" dirty="0" err="1" smtClean="0"/>
              <a:t>x</a:t>
            </a:r>
            <a:r>
              <a:rPr lang="pt-BR" dirty="0" smtClean="0"/>
              <a:t> Jogo construído em sala</a:t>
            </a:r>
          </a:p>
          <a:p>
            <a:r>
              <a:rPr lang="pt-BR" dirty="0" smtClean="0"/>
              <a:t>Decoreba</a:t>
            </a:r>
          </a:p>
          <a:p>
            <a:pPr lvl="1"/>
            <a:r>
              <a:rPr lang="pt-BR" dirty="0" smtClean="0"/>
              <a:t>Jogo da memória, cara a cara, dominó, passa ou repassa, </a:t>
            </a:r>
            <a:r>
              <a:rPr lang="pt-BR" dirty="0" err="1" smtClean="0"/>
              <a:t>supertrunfo</a:t>
            </a:r>
            <a:r>
              <a:rPr lang="pt-BR" dirty="0" smtClean="0"/>
              <a:t> </a:t>
            </a:r>
          </a:p>
          <a:p>
            <a:r>
              <a:rPr lang="pt-BR" dirty="0" smtClean="0"/>
              <a:t>Aplicação – jogue o jogo!</a:t>
            </a:r>
          </a:p>
          <a:p>
            <a:pPr lvl="1"/>
            <a:r>
              <a:rPr lang="pt-BR" dirty="0"/>
              <a:t>Mau-mau das </a:t>
            </a:r>
            <a:r>
              <a:rPr lang="pt-BR" dirty="0" smtClean="0"/>
              <a:t>extinções</a:t>
            </a:r>
          </a:p>
          <a:p>
            <a:r>
              <a:rPr lang="pt-BR" dirty="0" smtClean="0">
                <a:latin typeface="Book Antiqua"/>
                <a:cs typeface="Book Antiqua"/>
              </a:rPr>
              <a:t>Contextualização</a:t>
            </a:r>
          </a:p>
          <a:p>
            <a:pPr lvl="1"/>
            <a:r>
              <a:rPr lang="pt-BR" dirty="0" smtClean="0">
                <a:latin typeface="Book Antiqua"/>
                <a:cs typeface="Book Antiqua"/>
              </a:rPr>
              <a:t>O simples que vira complexo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/>
              <a:t>12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578652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600" dirty="0" smtClean="0"/>
              <a:t>O </a:t>
            </a:r>
            <a:r>
              <a:rPr lang="pt-BR" sz="4600" dirty="0"/>
              <a:t>q</a:t>
            </a:r>
            <a:r>
              <a:rPr lang="pt-BR" sz="4600" dirty="0" smtClean="0"/>
              <a:t>ue esperar de uma SD?</a:t>
            </a:r>
            <a:endParaRPr lang="pt-BR" sz="4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000" dirty="0" smtClean="0"/>
              <a:t>Apontar para a </a:t>
            </a:r>
            <a:r>
              <a:rPr lang="pt-BR" sz="2000" b="1" dirty="0" smtClean="0">
                <a:solidFill>
                  <a:srgbClr val="302C24"/>
                </a:solidFill>
              </a:rPr>
              <a:t>criatividade</a:t>
            </a:r>
            <a:r>
              <a:rPr lang="pt-BR" sz="2000" dirty="0" smtClean="0">
                <a:solidFill>
                  <a:srgbClr val="302C24"/>
                </a:solidFill>
              </a:rPr>
              <a:t> </a:t>
            </a:r>
            <a:r>
              <a:rPr lang="pt-BR" sz="2000" dirty="0" smtClean="0"/>
              <a:t>dos autores;</a:t>
            </a:r>
          </a:p>
          <a:p>
            <a:r>
              <a:rPr lang="pt-BR" sz="2000" dirty="0" smtClean="0"/>
              <a:t>Construção </a:t>
            </a:r>
            <a:r>
              <a:rPr lang="pt-BR" sz="2000" b="1" dirty="0" smtClean="0">
                <a:solidFill>
                  <a:srgbClr val="302C24"/>
                </a:solidFill>
              </a:rPr>
              <a:t>coletiva</a:t>
            </a:r>
            <a:r>
              <a:rPr lang="pt-BR" sz="2000" dirty="0" smtClean="0">
                <a:solidFill>
                  <a:srgbClr val="302C24"/>
                </a:solidFill>
              </a:rPr>
              <a:t> </a:t>
            </a:r>
            <a:r>
              <a:rPr lang="pt-BR" sz="2000" dirty="0" smtClean="0"/>
              <a:t>de recursos didáticos;</a:t>
            </a:r>
          </a:p>
          <a:p>
            <a:r>
              <a:rPr lang="pt-BR" sz="2000" dirty="0" smtClean="0"/>
              <a:t>Embasamento </a:t>
            </a:r>
            <a:r>
              <a:rPr lang="pt-BR" sz="2000" b="1" dirty="0" smtClean="0">
                <a:solidFill>
                  <a:srgbClr val="302C24"/>
                </a:solidFill>
              </a:rPr>
              <a:t>teórico</a:t>
            </a:r>
            <a:r>
              <a:rPr lang="pt-BR" sz="2000" dirty="0" smtClean="0">
                <a:solidFill>
                  <a:srgbClr val="302C24"/>
                </a:solidFill>
              </a:rPr>
              <a:t> </a:t>
            </a:r>
            <a:r>
              <a:rPr lang="pt-BR" sz="2000" dirty="0" smtClean="0"/>
              <a:t>contundente e </a:t>
            </a:r>
            <a:r>
              <a:rPr lang="pt-BR" sz="2000" b="1" dirty="0" smtClean="0">
                <a:solidFill>
                  <a:srgbClr val="302C24"/>
                </a:solidFill>
              </a:rPr>
              <a:t>práticas</a:t>
            </a:r>
            <a:r>
              <a:rPr lang="pt-BR" sz="2000" dirty="0" smtClean="0">
                <a:solidFill>
                  <a:srgbClr val="302C24"/>
                </a:solidFill>
              </a:rPr>
              <a:t> </a:t>
            </a:r>
            <a:r>
              <a:rPr lang="pt-BR" sz="2000" dirty="0" smtClean="0"/>
              <a:t>coerentes;</a:t>
            </a:r>
          </a:p>
          <a:p>
            <a:r>
              <a:rPr lang="pt-BR" sz="2000" b="1" dirty="0" smtClean="0">
                <a:solidFill>
                  <a:srgbClr val="302C24"/>
                </a:solidFill>
              </a:rPr>
              <a:t>Uso</a:t>
            </a:r>
            <a:r>
              <a:rPr lang="pt-BR" sz="2000" b="1" dirty="0" smtClean="0"/>
              <a:t> de </a:t>
            </a:r>
            <a:r>
              <a:rPr lang="pt-BR" sz="2000" dirty="0" smtClean="0"/>
              <a:t>novidades, tecnologias e interatividade;</a:t>
            </a:r>
          </a:p>
          <a:p>
            <a:r>
              <a:rPr lang="pt-BR" sz="2000" dirty="0" smtClean="0"/>
              <a:t>Interdisciplinaridade;</a:t>
            </a:r>
          </a:p>
          <a:p>
            <a:r>
              <a:rPr lang="pt-BR" sz="2000" dirty="0" smtClean="0"/>
              <a:t>Noções de </a:t>
            </a:r>
            <a:r>
              <a:rPr lang="pt-BR" sz="2000" b="1" dirty="0" smtClean="0">
                <a:solidFill>
                  <a:srgbClr val="302C24"/>
                </a:solidFill>
              </a:rPr>
              <a:t>contexto</a:t>
            </a:r>
            <a:r>
              <a:rPr lang="pt-BR" sz="2000" b="1" dirty="0" smtClean="0"/>
              <a:t> </a:t>
            </a:r>
            <a:r>
              <a:rPr lang="pt-BR" sz="2000" b="1" dirty="0" smtClean="0">
                <a:solidFill>
                  <a:srgbClr val="302C24"/>
                </a:solidFill>
              </a:rPr>
              <a:t>escolar</a:t>
            </a:r>
            <a:r>
              <a:rPr lang="pt-BR" sz="2000" dirty="0" smtClean="0">
                <a:solidFill>
                  <a:srgbClr val="302C24"/>
                </a:solidFill>
              </a:rPr>
              <a:t> </a:t>
            </a:r>
            <a:r>
              <a:rPr lang="pt-BR" sz="2000" dirty="0" smtClean="0"/>
              <a:t>almejado e aplicabilidade;</a:t>
            </a:r>
          </a:p>
          <a:p>
            <a:r>
              <a:rPr lang="pt-BR" sz="2000" dirty="0" smtClean="0"/>
              <a:t>Conhecimentos </a:t>
            </a:r>
            <a:r>
              <a:rPr lang="pt-BR" sz="2000" b="1" dirty="0" smtClean="0">
                <a:solidFill>
                  <a:srgbClr val="302C24"/>
                </a:solidFill>
              </a:rPr>
              <a:t>prévios</a:t>
            </a:r>
            <a:r>
              <a:rPr lang="pt-BR" sz="2000" dirty="0" smtClean="0"/>
              <a:t>, construção de </a:t>
            </a:r>
            <a:r>
              <a:rPr lang="pt-BR" sz="2000" b="1" dirty="0" smtClean="0">
                <a:solidFill>
                  <a:srgbClr val="302C24"/>
                </a:solidFill>
              </a:rPr>
              <a:t>diálogos</a:t>
            </a:r>
            <a:r>
              <a:rPr lang="pt-BR" sz="2000" dirty="0" smtClean="0"/>
              <a:t> </a:t>
            </a:r>
            <a:r>
              <a:rPr lang="pt-BR" sz="2000" b="1" dirty="0" smtClean="0">
                <a:solidFill>
                  <a:srgbClr val="302C24"/>
                </a:solidFill>
              </a:rPr>
              <a:t>autênticos</a:t>
            </a:r>
            <a:r>
              <a:rPr lang="pt-BR" sz="2000" dirty="0" smtClean="0"/>
              <a:t> e </a:t>
            </a:r>
            <a:r>
              <a:rPr lang="pt-BR" sz="2000" b="1" dirty="0" smtClean="0">
                <a:solidFill>
                  <a:srgbClr val="302C24"/>
                </a:solidFill>
              </a:rPr>
              <a:t>avaliação</a:t>
            </a:r>
            <a:r>
              <a:rPr lang="pt-BR" sz="2000" dirty="0" smtClean="0"/>
              <a:t> </a:t>
            </a:r>
            <a:r>
              <a:rPr lang="pt-BR" sz="2000" b="1" dirty="0" smtClean="0">
                <a:solidFill>
                  <a:srgbClr val="302C24"/>
                </a:solidFill>
              </a:rPr>
              <a:t>condizente</a:t>
            </a:r>
            <a:r>
              <a:rPr lang="pt-BR" sz="2000" dirty="0" smtClean="0"/>
              <a:t> com o tema.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/>
              <a:t>13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44880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200" dirty="0" smtClean="0"/>
              <a:t>Elementos para elaboração da SD</a:t>
            </a:r>
            <a:br>
              <a:rPr lang="pt-BR" sz="4200" dirty="0" smtClean="0"/>
            </a:br>
            <a:r>
              <a:rPr lang="pt-BR" sz="3000" dirty="0" smtClean="0"/>
              <a:t>(Guimarães, 2012)</a:t>
            </a:r>
            <a:endParaRPr lang="pt-BR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179" y="1761565"/>
            <a:ext cx="4496187" cy="4364598"/>
          </a:xfrm>
        </p:spPr>
        <p:txBody>
          <a:bodyPr>
            <a:normAutofit/>
          </a:bodyPr>
          <a:lstStyle/>
          <a:p>
            <a:r>
              <a:rPr lang="pt-BR" b="1" dirty="0" smtClean="0">
                <a:solidFill>
                  <a:srgbClr val="302C24"/>
                </a:solidFill>
              </a:rPr>
              <a:t>Título</a:t>
            </a:r>
          </a:p>
          <a:p>
            <a:r>
              <a:rPr lang="pt-BR" b="1" dirty="0" smtClean="0">
                <a:solidFill>
                  <a:srgbClr val="302C24"/>
                </a:solidFill>
              </a:rPr>
              <a:t>Público alvo</a:t>
            </a:r>
          </a:p>
          <a:p>
            <a:pPr lvl="2"/>
            <a:r>
              <a:rPr lang="pt-BR" dirty="0"/>
              <a:t>Caracterização dos alunos, escola e ambiente escolar</a:t>
            </a:r>
            <a:endParaRPr lang="pt-BR" dirty="0" smtClean="0"/>
          </a:p>
          <a:p>
            <a:r>
              <a:rPr lang="pt-BR" b="1" dirty="0" smtClean="0">
                <a:solidFill>
                  <a:srgbClr val="302C24"/>
                </a:solidFill>
              </a:rPr>
              <a:t>Problematização</a:t>
            </a:r>
          </a:p>
          <a:p>
            <a:pPr lvl="2"/>
            <a:r>
              <a:rPr lang="pt-BR" dirty="0" smtClean="0"/>
              <a:t>Problema inicial</a:t>
            </a:r>
          </a:p>
          <a:p>
            <a:pPr lvl="2"/>
            <a:r>
              <a:rPr lang="pt-BR" dirty="0" smtClean="0"/>
              <a:t>Contextualização do conteúdo</a:t>
            </a:r>
          </a:p>
          <a:p>
            <a:pPr lvl="2"/>
            <a:r>
              <a:rPr lang="pt-BR" dirty="0" smtClean="0"/>
              <a:t>Agente integrador das aulas</a:t>
            </a:r>
          </a:p>
          <a:p>
            <a:pPr lvl="2"/>
            <a:r>
              <a:rPr lang="pt-BR" dirty="0" smtClean="0"/>
              <a:t>Foco no processo de aprendizagem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/>
              <a:t>14</a:t>
            </a:r>
            <a:endParaRPr lang="pt-BR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737202" y="1744059"/>
            <a:ext cx="4152907" cy="43645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spcBef>
                <a:spcPts val="2000"/>
              </a:spcBef>
              <a:buClr>
                <a:schemeClr val="tx1">
                  <a:lumMod val="75000"/>
                  <a:lumOff val="25000"/>
                </a:schemeClr>
              </a:buClr>
              <a:buSzPct val="75000"/>
              <a:buFont typeface="Wingdings 2" pitchFamily="18" charset="2"/>
              <a:buChar char="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SzPct val="75000"/>
              <a:buFont typeface="Wingdings 2" pitchFamily="18" charset="2"/>
              <a:buChar char="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371600" indent="-457200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75000"/>
              <a:buFont typeface="Wingdings 2" pitchFamily="18" charset="2"/>
              <a:buChar char="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800" indent="-457200" algn="l" defTabSz="914400" rtl="0" eaLnBrk="1" latinLnBrk="0" hangingPunct="1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SzPct val="75000"/>
              <a:buFont typeface="Wingdings 2" pitchFamily="18" charset="2"/>
              <a:buChar char="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286000" indent="-457200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75000"/>
              <a:buFont typeface="Wingdings 2" pitchFamily="18" charset="2"/>
              <a:buChar char="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743200" indent="-461963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SzPct val="75000"/>
              <a:buFont typeface="Wingdings 2" pitchFamily="18" charset="2"/>
              <a:buChar char="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205163" indent="-461963" algn="l" defTabSz="914400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SzPct val="75000"/>
              <a:buFont typeface="Wingdings 2" pitchFamily="18" charset="2"/>
              <a:buChar char="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657600" indent="-461963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SzPct val="75000"/>
              <a:buFont typeface="Wingdings 2" pitchFamily="18" charset="2"/>
              <a:buChar char="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119563" indent="-461963" algn="l" defTabSz="914400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SzPct val="75000"/>
              <a:buFont typeface="Wingdings 2" pitchFamily="18" charset="2"/>
              <a:buChar char=""/>
              <a:defRPr lang="en-US"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b="1" dirty="0" smtClean="0">
                <a:solidFill>
                  <a:srgbClr val="302C24"/>
                </a:solidFill>
              </a:rPr>
              <a:t>Objetivo Geral</a:t>
            </a:r>
          </a:p>
          <a:p>
            <a:pPr lvl="1"/>
            <a:r>
              <a:rPr lang="pt-BR" dirty="0" smtClean="0"/>
              <a:t>Objetivos específicos</a:t>
            </a:r>
          </a:p>
          <a:p>
            <a:pPr lvl="1"/>
            <a:r>
              <a:rPr lang="pt-BR" dirty="0" smtClean="0"/>
              <a:t>Conteúdos</a:t>
            </a:r>
          </a:p>
          <a:p>
            <a:pPr lvl="2"/>
            <a:r>
              <a:rPr lang="pt-BR" dirty="0" smtClean="0"/>
              <a:t>Tempo</a:t>
            </a:r>
          </a:p>
          <a:p>
            <a:pPr lvl="2"/>
            <a:r>
              <a:rPr lang="pt-BR" dirty="0" smtClean="0"/>
              <a:t>Modalidade de Interação</a:t>
            </a:r>
          </a:p>
          <a:p>
            <a:pPr lvl="2"/>
            <a:r>
              <a:rPr lang="pt-BR" dirty="0" smtClean="0"/>
              <a:t>Propósito</a:t>
            </a:r>
          </a:p>
          <a:p>
            <a:pPr lvl="2"/>
            <a:r>
              <a:rPr lang="pt-BR" dirty="0" smtClean="0"/>
              <a:t>Contexto</a:t>
            </a:r>
          </a:p>
          <a:p>
            <a:pPr lvl="2"/>
            <a:r>
              <a:rPr lang="pt-BR" dirty="0" smtClean="0"/>
              <a:t>Material de Apoio</a:t>
            </a:r>
          </a:p>
          <a:p>
            <a:pPr lvl="2"/>
            <a:r>
              <a:rPr lang="pt-BR" dirty="0" smtClean="0"/>
              <a:t>Descrição</a:t>
            </a:r>
          </a:p>
          <a:p>
            <a:pPr lvl="2"/>
            <a:r>
              <a:rPr lang="pt-BR" dirty="0" smtClean="0"/>
              <a:t>Avaliação</a:t>
            </a:r>
          </a:p>
          <a:p>
            <a:pPr lvl="2"/>
            <a:r>
              <a:rPr lang="pt-BR" dirty="0" smtClean="0"/>
              <a:t>Referências Bibliográficas</a:t>
            </a:r>
          </a:p>
          <a:p>
            <a:pPr lvl="2"/>
            <a:r>
              <a:rPr lang="pt-BR" dirty="0" smtClean="0"/>
              <a:t>Material utilizado</a:t>
            </a:r>
          </a:p>
        </p:txBody>
      </p:sp>
    </p:spTree>
    <p:extLst>
      <p:ext uri="{BB962C8B-B14F-4D97-AF65-F5344CB8AC3E}">
        <p14:creationId xmlns:p14="http://schemas.microsoft.com/office/powerpoint/2010/main" val="399031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200" dirty="0" smtClean="0"/>
              <a:t>Elementos para elaboração da SD</a:t>
            </a:r>
            <a:br>
              <a:rPr lang="pt-BR" sz="4200" dirty="0" smtClean="0"/>
            </a:br>
            <a:r>
              <a:rPr lang="pt-BR" sz="3000" dirty="0" smtClean="0"/>
              <a:t>(Guimarães, 2012)</a:t>
            </a:r>
            <a:endParaRPr lang="pt-BR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179" y="1761565"/>
            <a:ext cx="4496187" cy="4364598"/>
          </a:xfrm>
        </p:spPr>
        <p:txBody>
          <a:bodyPr>
            <a:normAutofit/>
          </a:bodyPr>
          <a:lstStyle/>
          <a:p>
            <a:r>
              <a:rPr lang="pt-BR" b="1" dirty="0" smtClean="0">
                <a:solidFill>
                  <a:srgbClr val="302C24"/>
                </a:solidFill>
              </a:rPr>
              <a:t>Título</a:t>
            </a:r>
          </a:p>
          <a:p>
            <a:r>
              <a:rPr lang="pt-BR" b="1" dirty="0" smtClean="0">
                <a:solidFill>
                  <a:srgbClr val="302C24"/>
                </a:solidFill>
              </a:rPr>
              <a:t>Público alvo</a:t>
            </a:r>
          </a:p>
          <a:p>
            <a:pPr lvl="2"/>
            <a:r>
              <a:rPr lang="pt-BR" dirty="0"/>
              <a:t>Caracterização dos alunos, escola e ambiente escolar</a:t>
            </a:r>
            <a:endParaRPr lang="pt-BR" dirty="0" smtClean="0"/>
          </a:p>
          <a:p>
            <a:r>
              <a:rPr lang="pt-BR" b="1" dirty="0" smtClean="0">
                <a:solidFill>
                  <a:srgbClr val="302C24"/>
                </a:solidFill>
              </a:rPr>
              <a:t>Problematização</a:t>
            </a:r>
          </a:p>
          <a:p>
            <a:pPr lvl="2"/>
            <a:r>
              <a:rPr lang="pt-BR" dirty="0" smtClean="0"/>
              <a:t>Problema inicial</a:t>
            </a:r>
          </a:p>
          <a:p>
            <a:pPr lvl="2"/>
            <a:r>
              <a:rPr lang="pt-BR" dirty="0" smtClean="0"/>
              <a:t>Contextualização do conteúdo</a:t>
            </a:r>
          </a:p>
          <a:p>
            <a:pPr lvl="2"/>
            <a:r>
              <a:rPr lang="pt-BR" dirty="0" smtClean="0"/>
              <a:t>Agente integrador das aulas</a:t>
            </a:r>
          </a:p>
          <a:p>
            <a:pPr lvl="2"/>
            <a:r>
              <a:rPr lang="pt-BR" dirty="0" smtClean="0"/>
              <a:t>Foco no processo de aprendizagem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/>
              <a:t>14</a:t>
            </a:r>
            <a:endParaRPr lang="pt-BR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737202" y="1744059"/>
            <a:ext cx="4152907" cy="43645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spcBef>
                <a:spcPts val="2000"/>
              </a:spcBef>
              <a:buClr>
                <a:schemeClr val="tx1">
                  <a:lumMod val="75000"/>
                  <a:lumOff val="25000"/>
                </a:schemeClr>
              </a:buClr>
              <a:buSzPct val="75000"/>
              <a:buFont typeface="Wingdings 2" pitchFamily="18" charset="2"/>
              <a:buChar char="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SzPct val="75000"/>
              <a:buFont typeface="Wingdings 2" pitchFamily="18" charset="2"/>
              <a:buChar char="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371600" indent="-457200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75000"/>
              <a:buFont typeface="Wingdings 2" pitchFamily="18" charset="2"/>
              <a:buChar char="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800" indent="-457200" algn="l" defTabSz="914400" rtl="0" eaLnBrk="1" latinLnBrk="0" hangingPunct="1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SzPct val="75000"/>
              <a:buFont typeface="Wingdings 2" pitchFamily="18" charset="2"/>
              <a:buChar char="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286000" indent="-457200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75000"/>
              <a:buFont typeface="Wingdings 2" pitchFamily="18" charset="2"/>
              <a:buChar char="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743200" indent="-461963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SzPct val="75000"/>
              <a:buFont typeface="Wingdings 2" pitchFamily="18" charset="2"/>
              <a:buChar char="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205163" indent="-461963" algn="l" defTabSz="914400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SzPct val="75000"/>
              <a:buFont typeface="Wingdings 2" pitchFamily="18" charset="2"/>
              <a:buChar char="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657600" indent="-461963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SzPct val="75000"/>
              <a:buFont typeface="Wingdings 2" pitchFamily="18" charset="2"/>
              <a:buChar char="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119563" indent="-461963" algn="l" defTabSz="914400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SzPct val="75000"/>
              <a:buFont typeface="Wingdings 2" pitchFamily="18" charset="2"/>
              <a:buChar char=""/>
              <a:defRPr lang="en-US"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b="1" dirty="0" smtClean="0">
                <a:solidFill>
                  <a:srgbClr val="302C24"/>
                </a:solidFill>
              </a:rPr>
              <a:t>Objetivo Geral</a:t>
            </a:r>
          </a:p>
          <a:p>
            <a:pPr lvl="1"/>
            <a:r>
              <a:rPr lang="pt-BR" dirty="0" smtClean="0"/>
              <a:t>Objetivos específicos</a:t>
            </a:r>
          </a:p>
          <a:p>
            <a:pPr lvl="1"/>
            <a:r>
              <a:rPr lang="pt-BR" dirty="0" smtClean="0"/>
              <a:t>Conteúdos</a:t>
            </a:r>
          </a:p>
          <a:p>
            <a:pPr lvl="2"/>
            <a:r>
              <a:rPr lang="pt-BR" dirty="0" smtClean="0"/>
              <a:t>Tempo</a:t>
            </a:r>
          </a:p>
          <a:p>
            <a:pPr lvl="2"/>
            <a:r>
              <a:rPr lang="pt-BR" dirty="0" smtClean="0"/>
              <a:t>Modalidade de Interação</a:t>
            </a:r>
          </a:p>
          <a:p>
            <a:pPr lvl="2"/>
            <a:r>
              <a:rPr lang="pt-BR" dirty="0" smtClean="0"/>
              <a:t>Propósito</a:t>
            </a:r>
          </a:p>
          <a:p>
            <a:pPr lvl="2"/>
            <a:r>
              <a:rPr lang="pt-BR" dirty="0" smtClean="0"/>
              <a:t>Contexto</a:t>
            </a:r>
          </a:p>
          <a:p>
            <a:pPr lvl="2"/>
            <a:r>
              <a:rPr lang="pt-BR" dirty="0" smtClean="0"/>
              <a:t>Material de Apoio</a:t>
            </a:r>
          </a:p>
          <a:p>
            <a:pPr lvl="2"/>
            <a:r>
              <a:rPr lang="pt-BR" dirty="0" smtClean="0"/>
              <a:t>Descrição</a:t>
            </a:r>
          </a:p>
          <a:p>
            <a:pPr lvl="2"/>
            <a:r>
              <a:rPr lang="pt-BR" dirty="0" smtClean="0"/>
              <a:t>Avaliação</a:t>
            </a:r>
          </a:p>
          <a:p>
            <a:pPr lvl="2"/>
            <a:r>
              <a:rPr lang="pt-BR" dirty="0" smtClean="0"/>
              <a:t>Referências Bibliográficas</a:t>
            </a:r>
          </a:p>
          <a:p>
            <a:pPr lvl="2"/>
            <a:r>
              <a:rPr lang="pt-BR" dirty="0" smtClean="0"/>
              <a:t>Material utilizado</a:t>
            </a:r>
          </a:p>
        </p:txBody>
      </p:sp>
      <p:sp>
        <p:nvSpPr>
          <p:cNvPr id="6" name="Rectangle 5"/>
          <p:cNvSpPr/>
          <p:nvPr/>
        </p:nvSpPr>
        <p:spPr>
          <a:xfrm>
            <a:off x="258179" y="3432218"/>
            <a:ext cx="4496187" cy="2693945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22557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dirty="0" smtClean="0"/>
              <a:t>Um exemplo de problematização</a:t>
            </a:r>
            <a:endParaRPr lang="pt-BR" sz="4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/>
              <a:t>15</a:t>
            </a:r>
            <a:endParaRPr lang="pt-BR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98475" y="1761565"/>
            <a:ext cx="8147051" cy="4364598"/>
          </a:xfrm>
        </p:spPr>
        <p:txBody>
          <a:bodyPr>
            <a:normAutofit/>
          </a:bodyPr>
          <a:lstStyle/>
          <a:p>
            <a:pPr marL="457200" lvl="2">
              <a:spcBef>
                <a:spcPts val="2000"/>
              </a:spcBef>
            </a:pPr>
            <a:r>
              <a:rPr lang="pt-BR" b="1" dirty="0"/>
              <a:t>Problema </a:t>
            </a:r>
            <a:r>
              <a:rPr lang="pt-BR" b="1" dirty="0" smtClean="0"/>
              <a:t>inicial</a:t>
            </a:r>
            <a:r>
              <a:rPr lang="pt-BR" dirty="0" smtClean="0"/>
              <a:t>: Todo início de verão a escola pública </a:t>
            </a:r>
            <a:r>
              <a:rPr lang="pt-BR" dirty="0" err="1" smtClean="0"/>
              <a:t>X</a:t>
            </a:r>
            <a:r>
              <a:rPr lang="pt-BR" dirty="0" smtClean="0"/>
              <a:t> enfrenta uma infestação de besouros, cuja resolução demanda o fechamento das atividades por três dias para dedetização, que devem ser compensados nos finais de semana. Quem quer ir pra escola de sábado?</a:t>
            </a:r>
          </a:p>
          <a:p>
            <a:r>
              <a:rPr lang="pt-BR" sz="1800" b="1" dirty="0" smtClean="0"/>
              <a:t>Contextualização </a:t>
            </a:r>
            <a:r>
              <a:rPr lang="pt-BR" sz="1800" b="1" dirty="0"/>
              <a:t>do conteúdo</a:t>
            </a:r>
            <a:r>
              <a:rPr lang="pt-BR" sz="1800" dirty="0"/>
              <a:t>: </a:t>
            </a:r>
            <a:r>
              <a:rPr lang="pt-BR" sz="1800" dirty="0" smtClean="0"/>
              <a:t>a escola está localizada próxima a uma área florestal. Alguns estudantes do 8 ano do EF começaram a criar alguns indivíduos desse besouro para tentar descobrir mais sobre a biologia deles.</a:t>
            </a:r>
            <a:r>
              <a:rPr lang="pt-BR" sz="1800" dirty="0"/>
              <a:t> </a:t>
            </a:r>
            <a:r>
              <a:rPr lang="pt-BR" sz="1800" dirty="0" smtClean="0"/>
              <a:t>Eles acreditam que seja possível, a partir desse estudo, evitar ou pelo menos diminuir a utilização de agentes químicos na escola. Como eles devem proceder?</a:t>
            </a:r>
          </a:p>
          <a:p>
            <a:r>
              <a:rPr lang="pt-BR" sz="1800" b="1" dirty="0" smtClean="0"/>
              <a:t>Agente integrador das aulas</a:t>
            </a:r>
            <a:r>
              <a:rPr lang="pt-BR" sz="1800" dirty="0" smtClean="0"/>
              <a:t>: biologia dos artrópodes (LC), aulas experimentais (NC), o que a comunidade escolar pensa sobre o assunto? (CTSA). </a:t>
            </a:r>
          </a:p>
          <a:p>
            <a:endParaRPr lang="pt-BR" dirty="0"/>
          </a:p>
          <a:p>
            <a:pPr marL="457200" lvl="2">
              <a:spcBef>
                <a:spcPts val="2000"/>
              </a:spcBef>
            </a:pP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37362548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pt-BR" sz="3200" dirty="0" smtClean="0"/>
              <a:t>Framework REDEFOR</a:t>
            </a:r>
            <a:br>
              <a:rPr lang="pt-BR" sz="3200" dirty="0" smtClean="0"/>
            </a:br>
            <a:r>
              <a:rPr lang="pt-BR" sz="2600" dirty="0" smtClean="0"/>
              <a:t>Fonte: </a:t>
            </a:r>
            <a:r>
              <a:rPr lang="pt-BR" sz="2600" dirty="0" err="1" smtClean="0"/>
              <a:t>Giordan</a:t>
            </a:r>
            <a:r>
              <a:rPr lang="pt-BR" sz="2600" dirty="0" smtClean="0"/>
              <a:t> e Guimarães (2012)</a:t>
            </a:r>
            <a:endParaRPr lang="pt-BR" sz="2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/>
              <a:t>16</a:t>
            </a:r>
            <a:endParaRPr lang="pt-BR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58900"/>
            <a:ext cx="9144000" cy="413758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019800" y="5937737"/>
            <a:ext cx="21273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u="sng" dirty="0" smtClean="0"/>
              <a:t>TEMPLATE CPEZ</a:t>
            </a:r>
            <a:endParaRPr lang="pt-BR" b="1" u="sng" dirty="0"/>
          </a:p>
        </p:txBody>
      </p:sp>
    </p:spTree>
    <p:extLst>
      <p:ext uri="{BB962C8B-B14F-4D97-AF65-F5344CB8AC3E}">
        <p14:creationId xmlns:p14="http://schemas.microsoft.com/office/powerpoint/2010/main" val="4120929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Continuidade da pesquisa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Que </a:t>
            </a:r>
            <a:r>
              <a:rPr lang="pt-BR" dirty="0"/>
              <a:t>elementos da interface entre Educação Científica e </a:t>
            </a:r>
            <a:r>
              <a:rPr lang="pt-BR" dirty="0" smtClean="0"/>
              <a:t>Educação Ambiental </a:t>
            </a:r>
            <a:r>
              <a:rPr lang="pt-BR" dirty="0"/>
              <a:t>estão presentes nas sequências de ensino e </a:t>
            </a:r>
            <a:r>
              <a:rPr lang="pt-BR" dirty="0" smtClean="0"/>
              <a:t>aprendizagem sobre </a:t>
            </a:r>
            <a:r>
              <a:rPr lang="pt-BR" dirty="0"/>
              <a:t>a temática da Biodiversidade produzidas por futuros </a:t>
            </a:r>
            <a:r>
              <a:rPr lang="pt-BR" dirty="0" smtClean="0"/>
              <a:t>professores de </a:t>
            </a:r>
            <a:r>
              <a:rPr lang="pt-BR" dirty="0"/>
              <a:t>Biologia</a:t>
            </a:r>
            <a:r>
              <a:rPr lang="pt-BR" dirty="0" smtClean="0"/>
              <a:t>?</a:t>
            </a:r>
          </a:p>
          <a:p>
            <a:r>
              <a:rPr lang="pt-BR" dirty="0" smtClean="0"/>
              <a:t>De </a:t>
            </a:r>
            <a:r>
              <a:rPr lang="pt-BR" dirty="0"/>
              <a:t>que maneira conceitos de Evolução e Sistemática Filogenética </a:t>
            </a:r>
            <a:r>
              <a:rPr lang="pt-BR" dirty="0" smtClean="0"/>
              <a:t>estão presentes </a:t>
            </a:r>
            <a:r>
              <a:rPr lang="pt-BR" dirty="0"/>
              <a:t>na construção do conhecimento sobre biodiversidade </a:t>
            </a:r>
            <a:r>
              <a:rPr lang="pt-BR" dirty="0" smtClean="0"/>
              <a:t>nessas  sequências </a:t>
            </a:r>
            <a:r>
              <a:rPr lang="pt-BR" dirty="0"/>
              <a:t>de ensino e aprendizagem</a:t>
            </a:r>
            <a:r>
              <a:rPr lang="pt-BR" dirty="0" smtClean="0"/>
              <a:t>?</a:t>
            </a:r>
            <a:endParaRPr lang="pt-B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/>
              <a:t>17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663992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600" dirty="0" smtClean="0"/>
              <a:t>Por que elaborar SD?</a:t>
            </a:r>
            <a:endParaRPr lang="pt-BR" sz="4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000" dirty="0" smtClean="0"/>
              <a:t>Um </a:t>
            </a:r>
            <a:r>
              <a:rPr lang="pt-BR" sz="2000" b="1" dirty="0">
                <a:solidFill>
                  <a:srgbClr val="302C24"/>
                </a:solidFill>
              </a:rPr>
              <a:t>conjunto de atividades</a:t>
            </a:r>
            <a:r>
              <a:rPr lang="pt-BR" sz="2000" dirty="0"/>
              <a:t> </a:t>
            </a:r>
            <a:r>
              <a:rPr lang="pt-BR" sz="2000" dirty="0" smtClean="0"/>
              <a:t>ordenadas</a:t>
            </a:r>
            <a:r>
              <a:rPr lang="pt-BR" sz="2000" dirty="0"/>
              <a:t>, estruturadas e articuladas para </a:t>
            </a:r>
            <a:r>
              <a:rPr lang="pt-BR" sz="2000" dirty="0" smtClean="0"/>
              <a:t>a realização </a:t>
            </a:r>
            <a:r>
              <a:rPr lang="pt-BR" sz="2000" dirty="0"/>
              <a:t>de certos objetivos </a:t>
            </a:r>
            <a:r>
              <a:rPr lang="pt-BR" sz="2000" dirty="0" smtClean="0"/>
              <a:t>educacionais ou em torno de uma problematização central (Zabala, 1998; </a:t>
            </a:r>
            <a:r>
              <a:rPr lang="pt-BR" sz="2000" dirty="0" err="1" smtClean="0"/>
              <a:t>Giordan</a:t>
            </a:r>
            <a:r>
              <a:rPr lang="pt-BR" sz="2000" dirty="0" smtClean="0"/>
              <a:t> e Guimarães, 2012);</a:t>
            </a:r>
          </a:p>
          <a:p>
            <a:r>
              <a:rPr lang="pt-BR" sz="2000" dirty="0"/>
              <a:t>P</a:t>
            </a:r>
            <a:r>
              <a:rPr lang="pt-BR" sz="2000" dirty="0" smtClean="0"/>
              <a:t>ermitem </a:t>
            </a:r>
            <a:r>
              <a:rPr lang="pt-BR" sz="2000" b="1" dirty="0">
                <a:solidFill>
                  <a:srgbClr val="302C24"/>
                </a:solidFill>
              </a:rPr>
              <a:t>múltiplas considerações </a:t>
            </a:r>
            <a:r>
              <a:rPr lang="pt-BR" sz="2000" dirty="0"/>
              <a:t>que incluem a análise de conteúdo</a:t>
            </a:r>
            <a:r>
              <a:rPr lang="pt-BR" sz="2000" dirty="0" smtClean="0"/>
              <a:t>, epistemologia</a:t>
            </a:r>
            <a:r>
              <a:rPr lang="pt-BR" sz="2000" dirty="0"/>
              <a:t>, concepções dos estudantes e motivações, aprendizagem, teorias pedagógicas </a:t>
            </a:r>
            <a:r>
              <a:rPr lang="pt-BR" sz="2000" dirty="0" smtClean="0"/>
              <a:t>e restrições </a:t>
            </a:r>
            <a:r>
              <a:rPr lang="pt-BR" sz="2000" dirty="0"/>
              <a:t>educacionais (MÉHEUT &amp; PSILLOS, 2004</a:t>
            </a:r>
            <a:r>
              <a:rPr lang="pt-BR" sz="2000" dirty="0" smtClean="0"/>
              <a:t>);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/>
              <a:t>1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39852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TCLE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Objetivos: </a:t>
            </a:r>
            <a:r>
              <a:rPr lang="pt-BR" dirty="0"/>
              <a:t>Investigar e conhecer fatores que determinam a concepção de sequências de ensino e aprendizagem relacionadas ao ensino de ciências, em suas variadas perspectivas metodológicas e pedagógicas.</a:t>
            </a:r>
          </a:p>
          <a:p>
            <a:endParaRPr lang="pt-BR" dirty="0" smtClean="0"/>
          </a:p>
          <a:p>
            <a:pPr lvl="1"/>
            <a:r>
              <a:rPr lang="pt-BR" dirty="0" smtClean="0"/>
              <a:t>Gravação de áudio e vídeo – Apresentações das Sequências Didáticas</a:t>
            </a:r>
          </a:p>
          <a:p>
            <a:pPr lvl="1"/>
            <a:r>
              <a:rPr lang="pt-BR" dirty="0" smtClean="0"/>
              <a:t>Análise das produções individuais/grupo: sequências didáticas, atividades de aula etc.</a:t>
            </a:r>
          </a:p>
          <a:p>
            <a:pPr lvl="1"/>
            <a:r>
              <a:rPr lang="pt-BR" dirty="0" smtClean="0"/>
              <a:t>Questionários, entrevistas, grupos focais.</a:t>
            </a:r>
            <a:endParaRPr lang="pt-B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/>
              <a:t>18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827607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Referências bibliográficas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t-BR" dirty="0" smtClean="0"/>
              <a:t>Guimarães, </a:t>
            </a:r>
            <a:r>
              <a:rPr lang="pt-BR" dirty="0" err="1" smtClean="0"/>
              <a:t>Y</a:t>
            </a:r>
            <a:r>
              <a:rPr lang="pt-BR" dirty="0" smtClean="0"/>
              <a:t>. A. F., </a:t>
            </a:r>
            <a:r>
              <a:rPr lang="pt-BR" dirty="0" err="1" smtClean="0"/>
              <a:t>Giordan</a:t>
            </a:r>
            <a:r>
              <a:rPr lang="pt-BR" dirty="0" smtClean="0"/>
              <a:t>, M. Elementos para validação de sequências didáticas. </a:t>
            </a:r>
            <a:r>
              <a:rPr lang="pt-BR" dirty="0"/>
              <a:t>In: </a:t>
            </a:r>
            <a:r>
              <a:rPr lang="pt-BR" dirty="0" smtClean="0"/>
              <a:t>IX </a:t>
            </a:r>
            <a:r>
              <a:rPr lang="pt-BR" dirty="0"/>
              <a:t>Encontro Nacional de Pesquisa em Educação em </a:t>
            </a:r>
            <a:r>
              <a:rPr lang="pt-BR" dirty="0" smtClean="0"/>
              <a:t>Ciências, 2013, Águas de Lindoia, SP. </a:t>
            </a:r>
            <a:r>
              <a:rPr lang="pt-BR" dirty="0"/>
              <a:t>Atas do </a:t>
            </a:r>
            <a:r>
              <a:rPr lang="pt-BR" dirty="0" smtClean="0"/>
              <a:t>IX ENPEC </a:t>
            </a:r>
            <a:r>
              <a:rPr lang="pt-BR" dirty="0"/>
              <a:t>- </a:t>
            </a:r>
            <a:r>
              <a:rPr lang="pt-BR" dirty="0" smtClean="0"/>
              <a:t>ABRAPEC</a:t>
            </a:r>
            <a:r>
              <a:rPr lang="pt-BR" dirty="0"/>
              <a:t>, </a:t>
            </a:r>
            <a:r>
              <a:rPr lang="pt-BR" dirty="0" smtClean="0"/>
              <a:t>2013. </a:t>
            </a:r>
            <a:r>
              <a:rPr lang="pt-BR" dirty="0"/>
              <a:t>v. 1. p. </a:t>
            </a:r>
            <a:r>
              <a:rPr lang="pt-BR" dirty="0" smtClean="0"/>
              <a:t>1-8.</a:t>
            </a:r>
          </a:p>
          <a:p>
            <a:r>
              <a:rPr lang="pt-BR" dirty="0" err="1" smtClean="0"/>
              <a:t>Giordan</a:t>
            </a:r>
            <a:r>
              <a:rPr lang="pt-BR" dirty="0"/>
              <a:t>, M.; Guimarães, </a:t>
            </a:r>
            <a:r>
              <a:rPr lang="pt-BR" dirty="0" err="1"/>
              <a:t>Y</a:t>
            </a:r>
            <a:r>
              <a:rPr lang="pt-BR" dirty="0"/>
              <a:t>. &amp; Massi, L. Uma análise das </a:t>
            </a:r>
            <a:r>
              <a:rPr lang="pt-BR" dirty="0" smtClean="0"/>
              <a:t>abordagens investigativas </a:t>
            </a:r>
            <a:r>
              <a:rPr lang="pt-BR" dirty="0"/>
              <a:t>de trabalhos sobre sequências didáticas: tendências </a:t>
            </a:r>
            <a:r>
              <a:rPr lang="pt-BR" dirty="0" smtClean="0"/>
              <a:t>no Ensino </a:t>
            </a:r>
            <a:r>
              <a:rPr lang="pt-BR" dirty="0"/>
              <a:t>de Ciências. In: VIII Encontro Nacional de Pesquisa em </a:t>
            </a:r>
            <a:r>
              <a:rPr lang="pt-BR" dirty="0" smtClean="0"/>
              <a:t>Educação em </a:t>
            </a:r>
            <a:r>
              <a:rPr lang="pt-BR" dirty="0"/>
              <a:t>Ciências e </a:t>
            </a:r>
            <a:r>
              <a:rPr lang="pt-BR" dirty="0" err="1"/>
              <a:t>I</a:t>
            </a:r>
            <a:r>
              <a:rPr lang="pt-BR" dirty="0"/>
              <a:t> Congresso </a:t>
            </a:r>
            <a:r>
              <a:rPr lang="pt-BR" dirty="0" err="1"/>
              <a:t>Iberoamericano</a:t>
            </a:r>
            <a:r>
              <a:rPr lang="pt-BR" dirty="0"/>
              <a:t> de Educação em Ciências</a:t>
            </a:r>
            <a:r>
              <a:rPr lang="pt-BR" dirty="0" smtClean="0"/>
              <a:t>, 2012</a:t>
            </a:r>
            <a:r>
              <a:rPr lang="pt-BR" dirty="0"/>
              <a:t>, Campinas, SP. Atas do VIII ENPEC - </a:t>
            </a:r>
            <a:r>
              <a:rPr lang="pt-BR" dirty="0" err="1"/>
              <a:t>I</a:t>
            </a:r>
            <a:r>
              <a:rPr lang="pt-BR" dirty="0"/>
              <a:t> CIEC. Rio de Janeiro, </a:t>
            </a:r>
            <a:r>
              <a:rPr lang="pt-BR" dirty="0" smtClean="0"/>
              <a:t>RJ:ABRAPEC</a:t>
            </a:r>
            <a:r>
              <a:rPr lang="pt-BR" dirty="0"/>
              <a:t>, 2012. v. 1. p. 1-12</a:t>
            </a:r>
            <a:r>
              <a:rPr lang="pt-BR" dirty="0" smtClean="0"/>
              <a:t>.</a:t>
            </a:r>
          </a:p>
          <a:p>
            <a:r>
              <a:rPr lang="pt-BR" dirty="0" err="1"/>
              <a:t>Méheut</a:t>
            </a:r>
            <a:r>
              <a:rPr lang="pt-BR" dirty="0"/>
              <a:t>, M. &amp; </a:t>
            </a:r>
            <a:r>
              <a:rPr lang="pt-BR" dirty="0" err="1"/>
              <a:t>Psillos</a:t>
            </a:r>
            <a:r>
              <a:rPr lang="pt-BR" dirty="0"/>
              <a:t>, D. (2004). </a:t>
            </a:r>
            <a:r>
              <a:rPr lang="pt-BR" dirty="0" err="1"/>
              <a:t>Teaching-learning</a:t>
            </a:r>
            <a:r>
              <a:rPr lang="pt-BR" dirty="0"/>
              <a:t> </a:t>
            </a:r>
            <a:r>
              <a:rPr lang="pt-BR" dirty="0" err="1"/>
              <a:t>sequences</a:t>
            </a:r>
            <a:r>
              <a:rPr lang="pt-BR" dirty="0"/>
              <a:t>: </a:t>
            </a:r>
            <a:r>
              <a:rPr lang="pt-BR" dirty="0" err="1"/>
              <a:t>aims</a:t>
            </a:r>
            <a:r>
              <a:rPr lang="pt-BR" dirty="0"/>
              <a:t> </a:t>
            </a:r>
            <a:r>
              <a:rPr lang="pt-BR" dirty="0" err="1"/>
              <a:t>and</a:t>
            </a:r>
            <a:r>
              <a:rPr lang="pt-BR" dirty="0"/>
              <a:t> tools </a:t>
            </a:r>
            <a:r>
              <a:rPr lang="pt-BR" dirty="0" smtClean="0"/>
              <a:t>for </a:t>
            </a:r>
            <a:r>
              <a:rPr lang="pt-BR" dirty="0" err="1" smtClean="0"/>
              <a:t>science</a:t>
            </a:r>
            <a:r>
              <a:rPr lang="pt-BR" dirty="0" smtClean="0"/>
              <a:t> </a:t>
            </a:r>
            <a:r>
              <a:rPr lang="pt-BR" dirty="0" err="1"/>
              <a:t>education</a:t>
            </a:r>
            <a:r>
              <a:rPr lang="pt-BR" dirty="0"/>
              <a:t> </a:t>
            </a:r>
            <a:r>
              <a:rPr lang="pt-BR" dirty="0" err="1"/>
              <a:t>research</a:t>
            </a:r>
            <a:r>
              <a:rPr lang="pt-BR" dirty="0"/>
              <a:t>. </a:t>
            </a:r>
            <a:r>
              <a:rPr lang="pt-BR" dirty="0" err="1"/>
              <a:t>International</a:t>
            </a:r>
            <a:r>
              <a:rPr lang="pt-BR" dirty="0"/>
              <a:t> </a:t>
            </a:r>
            <a:r>
              <a:rPr lang="pt-BR" dirty="0" err="1"/>
              <a:t>Journal</a:t>
            </a:r>
            <a:r>
              <a:rPr lang="pt-BR" dirty="0"/>
              <a:t> </a:t>
            </a:r>
            <a:r>
              <a:rPr lang="pt-BR" dirty="0" err="1"/>
              <a:t>of</a:t>
            </a:r>
            <a:r>
              <a:rPr lang="pt-BR" dirty="0"/>
              <a:t> Science </a:t>
            </a:r>
            <a:r>
              <a:rPr lang="pt-BR" dirty="0" err="1"/>
              <a:t>Education</a:t>
            </a:r>
            <a:r>
              <a:rPr lang="pt-BR" dirty="0"/>
              <a:t>, </a:t>
            </a:r>
            <a:r>
              <a:rPr lang="pt-BR" dirty="0" smtClean="0"/>
              <a:t>26 (</a:t>
            </a:r>
            <a:r>
              <a:rPr lang="pt-BR" dirty="0"/>
              <a:t>5), 515-535.</a:t>
            </a:r>
            <a:endParaRPr lang="pt-BR" dirty="0" smtClean="0"/>
          </a:p>
          <a:p>
            <a:r>
              <a:rPr lang="pt-BR" dirty="0"/>
              <a:t>Zabala, A. A prática educativa: como ensinar. Porto Alegre: Editora Artes </a:t>
            </a:r>
            <a:r>
              <a:rPr lang="pt-BR" dirty="0" smtClean="0"/>
              <a:t>Médicas Sul </a:t>
            </a:r>
            <a:r>
              <a:rPr lang="pt-BR" dirty="0"/>
              <a:t>Ltda., 1998.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/>
              <a:t>19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24048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Contato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dirty="0"/>
              <a:t>	</a:t>
            </a:r>
            <a:r>
              <a:rPr lang="pt-BR" dirty="0" smtClean="0"/>
              <a:t>		</a:t>
            </a:r>
          </a:p>
          <a:p>
            <a:pPr marL="0" indent="0">
              <a:buNone/>
            </a:pPr>
            <a:r>
              <a:rPr lang="pt-BR" dirty="0"/>
              <a:t>	</a:t>
            </a:r>
            <a:r>
              <a:rPr lang="pt-BR" dirty="0" smtClean="0"/>
              <a:t>		</a:t>
            </a:r>
            <a:r>
              <a:rPr lang="pt-BR" dirty="0" smtClean="0">
                <a:hlinkClick r:id="rId2"/>
              </a:rPr>
              <a:t>gmoura.bio@usp.br</a:t>
            </a:r>
            <a:endParaRPr lang="pt-BR" dirty="0" smtClean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 smtClean="0"/>
              <a:t>	Departamento de Zoologia – Instituto de Biociências</a:t>
            </a:r>
          </a:p>
          <a:p>
            <a:pPr marL="0" indent="0">
              <a:buNone/>
            </a:pPr>
            <a:r>
              <a:rPr lang="pt-BR" dirty="0"/>
              <a:t>	</a:t>
            </a:r>
            <a:r>
              <a:rPr lang="pt-BR" dirty="0" smtClean="0"/>
              <a:t>			USP</a:t>
            </a:r>
            <a:endParaRPr lang="pt-B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/>
              <a:t>20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473202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600" dirty="0" smtClean="0"/>
              <a:t>As produções (2013/2014)</a:t>
            </a:r>
            <a:endParaRPr lang="pt-BR" sz="4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Formato pré-definido:</a:t>
            </a:r>
          </a:p>
          <a:p>
            <a:pPr lvl="2"/>
            <a:r>
              <a:rPr lang="pt-BR" dirty="0" smtClean="0"/>
              <a:t>Tema</a:t>
            </a:r>
            <a:r>
              <a:rPr lang="pt-BR" dirty="0"/>
              <a:t>, </a:t>
            </a:r>
            <a:r>
              <a:rPr lang="pt-BR" dirty="0" smtClean="0"/>
              <a:t>público alvo</a:t>
            </a:r>
            <a:r>
              <a:rPr lang="pt-BR" dirty="0"/>
              <a:t>, estratégias didáticas e forma de </a:t>
            </a:r>
            <a:r>
              <a:rPr lang="pt-BR" dirty="0" smtClean="0"/>
              <a:t>avaliação.</a:t>
            </a:r>
          </a:p>
          <a:p>
            <a:r>
              <a:rPr lang="pt-BR" dirty="0" smtClean="0"/>
              <a:t>Temas:</a:t>
            </a:r>
          </a:p>
          <a:p>
            <a:pPr lvl="1"/>
            <a:r>
              <a:rPr lang="pt-BR" b="1" dirty="0">
                <a:solidFill>
                  <a:srgbClr val="302C24"/>
                </a:solidFill>
              </a:rPr>
              <a:t>Evolução: 7;</a:t>
            </a:r>
          </a:p>
          <a:p>
            <a:pPr lvl="1"/>
            <a:r>
              <a:rPr lang="pt-BR" dirty="0"/>
              <a:t>Invertebrados: 5 (</a:t>
            </a:r>
            <a:r>
              <a:rPr lang="pt-BR" b="1" dirty="0">
                <a:solidFill>
                  <a:srgbClr val="302C24"/>
                </a:solidFill>
              </a:rPr>
              <a:t>3 de Artrópodes</a:t>
            </a:r>
            <a:r>
              <a:rPr lang="pt-BR" dirty="0"/>
              <a:t>);</a:t>
            </a:r>
          </a:p>
          <a:p>
            <a:pPr lvl="1"/>
            <a:r>
              <a:rPr lang="pt-BR" dirty="0"/>
              <a:t>Vertebrados: 3</a:t>
            </a:r>
          </a:p>
          <a:p>
            <a:pPr lvl="1"/>
            <a:r>
              <a:rPr lang="pt-BR" dirty="0"/>
              <a:t>Educação Ambiental: 1</a:t>
            </a:r>
          </a:p>
          <a:p>
            <a:pPr lvl="1"/>
            <a:r>
              <a:rPr lang="pt-BR" dirty="0"/>
              <a:t>Extinção: </a:t>
            </a:r>
            <a:r>
              <a:rPr lang="pt-BR" dirty="0" smtClean="0"/>
              <a:t>1</a:t>
            </a:r>
          </a:p>
          <a:p>
            <a:pPr marL="3657600" lvl="8" indent="0">
              <a:buNone/>
            </a:pPr>
            <a:r>
              <a:rPr lang="pt-BR" dirty="0"/>
              <a:t>	</a:t>
            </a:r>
            <a:r>
              <a:rPr lang="pt-BR" dirty="0" smtClean="0"/>
              <a:t>TOTAL: 17</a:t>
            </a:r>
            <a:endParaRPr lang="pt-BR" dirty="0"/>
          </a:p>
          <a:p>
            <a:pPr lvl="1"/>
            <a:endParaRPr lang="pt-BR" dirty="0" smtClean="0"/>
          </a:p>
          <a:p>
            <a:pPr lvl="1"/>
            <a:endParaRPr lang="pt-BR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/>
              <a:t>2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167013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Público Alvo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pt-BR" b="1" i="1" dirty="0" smtClean="0"/>
              <a:t>Ensino </a:t>
            </a:r>
            <a:r>
              <a:rPr lang="pt-BR" b="1" i="1" dirty="0"/>
              <a:t>Fundamental</a:t>
            </a:r>
            <a:r>
              <a:rPr lang="pt-BR" dirty="0"/>
              <a:t> </a:t>
            </a:r>
          </a:p>
          <a:p>
            <a:pPr lvl="2"/>
            <a:r>
              <a:rPr lang="pt-BR" dirty="0"/>
              <a:t>Não especificado: 1 </a:t>
            </a:r>
          </a:p>
          <a:p>
            <a:pPr lvl="2"/>
            <a:r>
              <a:rPr lang="pt-BR" dirty="0"/>
              <a:t>6° e 7° anos: 2 </a:t>
            </a:r>
          </a:p>
          <a:p>
            <a:pPr lvl="2"/>
            <a:r>
              <a:rPr lang="pt-BR" b="1" dirty="0">
                <a:solidFill>
                  <a:srgbClr val="302C24"/>
                </a:solidFill>
              </a:rPr>
              <a:t>7° ano: 3 </a:t>
            </a:r>
          </a:p>
          <a:p>
            <a:pPr lvl="1"/>
            <a:endParaRPr lang="pt-BR" dirty="0"/>
          </a:p>
          <a:p>
            <a:pPr lvl="1"/>
            <a:r>
              <a:rPr lang="pt-BR" b="1" i="1" dirty="0"/>
              <a:t>Ensino Médio</a:t>
            </a:r>
            <a:r>
              <a:rPr lang="pt-BR" dirty="0"/>
              <a:t> </a:t>
            </a:r>
          </a:p>
          <a:p>
            <a:pPr lvl="2"/>
            <a:r>
              <a:rPr lang="pt-BR" dirty="0"/>
              <a:t>Não especificado: 1 </a:t>
            </a:r>
          </a:p>
          <a:p>
            <a:pPr lvl="2"/>
            <a:r>
              <a:rPr lang="pt-BR" dirty="0"/>
              <a:t>1° ano: 2 </a:t>
            </a:r>
          </a:p>
          <a:p>
            <a:pPr lvl="2"/>
            <a:r>
              <a:rPr lang="pt-BR" b="1" dirty="0">
                <a:solidFill>
                  <a:srgbClr val="302C24"/>
                </a:solidFill>
              </a:rPr>
              <a:t>2° ano: 4 </a:t>
            </a:r>
          </a:p>
          <a:p>
            <a:pPr lvl="2"/>
            <a:r>
              <a:rPr lang="pt-BR" dirty="0"/>
              <a:t>3° ano: 3 </a:t>
            </a:r>
          </a:p>
          <a:p>
            <a:pPr lvl="2"/>
            <a:r>
              <a:rPr lang="pt-BR" dirty="0"/>
              <a:t>2 e 3° anos: 1 </a:t>
            </a:r>
          </a:p>
          <a:p>
            <a:endParaRPr lang="pt-B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/>
              <a:t>3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876593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5" y="24784"/>
            <a:ext cx="8147051" cy="877130"/>
          </a:xfrm>
        </p:spPr>
        <p:txBody>
          <a:bodyPr/>
          <a:lstStyle/>
          <a:p>
            <a:r>
              <a:rPr lang="pt-BR" dirty="0" smtClean="0"/>
              <a:t>Estratégias didáticas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5" y="998852"/>
            <a:ext cx="8147051" cy="5357497"/>
          </a:xfrm>
        </p:spPr>
        <p:txBody>
          <a:bodyPr>
            <a:noAutofit/>
          </a:bodyPr>
          <a:lstStyle/>
          <a:p>
            <a:r>
              <a:rPr lang="pt-BR" sz="1400" b="1" dirty="0" smtClean="0">
                <a:solidFill>
                  <a:srgbClr val="302C24"/>
                </a:solidFill>
              </a:rPr>
              <a:t>Aplicação lúdica: 17</a:t>
            </a:r>
            <a:r>
              <a:rPr lang="pt-BR" sz="1400" dirty="0" smtClean="0"/>
              <a:t>  		 </a:t>
            </a:r>
            <a:r>
              <a:rPr lang="pt-BR" sz="1400" i="1" dirty="0" smtClean="0"/>
              <a:t>Jogo, </a:t>
            </a:r>
            <a:r>
              <a:rPr lang="pt-BR" sz="1400" i="1" dirty="0" err="1" smtClean="0"/>
              <a:t>diorama</a:t>
            </a:r>
            <a:r>
              <a:rPr lang="pt-BR" sz="1400" i="1" dirty="0" smtClean="0"/>
              <a:t>, atividade lúdica, dinâmica de grupo </a:t>
            </a:r>
          </a:p>
          <a:p>
            <a:r>
              <a:rPr lang="pt-BR" sz="1400" dirty="0" smtClean="0"/>
              <a:t>Aulas demonstrativas e práticas: 4</a:t>
            </a:r>
          </a:p>
          <a:p>
            <a:r>
              <a:rPr lang="pt-BR" sz="1400" dirty="0" smtClean="0"/>
              <a:t>Aulas expositivas: 5 </a:t>
            </a:r>
          </a:p>
          <a:p>
            <a:r>
              <a:rPr lang="pt-BR" sz="1400" b="1" dirty="0" smtClean="0">
                <a:solidFill>
                  <a:srgbClr val="302C24"/>
                </a:solidFill>
              </a:rPr>
              <a:t>Aulas expositivas dialogadas: 11  (65%)</a:t>
            </a:r>
          </a:p>
          <a:p>
            <a:r>
              <a:rPr lang="pt-BR" sz="1400" dirty="0" smtClean="0"/>
              <a:t>Aulas teórico-expositivas: 2 </a:t>
            </a:r>
          </a:p>
          <a:p>
            <a:r>
              <a:rPr lang="pt-BR" sz="1400" dirty="0" smtClean="0"/>
              <a:t>Discussões e debates: 6 </a:t>
            </a:r>
          </a:p>
          <a:p>
            <a:r>
              <a:rPr lang="pt-BR" sz="1400" dirty="0" smtClean="0"/>
              <a:t>Elaboração intelectual em grupo: 5     	   </a:t>
            </a:r>
            <a:r>
              <a:rPr lang="pt-BR" sz="1400" i="1" dirty="0" smtClean="0"/>
              <a:t>Cartazes, painéis, modelos, resumos, resenhas </a:t>
            </a:r>
          </a:p>
          <a:p>
            <a:r>
              <a:rPr lang="pt-BR" sz="1400" dirty="0" smtClean="0"/>
              <a:t>Elaboração intelectual individual: 6     	   </a:t>
            </a:r>
            <a:r>
              <a:rPr lang="pt-BR" sz="1400" i="1" dirty="0" smtClean="0"/>
              <a:t>Mapas, desenhos, esquemas, modelos, exercícios, resumos, 			                       resenhas, </a:t>
            </a:r>
            <a:r>
              <a:rPr lang="pt-BR" sz="1400" dirty="0" smtClean="0"/>
              <a:t> </a:t>
            </a:r>
            <a:r>
              <a:rPr lang="pt-BR" sz="1400" i="1" dirty="0" smtClean="0"/>
              <a:t>atividades de casa, produção de textos </a:t>
            </a:r>
          </a:p>
          <a:p>
            <a:r>
              <a:rPr lang="pt-BR" sz="1400" dirty="0" smtClean="0"/>
              <a:t>Estudo de caso: 3</a:t>
            </a:r>
          </a:p>
          <a:p>
            <a:r>
              <a:rPr lang="pt-BR" sz="1400" dirty="0" smtClean="0"/>
              <a:t>Saídas de campo: 4 </a:t>
            </a:r>
          </a:p>
          <a:p>
            <a:r>
              <a:rPr lang="pt-BR" sz="1400" b="1" dirty="0" smtClean="0">
                <a:solidFill>
                  <a:srgbClr val="302C24"/>
                </a:solidFill>
              </a:rPr>
              <a:t>Utilização de recursos midiáticos: 9</a:t>
            </a:r>
            <a:r>
              <a:rPr lang="pt-BR" sz="1400" i="1" dirty="0" smtClean="0"/>
              <a:t> </a:t>
            </a:r>
            <a:r>
              <a:rPr lang="pt-BR" sz="1400" b="1" dirty="0" smtClean="0">
                <a:solidFill>
                  <a:srgbClr val="302C24"/>
                </a:solidFill>
              </a:rPr>
              <a:t>(53%)</a:t>
            </a:r>
            <a:r>
              <a:rPr lang="pt-BR" sz="1400" i="1" dirty="0" smtClean="0"/>
              <a:t>   Vídeos, reportagens, filmes, propagandas, textos e 				       artigos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/>
              <a:t>4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156382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Formas de Avaliação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b="1" dirty="0" smtClean="0">
                <a:solidFill>
                  <a:srgbClr val="302C24"/>
                </a:solidFill>
              </a:rPr>
              <a:t>Produções Individuais: 11 </a:t>
            </a:r>
          </a:p>
          <a:p>
            <a:pPr lvl="2"/>
            <a:r>
              <a:rPr lang="pt-BR" dirty="0" smtClean="0"/>
              <a:t>Cartazes, exercícios, provas, filogenias, panfletos, pôsteres, trabalhos de casa, materiais para o jogo. </a:t>
            </a:r>
          </a:p>
          <a:p>
            <a:r>
              <a:rPr lang="pt-BR" dirty="0" smtClean="0"/>
              <a:t>Produções em grupo: 4 </a:t>
            </a:r>
          </a:p>
          <a:p>
            <a:pPr lvl="2"/>
            <a:r>
              <a:rPr lang="pt-BR" dirty="0" smtClean="0"/>
              <a:t>Cartazes, estudo de caso, panfletos, pôsteres, materiais para o jogo, infográficos.</a:t>
            </a:r>
          </a:p>
          <a:p>
            <a:r>
              <a:rPr lang="pt-BR" b="1" dirty="0" smtClean="0">
                <a:solidFill>
                  <a:srgbClr val="302C24"/>
                </a:solidFill>
              </a:rPr>
              <a:t>Participação oral e argumentação: 14 </a:t>
            </a:r>
          </a:p>
          <a:p>
            <a:pPr lvl="2"/>
            <a:r>
              <a:rPr lang="pt-BR" dirty="0" smtClean="0"/>
              <a:t>Aulas, seminários, estudos de caso, socializações, discussões, debates, jogo, atividades, seminários, pôsteres. </a:t>
            </a:r>
          </a:p>
          <a:p>
            <a:r>
              <a:rPr lang="pt-BR" dirty="0" smtClean="0"/>
              <a:t>Outros: 4 </a:t>
            </a:r>
          </a:p>
          <a:p>
            <a:pPr lvl="2"/>
            <a:r>
              <a:rPr lang="pt-BR" dirty="0" smtClean="0"/>
              <a:t>Comprometimento, capricho, disciplina, frequência e raciocínio lógico.</a:t>
            </a:r>
            <a:endParaRPr lang="pt-B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/>
              <a:t>5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844791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Objetivos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2"/>
            <a:r>
              <a:rPr lang="pt-BR" sz="2200" dirty="0" smtClean="0">
                <a:solidFill>
                  <a:srgbClr val="0000FF"/>
                </a:solidFill>
              </a:rPr>
              <a:t>Conceituais</a:t>
            </a:r>
            <a:r>
              <a:rPr lang="pt-BR" sz="2200" dirty="0" smtClean="0"/>
              <a:t>, </a:t>
            </a:r>
            <a:r>
              <a:rPr lang="pt-BR" sz="2200" dirty="0" smtClean="0">
                <a:solidFill>
                  <a:srgbClr val="008000"/>
                </a:solidFill>
              </a:rPr>
              <a:t>Procedimentais</a:t>
            </a:r>
            <a:r>
              <a:rPr lang="pt-BR" sz="2200" dirty="0" smtClean="0"/>
              <a:t> e </a:t>
            </a:r>
            <a:r>
              <a:rPr lang="pt-BR" sz="2200" dirty="0" smtClean="0">
                <a:solidFill>
                  <a:schemeClr val="tx2"/>
                </a:solidFill>
              </a:rPr>
              <a:t>Atitudinais</a:t>
            </a:r>
          </a:p>
          <a:p>
            <a:pPr lvl="2"/>
            <a:r>
              <a:rPr lang="pt-BR" sz="2200" dirty="0" smtClean="0"/>
              <a:t>Três Eixos de Alfabetização Científica</a:t>
            </a:r>
          </a:p>
          <a:p>
            <a:pPr lvl="2"/>
            <a:endParaRPr lang="pt-BR" dirty="0"/>
          </a:p>
          <a:p>
            <a:pPr marL="914400" lvl="2" indent="0">
              <a:buNone/>
            </a:pPr>
            <a:r>
              <a:rPr lang="pt-BR" i="1" dirty="0" smtClean="0">
                <a:solidFill>
                  <a:srgbClr val="0000D4"/>
                </a:solidFill>
                <a:latin typeface="Book Antiqua"/>
                <a:ea typeface="Arial"/>
                <a:cs typeface="Book Antiqua"/>
              </a:rPr>
              <a:t>LC: “Conhecer </a:t>
            </a:r>
            <a:r>
              <a:rPr lang="pt-BR" i="1" dirty="0">
                <a:solidFill>
                  <a:srgbClr val="0000D4"/>
                </a:solidFill>
                <a:latin typeface="Book Antiqua"/>
                <a:ea typeface="Arial"/>
                <a:cs typeface="Book Antiqua"/>
              </a:rPr>
              <a:t>a linguagem científica associada às características mais importantes dos artrópodes (apêndices articulados, mandíbula, </a:t>
            </a:r>
            <a:r>
              <a:rPr lang="pt-BR" i="1" dirty="0" err="1">
                <a:solidFill>
                  <a:srgbClr val="0000D4"/>
                </a:solidFill>
                <a:latin typeface="Book Antiqua"/>
                <a:ea typeface="Arial"/>
                <a:cs typeface="Book Antiqua"/>
              </a:rPr>
              <a:t>tagmose</a:t>
            </a:r>
            <a:r>
              <a:rPr lang="pt-BR" i="1" dirty="0">
                <a:solidFill>
                  <a:srgbClr val="0000D4"/>
                </a:solidFill>
                <a:latin typeface="Book Antiqua"/>
                <a:ea typeface="Arial"/>
                <a:cs typeface="Book Antiqua"/>
              </a:rPr>
              <a:t> ou segmentação etc.</a:t>
            </a:r>
            <a:r>
              <a:rPr lang="pt-BR" i="1" dirty="0" smtClean="0">
                <a:solidFill>
                  <a:srgbClr val="0000D4"/>
                </a:solidFill>
                <a:latin typeface="Book Antiqua"/>
                <a:ea typeface="Arial"/>
                <a:cs typeface="Book Antiqua"/>
              </a:rPr>
              <a:t>)”</a:t>
            </a:r>
          </a:p>
          <a:p>
            <a:pPr marL="914400" lvl="2" indent="0">
              <a:buNone/>
            </a:pPr>
            <a:endParaRPr lang="pt-BR" i="1" dirty="0" smtClean="0">
              <a:solidFill>
                <a:srgbClr val="0000D4"/>
              </a:solidFill>
              <a:latin typeface="Book Antiqua"/>
              <a:ea typeface="Arial"/>
              <a:cs typeface="Book Antiqua"/>
            </a:endParaRPr>
          </a:p>
          <a:p>
            <a:pPr marL="914400" lvl="2" indent="0">
              <a:buNone/>
            </a:pPr>
            <a:r>
              <a:rPr lang="pt-BR" i="1" dirty="0" smtClean="0">
                <a:solidFill>
                  <a:srgbClr val="008000"/>
                </a:solidFill>
                <a:latin typeface="Book Antiqua"/>
                <a:ea typeface="Arial"/>
                <a:cs typeface="Book Antiqua"/>
              </a:rPr>
              <a:t>NC: “Ser </a:t>
            </a:r>
            <a:r>
              <a:rPr lang="pt-BR" i="1" dirty="0">
                <a:solidFill>
                  <a:srgbClr val="008000"/>
                </a:solidFill>
                <a:latin typeface="Book Antiqua"/>
                <a:ea typeface="Arial"/>
                <a:cs typeface="Book Antiqua"/>
              </a:rPr>
              <a:t>capaz de fazer previsões acerca de padrões ecológicos e relacioná-los com eventos históricos e processos evolutivos</a:t>
            </a:r>
            <a:r>
              <a:rPr lang="pt-BR" i="1" dirty="0" smtClean="0">
                <a:solidFill>
                  <a:srgbClr val="008000"/>
                </a:solidFill>
                <a:latin typeface="Book Antiqua"/>
                <a:ea typeface="Arial"/>
                <a:cs typeface="Book Antiqua"/>
              </a:rPr>
              <a:t>.”</a:t>
            </a:r>
          </a:p>
          <a:p>
            <a:pPr marL="914400" lvl="2" indent="0">
              <a:buNone/>
            </a:pPr>
            <a:endParaRPr lang="pt-BR" i="1" dirty="0" smtClean="0">
              <a:solidFill>
                <a:srgbClr val="008000"/>
              </a:solidFill>
              <a:latin typeface="Book Antiqua"/>
              <a:ea typeface="Arial"/>
              <a:cs typeface="Book Antiqua"/>
            </a:endParaRPr>
          </a:p>
          <a:p>
            <a:pPr marL="914400" lvl="2" indent="0">
              <a:buNone/>
            </a:pPr>
            <a:r>
              <a:rPr lang="pt-BR" i="1" dirty="0" smtClean="0">
                <a:solidFill>
                  <a:srgbClr val="AC6416"/>
                </a:solidFill>
                <a:latin typeface="Book Antiqua"/>
                <a:ea typeface="Arial"/>
                <a:cs typeface="Book Antiqua"/>
              </a:rPr>
              <a:t>CTSA: “Será </a:t>
            </a:r>
            <a:r>
              <a:rPr lang="pt-BR" i="1" dirty="0">
                <a:solidFill>
                  <a:srgbClr val="AC6416"/>
                </a:solidFill>
                <a:latin typeface="Book Antiqua"/>
                <a:ea typeface="Arial"/>
                <a:cs typeface="Book Antiqua"/>
              </a:rPr>
              <a:t>estimulado o desenvolvimento do pensamento crítico sobre a atuação do homem nos ecossistemas, interferindo na conservação dos recursos naturais</a:t>
            </a:r>
            <a:r>
              <a:rPr lang="pt-BR" i="1" dirty="0" smtClean="0">
                <a:solidFill>
                  <a:srgbClr val="AC6416"/>
                </a:solidFill>
                <a:latin typeface="Book Antiqua"/>
                <a:ea typeface="Arial"/>
                <a:cs typeface="Book Antiqua"/>
              </a:rPr>
              <a:t>.”</a:t>
            </a:r>
          </a:p>
          <a:p>
            <a:pPr marL="914400" lvl="2" indent="0">
              <a:buNone/>
            </a:pPr>
            <a:endParaRPr lang="pt-B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8092309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200" dirty="0" smtClean="0"/>
              <a:t>Conhecimentos prévios e Referenciais teóricos</a:t>
            </a:r>
            <a:endParaRPr lang="pt-BR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2"/>
            <a:endParaRPr lang="pt-BR" dirty="0" smtClean="0"/>
          </a:p>
          <a:p>
            <a:pPr lvl="2"/>
            <a:r>
              <a:rPr lang="pt-BR" dirty="0" smtClean="0"/>
              <a:t>CP - </a:t>
            </a:r>
            <a:r>
              <a:rPr lang="pt-BR" dirty="0"/>
              <a:t>De maneira geral </a:t>
            </a:r>
            <a:r>
              <a:rPr lang="pt-BR" dirty="0" smtClean="0"/>
              <a:t>se </a:t>
            </a:r>
            <a:r>
              <a:rPr lang="pt-BR" dirty="0"/>
              <a:t>apresentou na forma de </a:t>
            </a:r>
            <a:r>
              <a:rPr lang="pt-BR" b="1" dirty="0">
                <a:solidFill>
                  <a:schemeClr val="tx1"/>
                </a:solidFill>
              </a:rPr>
              <a:t>questões direcionadas professor-aluno</a:t>
            </a:r>
            <a:r>
              <a:rPr lang="pt-BR" dirty="0"/>
              <a:t>. Não explora outras </a:t>
            </a:r>
            <a:r>
              <a:rPr lang="pt-BR" dirty="0" smtClean="0"/>
              <a:t>formas, como apresentação de imagens</a:t>
            </a:r>
            <a:r>
              <a:rPr lang="pt-BR" dirty="0"/>
              <a:t>, </a:t>
            </a:r>
            <a:r>
              <a:rPr lang="pt-BR" dirty="0" smtClean="0"/>
              <a:t>leitura com debate, </a:t>
            </a:r>
            <a:r>
              <a:rPr lang="pt-BR" dirty="0"/>
              <a:t>vídeos, saídas de campo, escrita </a:t>
            </a:r>
            <a:r>
              <a:rPr lang="pt-BR" dirty="0" smtClean="0"/>
              <a:t>etc. </a:t>
            </a:r>
          </a:p>
          <a:p>
            <a:pPr lvl="2"/>
            <a:endParaRPr lang="pt-BR" dirty="0" smtClean="0"/>
          </a:p>
          <a:p>
            <a:pPr lvl="2"/>
            <a:r>
              <a:rPr lang="pt-BR" dirty="0" smtClean="0"/>
              <a:t>RT - Poucas citações: </a:t>
            </a:r>
          </a:p>
          <a:p>
            <a:pPr marL="1371600" lvl="3" indent="0">
              <a:buNone/>
            </a:pPr>
            <a:r>
              <a:rPr lang="pt-BR" i="1" dirty="0" smtClean="0"/>
              <a:t>Autores </a:t>
            </a:r>
            <a:r>
              <a:rPr lang="pt-BR" i="1" dirty="0"/>
              <a:t>de SD recorrem à sua experiência e conhecimento para produzi-las, indicando uma possível </a:t>
            </a:r>
            <a:r>
              <a:rPr lang="pt-BR" b="1" i="1" dirty="0">
                <a:solidFill>
                  <a:srgbClr val="302C24"/>
                </a:solidFill>
              </a:rPr>
              <a:t>dissonância</a:t>
            </a:r>
            <a:r>
              <a:rPr lang="pt-BR" i="1" dirty="0"/>
              <a:t> entre os referenciais teóricos, conhecimento do professor e prática de ensino (</a:t>
            </a:r>
            <a:r>
              <a:rPr lang="pt-BR" i="1" dirty="0" err="1"/>
              <a:t>Giordan</a:t>
            </a:r>
            <a:r>
              <a:rPr lang="pt-BR" i="1" dirty="0"/>
              <a:t> et al. 2012)</a:t>
            </a:r>
            <a:r>
              <a:rPr lang="pt-BR" i="1" dirty="0" smtClean="0"/>
              <a:t>.</a:t>
            </a:r>
            <a:endParaRPr lang="pt-BR" i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/>
              <a:t>7</a:t>
            </a: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7891312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200" dirty="0" smtClean="0"/>
              <a:t>Desenvolvimento da SD</a:t>
            </a:r>
            <a:endParaRPr lang="pt-BR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O uso </a:t>
            </a:r>
            <a:r>
              <a:rPr lang="pt-BR" dirty="0"/>
              <a:t>excessivo das </a:t>
            </a:r>
            <a:r>
              <a:rPr lang="pt-BR" dirty="0" smtClean="0"/>
              <a:t>descrições;</a:t>
            </a:r>
          </a:p>
          <a:p>
            <a:r>
              <a:rPr lang="pt-BR" dirty="0" smtClean="0"/>
              <a:t>Pouco </a:t>
            </a:r>
            <a:r>
              <a:rPr lang="pt-BR" dirty="0"/>
              <a:t>uso da narração, explicação e argumentação </a:t>
            </a:r>
            <a:r>
              <a:rPr lang="pt-BR" dirty="0" smtClean="0"/>
              <a:t>dos conceitos </a:t>
            </a:r>
            <a:r>
              <a:rPr lang="pt-BR" dirty="0"/>
              <a:t>e fenômenos pleiteados </a:t>
            </a:r>
            <a:r>
              <a:rPr lang="pt-BR" dirty="0" smtClean="0"/>
              <a:t>pela SD;</a:t>
            </a:r>
          </a:p>
          <a:p>
            <a:r>
              <a:rPr lang="pt-BR" dirty="0" smtClean="0"/>
              <a:t>Estímulo constante à </a:t>
            </a:r>
            <a:r>
              <a:rPr lang="pt-BR" dirty="0"/>
              <a:t>memorização de </a:t>
            </a:r>
            <a:r>
              <a:rPr lang="pt-BR" dirty="0" smtClean="0"/>
              <a:t>conteúdos;</a:t>
            </a:r>
          </a:p>
          <a:p>
            <a:endParaRPr lang="pt-BR" dirty="0" smtClean="0"/>
          </a:p>
          <a:p>
            <a:pPr marL="1828800" lvl="4" indent="0">
              <a:buNone/>
            </a:pPr>
            <a:r>
              <a:rPr lang="pt-BR" i="1" dirty="0" smtClean="0"/>
              <a:t>“.</a:t>
            </a:r>
            <a:r>
              <a:rPr lang="pt-BR" i="1" dirty="0"/>
              <a:t>.. Quinta aula: aula expositiva (peixes); Sexta aula: aula </a:t>
            </a:r>
            <a:r>
              <a:rPr lang="pt-BR" i="1" dirty="0" smtClean="0"/>
              <a:t>expositiva (</a:t>
            </a:r>
            <a:r>
              <a:rPr lang="pt-BR" i="1" dirty="0"/>
              <a:t>anfíbios); Sétima aula: aula expositiva (répteis); Oitava aula: </a:t>
            </a:r>
            <a:r>
              <a:rPr lang="pt-BR" i="1" dirty="0" smtClean="0"/>
              <a:t>aula expositiva </a:t>
            </a:r>
            <a:r>
              <a:rPr lang="pt-BR" i="1" dirty="0"/>
              <a:t>(aves); Nona aula: aula expositiva (mamíferos); Décima </a:t>
            </a:r>
            <a:r>
              <a:rPr lang="pt-BR" i="1" dirty="0" smtClean="0"/>
              <a:t>aula: aula </a:t>
            </a:r>
            <a:r>
              <a:rPr lang="pt-BR" i="1" dirty="0"/>
              <a:t>expositiva (evolução, homologia e analogia)..</a:t>
            </a:r>
            <a:r>
              <a:rPr lang="pt-BR" i="1" dirty="0" smtClean="0"/>
              <a:t>.”</a:t>
            </a:r>
            <a:endParaRPr lang="pt-BR" i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/>
              <a:t>8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162808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Saddle">
  <a:themeElements>
    <a:clrScheme name="Saddle">
      <a:dk1>
        <a:srgbClr val="302C24"/>
      </a:dk1>
      <a:lt1>
        <a:sysClr val="window" lastClr="FFFFFF"/>
      </a:lt1>
      <a:dk2>
        <a:srgbClr val="AC6416"/>
      </a:dk2>
      <a:lt2>
        <a:srgbClr val="E8E4DB"/>
      </a:lt2>
      <a:accent1>
        <a:srgbClr val="C6B178"/>
      </a:accent1>
      <a:accent2>
        <a:srgbClr val="9C5B14"/>
      </a:accent2>
      <a:accent3>
        <a:srgbClr val="71B2BC"/>
      </a:accent3>
      <a:accent4>
        <a:srgbClr val="78AA5D"/>
      </a:accent4>
      <a:accent5>
        <a:srgbClr val="867099"/>
      </a:accent5>
      <a:accent6>
        <a:srgbClr val="4C6F75"/>
      </a:accent6>
      <a:hlink>
        <a:srgbClr val="F27B0E"/>
      </a:hlink>
      <a:folHlink>
        <a:srgbClr val="989268"/>
      </a:folHlink>
    </a:clrScheme>
    <a:fontScheme name="Saddle">
      <a:majorFont>
        <a:latin typeface="Book Antiqua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Book Antiqua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Saddle">
      <a:fillStyleLst>
        <a:solidFill>
          <a:schemeClr val="phClr"/>
        </a:solidFill>
        <a:gradFill rotWithShape="1">
          <a:gsLst>
            <a:gs pos="0">
              <a:schemeClr val="phClr"/>
            </a:gs>
            <a:gs pos="30000">
              <a:schemeClr val="phClr">
                <a:tint val="80000"/>
              </a:schemeClr>
            </a:gs>
            <a:gs pos="100000">
              <a:schemeClr val="phClr">
                <a:tint val="100000"/>
              </a:schemeClr>
            </a:gs>
          </a:gsLst>
          <a:path path="rect">
            <a:fillToRect l="50000" r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70000"/>
                <a:satMod val="120000"/>
              </a:schemeClr>
              <a:schemeClr val="phClr">
                <a:tint val="30000"/>
                <a:satMod val="120000"/>
              </a:schemeClr>
            </a:duotone>
          </a:blip>
          <a:stretch/>
        </a:blipFill>
      </a:fillStyleLst>
      <a:lnStyleLst>
        <a:ln w="254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50800" cap="flat" cmpd="dbl" algn="ctr">
          <a:solidFill>
            <a:schemeClr val="phClr"/>
          </a:solidFill>
          <a:prstDash val="solid"/>
        </a:ln>
        <a:ln w="7620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FFFFFF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sunrise" dir="tl">
              <a:rot lat="0" lon="0" rev="1200000"/>
            </a:lightRig>
          </a:scene3d>
          <a:sp3d prstMaterial="softEdge">
            <a:bevelT w="0" h="0"/>
          </a:sp3d>
        </a:effectStyle>
        <a:effectStyle>
          <a:effectLst>
            <a:innerShdw blurRad="76200" dist="38100" dir="13500000">
              <a:srgbClr val="FFFFFF">
                <a:alpha val="75000"/>
              </a:srgbClr>
            </a:innerShdw>
          </a:effectLst>
          <a:scene3d>
            <a:camera prst="perspectiveFront" fov="2400000"/>
            <a:lightRig rig="twoPt" dir="tl"/>
          </a:scene3d>
          <a:sp3d>
            <a:bevelT w="25400" h="12700" prst="angle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2">
            <a:duotone>
              <a:schemeClr val="phClr">
                <a:shade val="30000"/>
                <a:satMod val="250000"/>
              </a:schemeClr>
              <a:schemeClr val="phClr">
                <a:tint val="50000"/>
                <a:satMod val="200000"/>
              </a:schemeClr>
            </a:duotone>
          </a:blip>
          <a:stretch/>
        </a:blipFill>
        <a:blipFill rotWithShape="1">
          <a:blip xmlns:r="http://schemas.openxmlformats.org/officeDocument/2006/relationships" r:embed="rId3">
            <a:duotone>
              <a:schemeClr val="phClr">
                <a:shade val="90000"/>
                <a:hueMod val="90000"/>
                <a:satMod val="150000"/>
                <a:lumMod val="90000"/>
              </a:schemeClr>
              <a:schemeClr val="phClr">
                <a:tint val="70000"/>
                <a:shade val="80000"/>
                <a:satMod val="300000"/>
                <a:lumMod val="11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Saddle.thmx</Template>
  <TotalTime>7370</TotalTime>
  <Words>2289</Words>
  <Application>Microsoft Macintosh PowerPoint</Application>
  <PresentationFormat>On-screen Show (4:3)</PresentationFormat>
  <Paragraphs>244</Paragraphs>
  <Slides>22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Saddle</vt:lpstr>
      <vt:lpstr>Problematizando o ensino de Zoologia</vt:lpstr>
      <vt:lpstr>Por que elaborar SD?</vt:lpstr>
      <vt:lpstr>As produções (2013/2014)</vt:lpstr>
      <vt:lpstr>Público Alvo</vt:lpstr>
      <vt:lpstr>Estratégias didáticas</vt:lpstr>
      <vt:lpstr>Formas de Avaliação</vt:lpstr>
      <vt:lpstr>Objetivos</vt:lpstr>
      <vt:lpstr>Conhecimentos prévios e Referenciais teóricos</vt:lpstr>
      <vt:lpstr>Desenvolvimento da SD</vt:lpstr>
      <vt:lpstr>Visão adaptacionista e frequente preocupação com sucesso evolutivo</vt:lpstr>
      <vt:lpstr>Interdisciplinaridade e resolução de problemas</vt:lpstr>
      <vt:lpstr>Outros fatores relevantes:</vt:lpstr>
      <vt:lpstr>Planejando o jogo</vt:lpstr>
      <vt:lpstr>O que esperar de uma SD?</vt:lpstr>
      <vt:lpstr>Elementos para elaboração da SD (Guimarães, 2012)</vt:lpstr>
      <vt:lpstr>Elementos para elaboração da SD (Guimarães, 2012)</vt:lpstr>
      <vt:lpstr>Um exemplo de problematização</vt:lpstr>
      <vt:lpstr>Framework REDEFOR Fonte: Giordan e Guimarães (2012)</vt:lpstr>
      <vt:lpstr>Continuidade da pesquisa</vt:lpstr>
      <vt:lpstr>TCLE</vt:lpstr>
      <vt:lpstr>Referências bibliográficas</vt:lpstr>
      <vt:lpstr>Contato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Problematizando o ensino de Zoologia</dc:title>
  <dc:creator>Gabriel Silva</dc:creator>
  <cp:lastModifiedBy>Gabriel Silva</cp:lastModifiedBy>
  <cp:revision>67</cp:revision>
  <dcterms:created xsi:type="dcterms:W3CDTF">2015-09-09T00:50:27Z</dcterms:created>
  <dcterms:modified xsi:type="dcterms:W3CDTF">2015-09-24T15:08:53Z</dcterms:modified>
</cp:coreProperties>
</file>