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comments+xml" PartName="/ppt/comments/comment2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y="5143500" cx="9144000"/>
  <p:notesSz cx="6858000" cy="9144000"/>
  <p:embeddedFontLst>
    <p:embeddedFont>
      <p:font typeface="Proxima Nova"/>
      <p:regular r:id="rId17"/>
      <p:bold r:id="rId18"/>
      <p:italic r:id="rId19"/>
      <p:boldItalic r:id="rId20"/>
    </p:embeddedFont>
    <p:embeddedFont>
      <p:font typeface="Source Code Pro"/>
      <p:regular r:id="rId21"/>
      <p:bold r:id="rId22"/>
    </p:embeddedFont>
    <p:embeddedFont>
      <p:font typeface="Alfa Slab One"/>
      <p:regular r:id="rId23"/>
    </p:embeddedFont>
  </p:embeddedFontLst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mAuthor clrIdx="0" id="0" initials="" lastIdx="2" name="Christie Sototuka"/>
  <p:cmAuthor clrIdx="1" id="1" initials="" lastIdx="2" name="Raquel Silva"/>
  <p:cmAuthor clrIdx="2" id="2" initials="" lastIdx="1" name="Maria Elisa Almeida Goes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roximaNova-boldItalic.fntdata"/><Relationship Id="rId11" Type="http://schemas.openxmlformats.org/officeDocument/2006/relationships/slide" Target="slides/slide5.xml"/><Relationship Id="rId22" Type="http://schemas.openxmlformats.org/officeDocument/2006/relationships/font" Target="fonts/SourceCodePro-bold.fntdata"/><Relationship Id="rId10" Type="http://schemas.openxmlformats.org/officeDocument/2006/relationships/slide" Target="slides/slide4.xml"/><Relationship Id="rId21" Type="http://schemas.openxmlformats.org/officeDocument/2006/relationships/font" Target="fonts/SourceCodePro-regular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23" Type="http://schemas.openxmlformats.org/officeDocument/2006/relationships/font" Target="fonts/AlfaSlabOne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font" Target="fonts/ProximaNova-regular.fntdata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font" Target="fonts/ProximaNova-italic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ProximaNova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m authorId="0" idx="2">
    <p:pos x="6000" y="0"/>
    <p:text>veja se faz sentido para vocês!</p:text>
  </p:cm>
  <p:cm authorId="1" idx="2">
    <p:pos x="6000" y="100"/>
    <p:text>acho que ficou ótimo!</p:text>
  </p:cm>
</p:cmLst>
</file>

<file path=ppt/comments/comment2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m authorId="0" idx="1">
    <p:pos x="6000" y="0"/>
    <p:text>elisa, mudei o segundo desenho pra dar certo com o exemplo do que eles vão fazer na atividade, ok?
a outra coisa é que n sei como os alunos iriam apagar os quadrados..</p:text>
  </p:cm>
  <p:cm authorId="1" idx="1">
    <p:pos x="6000" y="100"/>
    <p:text>ele poderiam pintar de preto de repente... ou fazer um x de preto</p:text>
  </p:cm>
  <p:cm authorId="2" idx="1">
    <p:pos x="6000" y="200"/>
    <p:text>sem problemas ! sim, eles podem riscar heheh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Nós temos influência sobre o que acontece ali? </a:t>
            </a:r>
            <a:r>
              <a:rPr lang="en" sz="14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 (</a:t>
            </a:r>
            <a:r>
              <a:rPr i="1" lang="en" sz="14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pensei na participação popular do código, das coisas que consumimos e usamos e suas origens..)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hape 9"/>
          <p:cNvCxnSpPr/>
          <p:nvPr/>
        </p:nvCxnSpPr>
        <p:spPr>
          <a:xfrm>
            <a:off x="4278300" y="2751162"/>
            <a:ext cx="587400" cy="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" name="Shape 10"/>
          <p:cNvSpPr txBox="1"/>
          <p:nvPr>
            <p:ph type="ctrTitle"/>
          </p:nvPr>
        </p:nvSpPr>
        <p:spPr>
          <a:xfrm>
            <a:off x="311700" y="595975"/>
            <a:ext cx="8520599" cy="19577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SzPct val="100000"/>
              <a:defRPr sz="5400"/>
            </a:lvl1pPr>
            <a:lvl2pPr algn="ctr">
              <a:spcBef>
                <a:spcPts val="0"/>
              </a:spcBef>
              <a:buSzPct val="100000"/>
              <a:defRPr sz="5400"/>
            </a:lvl2pPr>
            <a:lvl3pPr algn="ctr">
              <a:spcBef>
                <a:spcPts val="0"/>
              </a:spcBef>
              <a:buSzPct val="100000"/>
              <a:defRPr sz="5400"/>
            </a:lvl3pPr>
            <a:lvl4pPr algn="ctr">
              <a:spcBef>
                <a:spcPts val="0"/>
              </a:spcBef>
              <a:buSzPct val="100000"/>
              <a:defRPr sz="5400"/>
            </a:lvl4pPr>
            <a:lvl5pPr algn="ctr">
              <a:spcBef>
                <a:spcPts val="0"/>
              </a:spcBef>
              <a:buSzPct val="100000"/>
              <a:defRPr sz="5400"/>
            </a:lvl5pPr>
            <a:lvl6pPr algn="ctr">
              <a:spcBef>
                <a:spcPts val="0"/>
              </a:spcBef>
              <a:buSzPct val="100000"/>
              <a:defRPr sz="5400"/>
            </a:lvl6pPr>
            <a:lvl7pPr algn="ctr">
              <a:spcBef>
                <a:spcPts val="0"/>
              </a:spcBef>
              <a:buSzPct val="100000"/>
              <a:defRPr sz="5400"/>
            </a:lvl7pPr>
            <a:lvl8pPr algn="ctr">
              <a:spcBef>
                <a:spcPts val="0"/>
              </a:spcBef>
              <a:buSzPct val="100000"/>
              <a:defRPr sz="5400"/>
            </a:lvl8pPr>
            <a:lvl9pPr algn="ctr">
              <a:spcBef>
                <a:spcPts val="0"/>
              </a:spcBef>
              <a:buSzPct val="100000"/>
              <a:defRPr sz="54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3165823"/>
            <a:ext cx="8520599" cy="7334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type="title"/>
          </p:nvPr>
        </p:nvSpPr>
        <p:spPr>
          <a:xfrm>
            <a:off x="311700" y="1167925"/>
            <a:ext cx="8520599" cy="19800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1pPr>
            <a:lvl2pPr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2pPr>
            <a:lvl3pPr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3pPr>
            <a:lvl4pPr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4pPr>
            <a:lvl5pPr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5pPr>
            <a:lvl6pPr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6pPr>
            <a:lvl7pPr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7pPr>
            <a:lvl8pPr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8pPr>
            <a:lvl9pPr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" type="body"/>
          </p:nvPr>
        </p:nvSpPr>
        <p:spPr>
          <a:xfrm>
            <a:off x="311700" y="3224250"/>
            <a:ext cx="8520599" cy="10715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spcBef>
                <a:spcPts val="0"/>
              </a:spcBef>
              <a:defRPr/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  <a:lvl6pPr algn="ctr">
              <a:spcBef>
                <a:spcPts val="0"/>
              </a:spcBef>
              <a:defRPr/>
            </a:lvl6pPr>
            <a:lvl7pPr algn="ctr">
              <a:spcBef>
                <a:spcPts val="0"/>
              </a:spcBef>
              <a:defRPr/>
            </a:lvl7pPr>
            <a:lvl8pPr algn="ctr">
              <a:spcBef>
                <a:spcPts val="0"/>
              </a:spcBef>
              <a:defRPr/>
            </a:lvl8pPr>
            <a:lvl9pPr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Title">
    <p:bg>
      <p:bgPr>
        <a:solidFill>
          <a:schemeClr val="dk1"/>
        </a:soli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480550"/>
            <a:ext cx="8114399" cy="24458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631800"/>
            <a:ext cx="2807999" cy="755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SzPct val="100000"/>
              <a:defRPr sz="2400"/>
            </a:lvl1pPr>
            <a:lvl2pPr>
              <a:spcBef>
                <a:spcPts val="0"/>
              </a:spcBef>
              <a:buSzPct val="100000"/>
              <a:defRPr sz="2400"/>
            </a:lvl2pPr>
            <a:lvl3pPr>
              <a:spcBef>
                <a:spcPts val="0"/>
              </a:spcBef>
              <a:buSzPct val="100000"/>
              <a:defRPr sz="2400"/>
            </a:lvl3pPr>
            <a:lvl4pPr>
              <a:spcBef>
                <a:spcPts val="0"/>
              </a:spcBef>
              <a:buSzPct val="100000"/>
              <a:defRPr sz="2400"/>
            </a:lvl4pPr>
            <a:lvl5pPr>
              <a:spcBef>
                <a:spcPts val="0"/>
              </a:spcBef>
              <a:buSzPct val="100000"/>
              <a:defRPr sz="2400"/>
            </a:lvl5pPr>
            <a:lvl6pPr>
              <a:spcBef>
                <a:spcPts val="0"/>
              </a:spcBef>
              <a:buSzPct val="100000"/>
              <a:defRPr sz="2400"/>
            </a:lvl6pPr>
            <a:lvl7pPr>
              <a:spcBef>
                <a:spcPts val="0"/>
              </a:spcBef>
              <a:buSzPct val="100000"/>
              <a:defRPr sz="2400"/>
            </a:lvl7pPr>
            <a:lvl8pPr>
              <a:spcBef>
                <a:spcPts val="0"/>
              </a:spcBef>
              <a:buSzPct val="100000"/>
              <a:defRPr sz="2400"/>
            </a:lvl8pPr>
            <a:lvl9pPr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490875"/>
            <a:ext cx="2807999" cy="3078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2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accent3"/>
        </a:solid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100"/>
            <a:ext cx="4572000" cy="51434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37" name="Shape 37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8" name="Shape 38"/>
          <p:cNvSpPr txBox="1"/>
          <p:nvPr>
            <p:ph type="title"/>
          </p:nvPr>
        </p:nvSpPr>
        <p:spPr>
          <a:xfrm>
            <a:off x="265500" y="1375599"/>
            <a:ext cx="4045199" cy="15519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SzPct val="100000"/>
              <a:defRPr sz="3800"/>
            </a:lvl1pPr>
            <a:lvl2pPr algn="ctr">
              <a:spcBef>
                <a:spcPts val="0"/>
              </a:spcBef>
              <a:buSzPct val="100000"/>
              <a:defRPr sz="3800"/>
            </a:lvl2pPr>
            <a:lvl3pPr algn="ctr">
              <a:spcBef>
                <a:spcPts val="0"/>
              </a:spcBef>
              <a:buSzPct val="100000"/>
              <a:defRPr sz="3800"/>
            </a:lvl3pPr>
            <a:lvl4pPr algn="ctr">
              <a:spcBef>
                <a:spcPts val="0"/>
              </a:spcBef>
              <a:buSzPct val="100000"/>
              <a:defRPr sz="3800"/>
            </a:lvl4pPr>
            <a:lvl5pPr algn="ctr">
              <a:spcBef>
                <a:spcPts val="0"/>
              </a:spcBef>
              <a:buSzPct val="100000"/>
              <a:defRPr sz="3800"/>
            </a:lvl5pPr>
            <a:lvl6pPr algn="ctr">
              <a:spcBef>
                <a:spcPts val="0"/>
              </a:spcBef>
              <a:buSzPct val="100000"/>
              <a:defRPr sz="3800"/>
            </a:lvl6pPr>
            <a:lvl7pPr algn="ctr">
              <a:spcBef>
                <a:spcPts val="0"/>
              </a:spcBef>
              <a:buSzPct val="100000"/>
              <a:defRPr sz="3800"/>
            </a:lvl7pPr>
            <a:lvl8pPr algn="ctr">
              <a:spcBef>
                <a:spcPts val="0"/>
              </a:spcBef>
              <a:buSzPct val="100000"/>
              <a:defRPr sz="3800"/>
            </a:lvl8pPr>
            <a:lvl9pPr algn="ctr">
              <a:spcBef>
                <a:spcPts val="0"/>
              </a:spcBef>
              <a:buSzPct val="100000"/>
              <a:defRPr sz="3800"/>
            </a:lvl9pPr>
          </a:lstStyle>
          <a:p/>
        </p:txBody>
      </p:sp>
      <p:sp>
        <p:nvSpPr>
          <p:cNvPr id="39" name="Shape 39"/>
          <p:cNvSpPr txBox="1"/>
          <p:nvPr>
            <p:ph idx="1" type="subTitle"/>
          </p:nvPr>
        </p:nvSpPr>
        <p:spPr>
          <a:xfrm>
            <a:off x="265500" y="2981125"/>
            <a:ext cx="4045199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9pPr>
          </a:lstStyle>
          <a:p/>
        </p:txBody>
      </p:sp>
      <p:sp>
        <p:nvSpPr>
          <p:cNvPr id="40" name="Shape 40"/>
          <p:cNvSpPr txBox="1"/>
          <p:nvPr>
            <p:ph idx="2" type="body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idx="1" type="body"/>
          </p:nvPr>
        </p:nvSpPr>
        <p:spPr>
          <a:xfrm>
            <a:off x="319500" y="4233725"/>
            <a:ext cx="5998800" cy="5987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Alfa Slab One"/>
              <a:buNone/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Proxima Nova"/>
              <a:defRPr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legislacao.planalto.gov.br/legisla/legislacao.nsf/Viw_Identificacao/lei%204.771-1965?OpenDocument" TargetMode="External"/><Relationship Id="rId4" Type="http://schemas.openxmlformats.org/officeDocument/2006/relationships/hyperlink" Target="http://legislacao.planalto.gov.br/legisla/legislacao.nsf/Viw_Identificacao/lei%2012.651-2012?OpenDocument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comments" Target="../comments/comment1.xml"/><Relationship Id="rId4" Type="http://schemas.openxmlformats.org/officeDocument/2006/relationships/image" Target="../media/image0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comments" Target="../comments/comment2.xml"/><Relationship Id="rId4" Type="http://schemas.openxmlformats.org/officeDocument/2006/relationships/image" Target="../media/image0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/>
          <p:nvPr>
            <p:ph type="ctrTitle"/>
          </p:nvPr>
        </p:nvSpPr>
        <p:spPr>
          <a:xfrm>
            <a:off x="311700" y="595975"/>
            <a:ext cx="8520599" cy="19577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Práticas de Ensino em Zoologia</a:t>
            </a:r>
          </a:p>
        </p:txBody>
      </p:sp>
      <p:sp>
        <p:nvSpPr>
          <p:cNvPr id="53" name="Shape 53"/>
          <p:cNvSpPr txBox="1"/>
          <p:nvPr>
            <p:ph idx="1" type="subTitle"/>
          </p:nvPr>
        </p:nvSpPr>
        <p:spPr>
          <a:xfrm>
            <a:off x="2329200" y="3105600"/>
            <a:ext cx="4034399" cy="1471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 algn="l">
              <a:spcBef>
                <a:spcPts val="0"/>
              </a:spcBef>
              <a:buNone/>
            </a:pPr>
            <a:r>
              <a:rPr lang="en" sz="1800"/>
              <a:t>Christie Sototuka      Lygia Aguiar</a:t>
            </a:r>
          </a:p>
          <a:p>
            <a:pPr rtl="0" algn="l">
              <a:spcBef>
                <a:spcPts val="0"/>
              </a:spcBef>
              <a:buNone/>
            </a:pPr>
            <a:r>
              <a:rPr lang="en" sz="1800"/>
              <a:t>Davi Martinelli           Maria Elisa Goes</a:t>
            </a:r>
          </a:p>
          <a:p>
            <a:pPr rtl="0" algn="l">
              <a:spcBef>
                <a:spcPts val="0"/>
              </a:spcBef>
              <a:buNone/>
            </a:pPr>
            <a:r>
              <a:rPr lang="en" sz="1800"/>
              <a:t>Gabriela Santos        Ornella Zumpano</a:t>
            </a:r>
          </a:p>
          <a:p>
            <a:pPr rtl="0" algn="l">
              <a:spcBef>
                <a:spcPts val="0"/>
              </a:spcBef>
              <a:buNone/>
            </a:pPr>
            <a:r>
              <a:rPr lang="en" sz="1800"/>
              <a:t>Juliana Rossi             Raquel Monteiro</a:t>
            </a:r>
          </a:p>
          <a:p>
            <a:pPr algn="l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Referência</a:t>
            </a:r>
          </a:p>
        </p:txBody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98450" lvl="0" marL="457200" rtl="0">
              <a:lnSpc>
                <a:spcPct val="200000"/>
              </a:lnSpc>
              <a:spcBef>
                <a:spcPts val="0"/>
              </a:spcBef>
              <a:buClr>
                <a:srgbClr val="666666"/>
              </a:buClr>
              <a:buSzPct val="100000"/>
              <a:buFont typeface="Arial"/>
              <a:buChar char="-"/>
            </a:pPr>
            <a:r>
              <a:rPr b="1" lang="en" sz="11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LEI Nº 4.771, DE 15 DE SETEMBRO DE 1965</a:t>
            </a:r>
          </a:p>
          <a:p>
            <a:pPr indent="-298450" lvl="0" marL="457200" rtl="0">
              <a:lnSpc>
                <a:spcPct val="200000"/>
              </a:lnSpc>
              <a:spcBef>
                <a:spcPts val="0"/>
              </a:spcBef>
              <a:buClr>
                <a:srgbClr val="666666"/>
              </a:buClr>
              <a:buSzPct val="100000"/>
              <a:buFont typeface="Arial"/>
              <a:buChar char="-"/>
            </a:pPr>
            <a:r>
              <a:rPr b="1" lang="en" sz="11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LEI Nº 12.651, DE 25 DE MAIO DE 2012</a:t>
            </a:r>
          </a:p>
          <a:p>
            <a:pPr indent="-298450" lvl="0" marL="457200">
              <a:lnSpc>
                <a:spcPct val="200000"/>
              </a:lnSpc>
              <a:spcBef>
                <a:spcPts val="0"/>
              </a:spcBef>
              <a:buClr>
                <a:srgbClr val="666666"/>
              </a:buClr>
              <a:buSzPct val="100000"/>
              <a:buFont typeface="Arial"/>
              <a:buChar char="-"/>
            </a:pPr>
            <a:r>
              <a:rPr lang="en" sz="11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GALETTI, M., PARDINI, R., DUARTE, J.M.B., SILVA, V.M.F., ROSSI, A. &amp; PERES, C.A. Forest legislative changes and their impacts on mammal ecology and diversity in Brazil. Biota Neotrop. 10(4): http://www.biotaneotropica.org.br/v10n4/en/abstract?article+bn00710042010.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Atividade</a:t>
            </a:r>
          </a:p>
        </p:txBody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b="1" lang="en">
                <a:solidFill>
                  <a:schemeClr val="accent3"/>
                </a:solidFill>
              </a:rPr>
              <a:t>Tema sorteado:</a:t>
            </a:r>
            <a:r>
              <a:rPr lang="en"/>
              <a:t> </a:t>
            </a:r>
            <a:r>
              <a:rPr lang="en">
                <a:solidFill>
                  <a:srgbClr val="000000"/>
                </a:solidFill>
              </a:rPr>
              <a:t>Novo Código Florestal - Mamíferos</a:t>
            </a:r>
          </a:p>
          <a:p>
            <a:pPr rtl="0">
              <a:spcBef>
                <a:spcPts val="0"/>
              </a:spcBef>
              <a:buNone/>
            </a:pPr>
            <a:r>
              <a:rPr b="1" lang="en">
                <a:solidFill>
                  <a:schemeClr val="accent3"/>
                </a:solidFill>
              </a:rPr>
              <a:t>                                            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b="1">
              <a:solidFill>
                <a:schemeClr val="accent3"/>
              </a:solidFill>
            </a:endParaRPr>
          </a:p>
          <a:p>
            <a:pPr rtl="0">
              <a:spcBef>
                <a:spcPts val="0"/>
              </a:spcBef>
              <a:buNone/>
            </a:pPr>
            <a:r>
              <a:rPr b="1" lang="en">
                <a:solidFill>
                  <a:schemeClr val="accent3"/>
                </a:solidFill>
              </a:rPr>
              <a:t>Conceitos Científicos 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b="1">
              <a:solidFill>
                <a:schemeClr val="accent3"/>
              </a:solidFill>
            </a:endParaRP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b="1">
              <a:solidFill>
                <a:schemeClr val="accent3"/>
              </a:solidFill>
            </a:endParaRPr>
          </a:p>
          <a:p>
            <a:pPr rtl="0">
              <a:spcBef>
                <a:spcPts val="0"/>
              </a:spcBef>
              <a:buNone/>
            </a:pPr>
            <a:r>
              <a:rPr b="1" lang="en">
                <a:solidFill>
                  <a:schemeClr val="accent3"/>
                </a:solidFill>
              </a:rPr>
              <a:t>Atividades Possíveis: </a:t>
            </a:r>
            <a:r>
              <a:rPr lang="en">
                <a:solidFill>
                  <a:srgbClr val="000000"/>
                </a:solidFill>
              </a:rPr>
              <a:t>Debates, simulação de audiência pública, exercícios, entre outros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0" name="Shape 60"/>
          <p:cNvSpPr/>
          <p:nvPr/>
        </p:nvSpPr>
        <p:spPr>
          <a:xfrm>
            <a:off x="2680025" y="1736550"/>
            <a:ext cx="230999" cy="2418899"/>
          </a:xfrm>
          <a:prstGeom prst="leftBrace">
            <a:avLst>
              <a:gd fmla="val 8333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1" name="Shape 61"/>
          <p:cNvSpPr txBox="1"/>
          <p:nvPr/>
        </p:nvSpPr>
        <p:spPr>
          <a:xfrm>
            <a:off x="2911025" y="1696375"/>
            <a:ext cx="2724300" cy="2328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1800">
                <a:latin typeface="Proxima Nova"/>
                <a:ea typeface="Proxima Nova"/>
                <a:cs typeface="Proxima Nova"/>
                <a:sym typeface="Proxima Nova"/>
              </a:rPr>
              <a:t>Biodiversidade</a:t>
            </a:r>
          </a:p>
          <a:p>
            <a:pPr rtl="0">
              <a:spcBef>
                <a:spcPts val="0"/>
              </a:spcBef>
              <a:buNone/>
            </a:pPr>
            <a:r>
              <a:rPr lang="en" sz="1800">
                <a:latin typeface="Proxima Nova"/>
                <a:ea typeface="Proxima Nova"/>
                <a:cs typeface="Proxima Nova"/>
                <a:sym typeface="Proxima Nova"/>
              </a:rPr>
              <a:t>Hábitat/Perda de hábitat</a:t>
            </a:r>
          </a:p>
          <a:p>
            <a:pPr rtl="0">
              <a:spcBef>
                <a:spcPts val="0"/>
              </a:spcBef>
              <a:buNone/>
            </a:pPr>
            <a:r>
              <a:rPr lang="en" sz="1800">
                <a:latin typeface="Proxima Nova"/>
                <a:ea typeface="Proxima Nova"/>
                <a:cs typeface="Proxima Nova"/>
                <a:sym typeface="Proxima Nova"/>
              </a:rPr>
              <a:t>Conservação</a:t>
            </a:r>
          </a:p>
          <a:p>
            <a:pPr rtl="0">
              <a:spcBef>
                <a:spcPts val="0"/>
              </a:spcBef>
              <a:buNone/>
            </a:pPr>
            <a:r>
              <a:rPr lang="en" sz="1800">
                <a:latin typeface="Proxima Nova"/>
                <a:ea typeface="Proxima Nova"/>
                <a:cs typeface="Proxima Nova"/>
                <a:sym typeface="Proxima Nova"/>
              </a:rPr>
              <a:t>Efeito de Borda</a:t>
            </a:r>
          </a:p>
          <a:p>
            <a:pPr rtl="0">
              <a:spcBef>
                <a:spcPts val="0"/>
              </a:spcBef>
              <a:buNone/>
            </a:pPr>
            <a:r>
              <a:rPr lang="en" sz="1800">
                <a:latin typeface="Proxima Nova"/>
                <a:ea typeface="Proxima Nova"/>
                <a:cs typeface="Proxima Nova"/>
                <a:sym typeface="Proxima Nova"/>
              </a:rPr>
              <a:t>Corredor Ecológico</a:t>
            </a:r>
          </a:p>
          <a:p>
            <a:pPr rtl="0">
              <a:spcBef>
                <a:spcPts val="0"/>
              </a:spcBef>
              <a:buNone/>
            </a:pPr>
            <a:r>
              <a:rPr lang="en" sz="1800">
                <a:latin typeface="Proxima Nova"/>
                <a:ea typeface="Proxima Nova"/>
                <a:cs typeface="Proxima Nova"/>
                <a:sym typeface="Proxima Nova"/>
              </a:rPr>
              <a:t>Fragmentação</a:t>
            </a:r>
          </a:p>
          <a:p>
            <a:pPr rtl="0">
              <a:spcBef>
                <a:spcPts val="0"/>
              </a:spcBef>
              <a:buNone/>
            </a:pPr>
            <a:r>
              <a:rPr lang="en" sz="1800">
                <a:latin typeface="Proxima Nova"/>
                <a:ea typeface="Proxima Nova"/>
                <a:cs typeface="Proxima Nova"/>
                <a:sym typeface="Proxima Nova"/>
              </a:rPr>
              <a:t>Caça</a:t>
            </a:r>
          </a:p>
          <a:p>
            <a:pPr rtl="0">
              <a:spcBef>
                <a:spcPts val="0"/>
              </a:spcBef>
              <a:buNone/>
            </a:pPr>
            <a:r>
              <a:rPr lang="en" sz="1800">
                <a:latin typeface="Proxima Nova"/>
                <a:ea typeface="Proxima Nova"/>
                <a:cs typeface="Proxima Nova"/>
                <a:sym typeface="Proxima Nova"/>
              </a:rPr>
              <a:t>Serviços ecossistêmicos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 sz="18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62" name="Shape 62"/>
          <p:cNvSpPr txBox="1"/>
          <p:nvPr/>
        </p:nvSpPr>
        <p:spPr>
          <a:xfrm>
            <a:off x="6156850" y="1872000"/>
            <a:ext cx="2405999" cy="2328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1800">
                <a:latin typeface="Proxima Nova"/>
                <a:ea typeface="Proxima Nova"/>
                <a:cs typeface="Proxima Nova"/>
                <a:sym typeface="Proxima Nova"/>
              </a:rPr>
              <a:t>Espécie chave</a:t>
            </a:r>
          </a:p>
          <a:p>
            <a:pPr rtl="0">
              <a:spcBef>
                <a:spcPts val="0"/>
              </a:spcBef>
              <a:buNone/>
            </a:pPr>
            <a:r>
              <a:rPr lang="en" sz="1800">
                <a:latin typeface="Proxima Nova"/>
                <a:ea typeface="Proxima Nova"/>
                <a:cs typeface="Proxima Nova"/>
                <a:sym typeface="Proxima Nova"/>
              </a:rPr>
              <a:t>Espécie exótica</a:t>
            </a:r>
          </a:p>
          <a:p>
            <a:pPr rtl="0">
              <a:spcBef>
                <a:spcPts val="0"/>
              </a:spcBef>
              <a:buNone/>
            </a:pPr>
            <a:r>
              <a:rPr lang="en" sz="1800">
                <a:latin typeface="Proxima Nova"/>
                <a:ea typeface="Proxima Nova"/>
                <a:cs typeface="Proxima Nova"/>
                <a:sym typeface="Proxima Nova"/>
              </a:rPr>
              <a:t>Epécie generalista</a:t>
            </a:r>
          </a:p>
          <a:p>
            <a:pPr rtl="0">
              <a:spcBef>
                <a:spcPts val="0"/>
              </a:spcBef>
              <a:buNone/>
            </a:pPr>
            <a:r>
              <a:rPr lang="en" sz="1800">
                <a:latin typeface="Proxima Nova"/>
                <a:ea typeface="Proxima Nova"/>
                <a:cs typeface="Proxima Nova"/>
                <a:sym typeface="Proxima Nova"/>
              </a:rPr>
              <a:t>Riqueza</a:t>
            </a:r>
          </a:p>
          <a:p>
            <a:pPr rtl="0">
              <a:spcBef>
                <a:spcPts val="0"/>
              </a:spcBef>
              <a:buNone/>
            </a:pPr>
            <a:r>
              <a:rPr lang="en" sz="1800">
                <a:latin typeface="Proxima Nova"/>
                <a:ea typeface="Proxima Nova"/>
                <a:cs typeface="Proxima Nova"/>
                <a:sym typeface="Proxima Nova"/>
              </a:rPr>
              <a:t>Abundância</a:t>
            </a:r>
          </a:p>
          <a:p>
            <a:pPr rtl="0">
              <a:spcBef>
                <a:spcPts val="0"/>
              </a:spcBef>
              <a:buNone/>
            </a:pPr>
            <a:r>
              <a:rPr lang="en" sz="1800">
                <a:latin typeface="Proxima Nova"/>
                <a:ea typeface="Proxima Nova"/>
                <a:cs typeface="Proxima Nova"/>
                <a:sym typeface="Proxima Nova"/>
              </a:rPr>
              <a:t>Recurso</a:t>
            </a:r>
          </a:p>
          <a:p>
            <a:pPr rtl="0">
              <a:spcBef>
                <a:spcPts val="0"/>
              </a:spcBef>
              <a:buNone/>
            </a:pPr>
            <a:r>
              <a:rPr lang="en" sz="1800">
                <a:latin typeface="Proxima Nova"/>
                <a:ea typeface="Proxima Nova"/>
                <a:cs typeface="Proxima Nova"/>
                <a:sym typeface="Proxima Nova"/>
              </a:rPr>
              <a:t>Perda de recurso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>
              <a:latin typeface="Proxima Nova"/>
              <a:ea typeface="Proxima Nova"/>
              <a:cs typeface="Proxima Nova"/>
              <a:sym typeface="Proxima Nova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63" name="Shape 63"/>
          <p:cNvSpPr/>
          <p:nvPr/>
        </p:nvSpPr>
        <p:spPr>
          <a:xfrm>
            <a:off x="5984350" y="1781700"/>
            <a:ext cx="230999" cy="2418899"/>
          </a:xfrm>
          <a:prstGeom prst="leftBrace">
            <a:avLst>
              <a:gd fmla="val 8333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Atividade Proposta</a:t>
            </a:r>
          </a:p>
        </p:txBody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b="1" lang="en">
                <a:solidFill>
                  <a:schemeClr val="accent3"/>
                </a:solidFill>
              </a:rPr>
              <a:t>Público-Alvo:</a:t>
            </a:r>
            <a:r>
              <a:rPr lang="en"/>
              <a:t> </a:t>
            </a:r>
            <a:r>
              <a:rPr lang="en">
                <a:solidFill>
                  <a:srgbClr val="000000"/>
                </a:solidFill>
              </a:rPr>
              <a:t>Turmas de 3º ano do Ensino Médio</a:t>
            </a:r>
          </a:p>
          <a:p>
            <a:pPr rtl="0">
              <a:spcBef>
                <a:spcPts val="0"/>
              </a:spcBef>
              <a:buNone/>
            </a:pPr>
            <a:r>
              <a:rPr b="1" lang="en">
                <a:solidFill>
                  <a:schemeClr val="accent3"/>
                </a:solidFill>
              </a:rPr>
              <a:t>Duração:</a:t>
            </a:r>
            <a:r>
              <a:rPr lang="en">
                <a:solidFill>
                  <a:srgbClr val="000000"/>
                </a:solidFill>
              </a:rPr>
              <a:t> 2 aulas de 50 minutos (“dobradinha”)</a:t>
            </a:r>
          </a:p>
          <a:p>
            <a:pPr>
              <a:spcBef>
                <a:spcPts val="0"/>
              </a:spcBef>
              <a:buNone/>
            </a:pPr>
            <a:r>
              <a:rPr b="1" lang="en">
                <a:solidFill>
                  <a:schemeClr val="accent3"/>
                </a:solidFill>
              </a:rPr>
              <a:t>Atividade: </a:t>
            </a:r>
            <a:r>
              <a:rPr lang="en">
                <a:solidFill>
                  <a:srgbClr val="000000"/>
                </a:solidFill>
              </a:rPr>
              <a:t>Uma imagem será distribuida para a turma, com diferentes áreas demarcadas, para ser feita uma comparação entre o Código Florestal de 1965 e o de 2012.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Decifrando o código</a:t>
            </a:r>
          </a:p>
        </p:txBody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5580225" y="518375"/>
            <a:ext cx="3202499" cy="426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Situação hipotética</a:t>
            </a:r>
          </a:p>
        </p:txBody>
      </p:sp>
      <p:pic>
        <p:nvPicPr>
          <p:cNvPr id="76" name="Shape 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97700" y="1017724"/>
            <a:ext cx="7617468" cy="388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Refletir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Por que a onça precisa de uma área grande para viver ?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	(Ex. reproduzir, caçar -&gt; outros mamíferos precisam existir)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Quais os benefícios da mata ciliar?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	(Ex. reter nutrientes e partículas -&gt; diminui assoreamento)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Se você fosse um agricultor e quisesse aumentar os lucros, o que poderia fazer na terra?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	(Ex.</a:t>
            </a:r>
            <a:r>
              <a:rPr lang="en">
                <a:solidFill>
                  <a:srgbClr val="666666"/>
                </a:solidFill>
              </a:rPr>
              <a:t> aumentar a área de plantio)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Decifrando o código</a:t>
            </a:r>
          </a:p>
        </p:txBody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2177100" y="1017725"/>
            <a:ext cx="7524900" cy="353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Informações de mudanças do Código Florestal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9" name="Shape 89"/>
          <p:cNvSpPr txBox="1"/>
          <p:nvPr/>
        </p:nvSpPr>
        <p:spPr>
          <a:xfrm>
            <a:off x="2620425" y="1630275"/>
            <a:ext cx="34815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0" name="Shape 90"/>
          <p:cNvSpPr/>
          <p:nvPr/>
        </p:nvSpPr>
        <p:spPr>
          <a:xfrm>
            <a:off x="2547525" y="1577175"/>
            <a:ext cx="3554400" cy="3469499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1" name="Shape 91"/>
          <p:cNvSpPr txBox="1"/>
          <p:nvPr/>
        </p:nvSpPr>
        <p:spPr>
          <a:xfrm>
            <a:off x="2771925" y="1700775"/>
            <a:ext cx="3105599" cy="32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rtl="0" algn="ctr">
              <a:spcBef>
                <a:spcPts val="0"/>
              </a:spcBef>
              <a:buNone/>
            </a:pPr>
            <a:r>
              <a:rPr lang="en" sz="1200">
                <a:latin typeface="Source Code Pro"/>
                <a:ea typeface="Source Code Pro"/>
                <a:cs typeface="Source Code Pro"/>
                <a:sym typeface="Source Code Pro"/>
              </a:rPr>
              <a:t>25 de maio de 2012</a:t>
            </a:r>
          </a:p>
          <a:p>
            <a:pPr rtl="0" algn="ctr">
              <a:spcBef>
                <a:spcPts val="0"/>
              </a:spcBef>
              <a:buNone/>
            </a:pPr>
            <a:r>
              <a:t/>
            </a:r>
            <a:endParaRPr sz="12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rtl="0" algn="ctr">
              <a:spcBef>
                <a:spcPts val="0"/>
              </a:spcBef>
              <a:buNone/>
            </a:pPr>
            <a:r>
              <a:t/>
            </a:r>
            <a:endParaRPr sz="12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rtl="0" algn="ctr">
              <a:spcBef>
                <a:spcPts val="0"/>
              </a:spcBef>
              <a:buNone/>
            </a:pPr>
            <a:r>
              <a:rPr lang="en" sz="1200">
                <a:latin typeface="Source Code Pro"/>
                <a:ea typeface="Source Code Pro"/>
                <a:cs typeface="Source Code Pro"/>
                <a:sym typeface="Source Code Pro"/>
              </a:rPr>
              <a:t>Código Florestal Brasileiro</a:t>
            </a:r>
          </a:p>
          <a:p>
            <a:pPr rtl="0" algn="ctr">
              <a:spcBef>
                <a:spcPts val="0"/>
              </a:spcBef>
              <a:buNone/>
            </a:pPr>
            <a:r>
              <a:t/>
            </a:r>
            <a:endParaRPr sz="12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04800" lvl="0" marL="457200" rtl="0" algn="just">
              <a:spcBef>
                <a:spcPts val="0"/>
              </a:spcBef>
              <a:buSzPct val="100000"/>
              <a:buFont typeface="Source Code Pro"/>
              <a:buAutoNum type="arabicPeriod"/>
            </a:pPr>
            <a:r>
              <a:rPr lang="en" sz="1200">
                <a:latin typeface="Source Code Pro"/>
                <a:ea typeface="Source Code Pro"/>
                <a:cs typeface="Source Code Pro"/>
                <a:sym typeface="Source Code Pro"/>
              </a:rPr>
              <a:t>Diminuição da mata ciliar de 30 para 15 metros. (retire 1 quadrado de área de várzea em toda extensão do rio)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12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lvl="0" rtl="0" algn="just">
              <a:spcBef>
                <a:spcPts val="0"/>
              </a:spcBef>
              <a:buNone/>
            </a:pPr>
            <a:r>
              <a:t/>
            </a:r>
            <a:endParaRPr sz="12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04800" lvl="0" marL="457200" rtl="0" algn="just">
              <a:spcBef>
                <a:spcPts val="0"/>
              </a:spcBef>
              <a:buSzPct val="100000"/>
              <a:buFont typeface="Source Code Pro"/>
              <a:buAutoNum type="arabicPeriod"/>
            </a:pPr>
            <a:r>
              <a:rPr lang="en" sz="1200">
                <a:latin typeface="Source Code Pro"/>
                <a:ea typeface="Source Code Pro"/>
                <a:cs typeface="Source Code Pro"/>
                <a:sym typeface="Source Code Pro"/>
              </a:rPr>
              <a:t>Não é necessário recompor vegetação nativa.</a:t>
            </a:r>
          </a:p>
          <a:p>
            <a:pPr indent="0" lvl="0" marL="457200" rtl="0" algn="just">
              <a:spcBef>
                <a:spcPts val="0"/>
              </a:spcBef>
              <a:buNone/>
            </a:pPr>
            <a:r>
              <a:rPr lang="en" sz="1200">
                <a:latin typeface="Source Code Pro"/>
                <a:ea typeface="Source Code Pro"/>
                <a:cs typeface="Source Code Pro"/>
                <a:sym typeface="Source Code Pro"/>
              </a:rPr>
              <a:t>(retire 6 quadrados das áreas preservadas)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Decifrando o Código</a:t>
            </a:r>
          </a:p>
        </p:txBody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98" name="Shape 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4000" y="1152472"/>
            <a:ext cx="7155924" cy="3651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Decifrando o Código</a:t>
            </a:r>
          </a:p>
        </p:txBody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05" name="Shape 10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8775" y="1152475"/>
            <a:ext cx="7285149" cy="3713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Discussão</a:t>
            </a:r>
          </a:p>
        </p:txBody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Se uma onça necessita de pelo menos 6 áreas verdes para sobreviver, o que aconteceria com as onças do seu desenho?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Tem alguma consequência para os humanos que ali vivem?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E quanto ao rio, quais efeitos o desmatamento poderia gerar?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Nós temos influência sobre o que acontece ali?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