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5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EB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88" autoAdjust="0"/>
    <p:restoredTop sz="94660"/>
  </p:normalViewPr>
  <p:slideViewPr>
    <p:cSldViewPr>
      <p:cViewPr varScale="1">
        <p:scale>
          <a:sx n="70" d="100"/>
          <a:sy n="70" d="100"/>
        </p:scale>
        <p:origin x="154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28D4B-948C-4F00-9520-B426AE738FC4}" type="datetimeFigureOut">
              <a:rPr lang="pt-BR" smtClean="0"/>
              <a:t>24/09/2015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91BC9-48ED-4393-8207-9CBC432C4D6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9458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28D4B-948C-4F00-9520-B426AE738FC4}" type="datetimeFigureOut">
              <a:rPr lang="pt-BR" smtClean="0"/>
              <a:t>24/09/2015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91BC9-48ED-4393-8207-9CBC432C4D6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5396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28D4B-948C-4F00-9520-B426AE738FC4}" type="datetimeFigureOut">
              <a:rPr lang="pt-BR" smtClean="0"/>
              <a:t>24/09/2015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91BC9-48ED-4393-8207-9CBC432C4D6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14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28D4B-948C-4F00-9520-B426AE738FC4}" type="datetimeFigureOut">
              <a:rPr lang="pt-BR" smtClean="0"/>
              <a:t>24/09/2015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91BC9-48ED-4393-8207-9CBC432C4D6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0615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28D4B-948C-4F00-9520-B426AE738FC4}" type="datetimeFigureOut">
              <a:rPr lang="pt-BR" smtClean="0"/>
              <a:t>24/09/2015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91BC9-48ED-4393-8207-9CBC432C4D6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2535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28D4B-948C-4F00-9520-B426AE738FC4}" type="datetimeFigureOut">
              <a:rPr lang="pt-BR" smtClean="0"/>
              <a:t>24/09/2015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91BC9-48ED-4393-8207-9CBC432C4D6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4981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28D4B-948C-4F00-9520-B426AE738FC4}" type="datetimeFigureOut">
              <a:rPr lang="pt-BR" smtClean="0"/>
              <a:t>24/09/2015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91BC9-48ED-4393-8207-9CBC432C4D6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0364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28D4B-948C-4F00-9520-B426AE738FC4}" type="datetimeFigureOut">
              <a:rPr lang="pt-BR" smtClean="0"/>
              <a:t>24/09/2015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91BC9-48ED-4393-8207-9CBC432C4D6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7800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28D4B-948C-4F00-9520-B426AE738FC4}" type="datetimeFigureOut">
              <a:rPr lang="pt-BR" smtClean="0"/>
              <a:t>24/09/2015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91BC9-48ED-4393-8207-9CBC432C4D6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6126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28D4B-948C-4F00-9520-B426AE738FC4}" type="datetimeFigureOut">
              <a:rPr lang="pt-BR" smtClean="0"/>
              <a:t>24/09/2015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91BC9-48ED-4393-8207-9CBC432C4D6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4178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28D4B-948C-4F00-9520-B426AE738FC4}" type="datetimeFigureOut">
              <a:rPr lang="pt-BR" smtClean="0"/>
              <a:t>24/09/2015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91BC9-48ED-4393-8207-9CBC432C4D6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1447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28D4B-948C-4F00-9520-B426AE738FC4}" type="datetimeFigureOut">
              <a:rPr lang="pt-BR" smtClean="0"/>
              <a:t>24/09/2015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91BC9-48ED-4393-8207-9CBC432C4D6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9375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61944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925" y="24694"/>
            <a:ext cx="6908304" cy="1470025"/>
          </a:xfrm>
        </p:spPr>
        <p:txBody>
          <a:bodyPr>
            <a:normAutofit/>
          </a:bodyPr>
          <a:lstStyle/>
          <a:p>
            <a:r>
              <a:rPr lang="pt-BR" sz="5400" dirty="0" smtClean="0">
                <a:solidFill>
                  <a:srgbClr val="E3EBF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Sequência </a:t>
            </a:r>
            <a:r>
              <a:rPr lang="pt-BR" sz="5400" dirty="0" err="1" smtClean="0">
                <a:solidFill>
                  <a:srgbClr val="E3EBF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Didatica</a:t>
            </a:r>
            <a:endParaRPr lang="pt-BR" sz="5400" dirty="0">
              <a:solidFill>
                <a:srgbClr val="E3EBF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39552" y="1124744"/>
            <a:ext cx="5320680" cy="1752600"/>
          </a:xfrm>
        </p:spPr>
        <p:txBody>
          <a:bodyPr/>
          <a:lstStyle/>
          <a:p>
            <a:pPr algn="l"/>
            <a:r>
              <a:rPr lang="pt-BR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 invasão do </a:t>
            </a:r>
            <a:r>
              <a:rPr lang="pt-BR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Coral-Sol</a:t>
            </a:r>
            <a:endParaRPr lang="pt-BR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6407" y="1844824"/>
            <a:ext cx="3312368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Ana Maria</a:t>
            </a:r>
          </a:p>
          <a:p>
            <a:r>
              <a:rPr lang="pt-BR" sz="2200" b="1" dirty="0">
                <a:solidFill>
                  <a:schemeClr val="bg1"/>
                </a:solidFill>
              </a:rPr>
              <a:t>Eric Cito</a:t>
            </a:r>
          </a:p>
          <a:p>
            <a:r>
              <a:rPr lang="pt-BR" sz="2200" b="1" dirty="0">
                <a:solidFill>
                  <a:schemeClr val="bg1"/>
                </a:solidFill>
              </a:rPr>
              <a:t>Paula Ribeiro</a:t>
            </a:r>
          </a:p>
          <a:p>
            <a:r>
              <a:rPr lang="pt-BR" sz="2200" b="1" dirty="0">
                <a:solidFill>
                  <a:schemeClr val="bg1"/>
                </a:solidFill>
              </a:rPr>
              <a:t>Leonardo Justo</a:t>
            </a:r>
          </a:p>
          <a:p>
            <a:r>
              <a:rPr lang="pt-BR" sz="2200" b="1" dirty="0">
                <a:solidFill>
                  <a:schemeClr val="bg1"/>
                </a:solidFill>
              </a:rPr>
              <a:t>Roberto Filho</a:t>
            </a:r>
          </a:p>
          <a:p>
            <a:r>
              <a:rPr lang="pt-BR" sz="2200" b="1">
                <a:solidFill>
                  <a:schemeClr val="bg1"/>
                </a:solidFill>
              </a:rPr>
              <a:t>Vinicius </a:t>
            </a:r>
            <a:r>
              <a:rPr lang="pt-BR" sz="2200" b="1" smtClean="0">
                <a:solidFill>
                  <a:schemeClr val="bg1"/>
                </a:solidFill>
              </a:rPr>
              <a:t>Silva </a:t>
            </a:r>
          </a:p>
          <a:p>
            <a:r>
              <a:rPr lang="pt-BR" sz="2200" b="1" smtClean="0">
                <a:solidFill>
                  <a:schemeClr val="bg1"/>
                </a:solidFill>
              </a:rPr>
              <a:t>Francisco Cabral</a:t>
            </a:r>
            <a:endParaRPr lang="pt-BR" sz="2200" b="1" dirty="0">
              <a:solidFill>
                <a:schemeClr val="bg1"/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9782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980728"/>
            <a:ext cx="8445671" cy="5341887"/>
          </a:xfrm>
        </p:spPr>
      </p:pic>
    </p:spTree>
    <p:extLst>
      <p:ext uri="{BB962C8B-B14F-4D97-AF65-F5344CB8AC3E}">
        <p14:creationId xmlns:p14="http://schemas.microsoft.com/office/powerpoint/2010/main" val="370197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6ª Aula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Divisão dos alunos nos diferentes grupos de interesse que participariam de uma Audiência Pública sobre o assunto</a:t>
            </a:r>
          </a:p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Proposição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de soluções pelos alunos focadas em seus papéis da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audiência pública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4474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7ª Aula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Audiência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Pública. </a:t>
            </a:r>
          </a:p>
          <a:p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97" b="3947"/>
          <a:stretch/>
        </p:blipFill>
        <p:spPr>
          <a:xfrm>
            <a:off x="899592" y="2276872"/>
            <a:ext cx="7015369" cy="4200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8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Bibliografia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http://aquaa3.com.br/2014/04/coral-sol-uma-praga-iminente.html</a:t>
            </a:r>
          </a:p>
          <a:p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http://www.zazzle.com.br/biologia_coral_do_livro_de_texto_dos_animais_da_cartao_postal-239816532124203558</a:t>
            </a:r>
          </a:p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http://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www.estadosecapitaisdobrasil.com/imagens/mapas-brasil/mapa-politico-brasil.jpg</a:t>
            </a:r>
          </a:p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http://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padogeo.com/Conteu5.gif</a:t>
            </a:r>
          </a:p>
          <a:p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http://veja.abril.com.br/saladeaula/300708/imagens/Correntes_mapa.gif</a:t>
            </a:r>
          </a:p>
          <a:p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http://www.saojosedodivino.pi.gov.br/secretaria-municipal-de-educacao-realizara-audiencia-publica-presencial/</a:t>
            </a:r>
          </a:p>
          <a:p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16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-99392"/>
            <a:ext cx="7772400" cy="1470025"/>
          </a:xfrm>
        </p:spPr>
        <p:txBody>
          <a:bodyPr/>
          <a:lstStyle/>
          <a:p>
            <a:r>
              <a:rPr lang="pt-BR" dirty="0" smtClean="0"/>
              <a:t>Objetivos da SD</a:t>
            </a:r>
            <a:endParaRPr lang="pt-BR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539552" y="1556792"/>
            <a:ext cx="7232848" cy="4968552"/>
          </a:xfrm>
        </p:spPr>
        <p:txBody>
          <a:bodyPr>
            <a:normAutofit/>
          </a:bodyPr>
          <a:lstStyle/>
          <a:p>
            <a:pPr algn="l"/>
            <a:r>
              <a:rPr lang="pt-BR" sz="2200" dirty="0" smtClean="0">
                <a:solidFill>
                  <a:schemeClr val="tx1"/>
                </a:solidFill>
              </a:rPr>
              <a:t>A SD tem como objetivos:</a:t>
            </a:r>
          </a:p>
          <a:p>
            <a:pPr algn="l"/>
            <a:r>
              <a:rPr lang="pt-BR" sz="2200" dirty="0" smtClean="0">
                <a:solidFill>
                  <a:schemeClr val="tx1"/>
                </a:solidFill>
              </a:rPr>
              <a:t>CONCEITUAIS:</a:t>
            </a:r>
          </a:p>
          <a:p>
            <a:pPr marL="457200" indent="-457200" algn="l">
              <a:buFontTx/>
              <a:buChar char="-"/>
            </a:pPr>
            <a:r>
              <a:rPr lang="pt-BR" sz="2200" dirty="0" smtClean="0">
                <a:solidFill>
                  <a:schemeClr val="tx1"/>
                </a:solidFill>
              </a:rPr>
              <a:t>Biologia dos corais</a:t>
            </a:r>
          </a:p>
          <a:p>
            <a:pPr marL="457200" indent="-457200" algn="l">
              <a:buFontTx/>
              <a:buChar char="-"/>
            </a:pPr>
            <a:r>
              <a:rPr lang="pt-BR" sz="2200" dirty="0" smtClean="0">
                <a:solidFill>
                  <a:schemeClr val="tx1"/>
                </a:solidFill>
              </a:rPr>
              <a:t>Dinâmica de populações</a:t>
            </a:r>
          </a:p>
          <a:p>
            <a:pPr marL="457200" indent="-457200" algn="l">
              <a:buFontTx/>
              <a:buChar char="-"/>
            </a:pPr>
            <a:r>
              <a:rPr lang="pt-BR" sz="2200" dirty="0" smtClean="0">
                <a:solidFill>
                  <a:schemeClr val="tx1"/>
                </a:solidFill>
              </a:rPr>
              <a:t>Espécies invasoras</a:t>
            </a:r>
          </a:p>
          <a:p>
            <a:pPr algn="l"/>
            <a:r>
              <a:rPr lang="pt-BR" sz="2200" dirty="0" smtClean="0">
                <a:solidFill>
                  <a:schemeClr val="tx1"/>
                </a:solidFill>
              </a:rPr>
              <a:t>PROCEDIMENTAIS:</a:t>
            </a:r>
          </a:p>
          <a:p>
            <a:pPr marL="457200" indent="-457200" algn="l">
              <a:buFontTx/>
              <a:buChar char="-"/>
            </a:pPr>
            <a:r>
              <a:rPr lang="pt-BR" sz="2200" dirty="0" smtClean="0">
                <a:solidFill>
                  <a:schemeClr val="tx1"/>
                </a:solidFill>
              </a:rPr>
              <a:t>Construção de mapas</a:t>
            </a:r>
          </a:p>
          <a:p>
            <a:pPr marL="457200" indent="-457200" algn="l">
              <a:buFontTx/>
              <a:buChar char="-"/>
            </a:pPr>
            <a:r>
              <a:rPr lang="pt-BR" sz="2200" dirty="0" smtClean="0">
                <a:solidFill>
                  <a:schemeClr val="tx1"/>
                </a:solidFill>
              </a:rPr>
              <a:t>Leitura de gráficos</a:t>
            </a:r>
          </a:p>
          <a:p>
            <a:pPr marL="457200" indent="-457200" algn="l">
              <a:buFontTx/>
              <a:buChar char="-"/>
            </a:pPr>
            <a:r>
              <a:rPr lang="pt-BR" sz="2200" dirty="0" smtClean="0">
                <a:solidFill>
                  <a:schemeClr val="tx1"/>
                </a:solidFill>
              </a:rPr>
              <a:t>Interpretação de dados</a:t>
            </a:r>
          </a:p>
          <a:p>
            <a:pPr algn="l"/>
            <a:r>
              <a:rPr lang="pt-BR" sz="2200" dirty="0" smtClean="0">
                <a:solidFill>
                  <a:schemeClr val="tx1"/>
                </a:solidFill>
              </a:rPr>
              <a:t>ATITUDINAIS:</a:t>
            </a:r>
          </a:p>
          <a:p>
            <a:pPr marL="342900" indent="-342900" algn="l">
              <a:buFontTx/>
              <a:buChar char="-"/>
            </a:pPr>
            <a:r>
              <a:rPr lang="pt-BR" sz="2200" dirty="0" smtClean="0">
                <a:solidFill>
                  <a:schemeClr val="tx1"/>
                </a:solidFill>
              </a:rPr>
              <a:t>Elaboração de soluções para o problema</a:t>
            </a:r>
          </a:p>
          <a:p>
            <a:pPr marL="342900" indent="-342900" algn="l">
              <a:buFontTx/>
              <a:buChar char="-"/>
            </a:pPr>
            <a:r>
              <a:rPr lang="pt-BR" sz="2200" dirty="0" smtClean="0">
                <a:solidFill>
                  <a:schemeClr val="tx1"/>
                </a:solidFill>
              </a:rPr>
              <a:t>Debate sobre as propostas</a:t>
            </a:r>
          </a:p>
        </p:txBody>
      </p:sp>
    </p:spTree>
    <p:extLst>
      <p:ext uri="{BB962C8B-B14F-4D97-AF65-F5344CB8AC3E}">
        <p14:creationId xmlns:p14="http://schemas.microsoft.com/office/powerpoint/2010/main" val="63325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1ª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Aula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Apresentar o coral como uma espécie invasora; Apresentar os dados da distribuição dos corais pelo Brasil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00" y="2752725"/>
            <a:ext cx="5715000" cy="410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94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Aumento nos registros de espécies exóticas invasoras marinhas nas águas Brasileiras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044668"/>
            <a:ext cx="6696744" cy="4025234"/>
          </a:xfrm>
        </p:spPr>
      </p:pic>
      <p:sp>
        <p:nvSpPr>
          <p:cNvPr id="5" name="CaixaDeTexto 4"/>
          <p:cNvSpPr txBox="1"/>
          <p:nvPr/>
        </p:nvSpPr>
        <p:spPr>
          <a:xfrm>
            <a:off x="539552" y="6027409"/>
            <a:ext cx="7513788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Fonte: </a:t>
            </a:r>
            <a:r>
              <a:rPr lang="en-US" sz="1600" b="1" dirty="0" err="1"/>
              <a:t>Lages</a:t>
            </a:r>
            <a:r>
              <a:rPr lang="en-US" sz="1600" b="1" dirty="0"/>
              <a:t> et. al. 2015. Studies in Natural Products Chemistry. </a:t>
            </a:r>
            <a:r>
              <a:rPr lang="pt-BR" sz="1600" b="1" dirty="0" err="1"/>
              <a:t>Elsevier</a:t>
            </a:r>
            <a:r>
              <a:rPr lang="pt-BR" sz="1600" b="1" dirty="0"/>
              <a:t>. </a:t>
            </a:r>
            <a:r>
              <a:rPr lang="pt-BR" sz="1600" b="1" dirty="0" err="1"/>
              <a:t>vol</a:t>
            </a:r>
            <a:r>
              <a:rPr lang="pt-BR" sz="1600" b="1" dirty="0"/>
              <a:t> 46 p. 1-26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1361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03" y="-1"/>
            <a:ext cx="5546464" cy="5949281"/>
          </a:xfrm>
        </p:spPr>
      </p:pic>
      <p:sp>
        <p:nvSpPr>
          <p:cNvPr id="5" name="CaixaDeTexto 4"/>
          <p:cNvSpPr txBox="1"/>
          <p:nvPr/>
        </p:nvSpPr>
        <p:spPr>
          <a:xfrm>
            <a:off x="5796136" y="332656"/>
            <a:ext cx="322906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“Um estudo inédito de estimativa quantitativa de estoque total dos corais invasores presentes nas águas do sudoeste Fluminense foi apresentado durante a Semana de Iniciação Científica da UERJ. O estudo, desenvolvido pela aluna da UERJ Daniela Corrêa é o maior e mais preciso quantificação do </a:t>
            </a:r>
            <a:r>
              <a:rPr lang="pt-BR" dirty="0" err="1"/>
              <a:t>coral-sol</a:t>
            </a:r>
            <a:r>
              <a:rPr lang="pt-BR" dirty="0"/>
              <a:t> já realizado no mundo. O </a:t>
            </a:r>
            <a:r>
              <a:rPr lang="pt-BR" dirty="0" err="1"/>
              <a:t>coral-sol</a:t>
            </a:r>
            <a:r>
              <a:rPr lang="pt-BR" dirty="0"/>
              <a:t> ocupa 82km2 dos substratos rochosos da região. Os dados servem para embasar com maior precisão ações de manejo e mitigação do problema ambiental.” (Fonte: página do </a:t>
            </a:r>
            <a:r>
              <a:rPr lang="pt-BR" dirty="0" err="1"/>
              <a:t>Facebook</a:t>
            </a:r>
            <a:r>
              <a:rPr lang="pt-BR" dirty="0"/>
              <a:t> do Projeto </a:t>
            </a:r>
            <a:r>
              <a:rPr lang="pt-BR" dirty="0" err="1"/>
              <a:t>Coral-Sol</a:t>
            </a:r>
            <a:r>
              <a:rPr lang="pt-BR" dirty="0"/>
              <a:t>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8078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2ª Aula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Proceder com a construção dos mapas de distribuição do coral e trabalhar junto com os alunos na interpretação desses dados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mapas.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3770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3ª Aula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Biologia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dos corais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-Estrutura</a:t>
            </a:r>
          </a:p>
          <a:p>
            <a:pPr marL="0" indent="0">
              <a:buNone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-Fisiologia</a:t>
            </a:r>
          </a:p>
          <a:p>
            <a:pPr marL="0" indent="0">
              <a:buNone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-Ecologia</a:t>
            </a:r>
          </a:p>
          <a:p>
            <a:pPr marL="0" indent="0">
              <a:buNone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-Evolução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4" y="4663148"/>
            <a:ext cx="4425105" cy="2194852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44" t="5699" r="15699" b="4839"/>
          <a:stretch/>
        </p:blipFill>
        <p:spPr>
          <a:xfrm>
            <a:off x="4932040" y="1361174"/>
            <a:ext cx="4190296" cy="5516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26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4ª Aula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Dinâmica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de Populações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Tx/>
              <a:buChar char="-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Densidade (imigração, emigração, natalidade e mortalidade)</a:t>
            </a:r>
          </a:p>
          <a:p>
            <a:pPr>
              <a:buFontTx/>
              <a:buChar char="-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Histórico da entrada do coral no país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0059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5ª Aula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447933"/>
            <a:ext cx="3429000" cy="4525963"/>
          </a:xfrm>
        </p:spPr>
        <p:txBody>
          <a:bodyPr/>
          <a:lstStyle/>
          <a:p>
            <a:pPr marL="0" indent="0">
              <a:buNone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Correntes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marítimas: Por que esse coral se deu tão bem em costas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Oceano Atlântico se ele é do Pacífico?</a:t>
            </a:r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1412776"/>
            <a:ext cx="5257800" cy="423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47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348</Words>
  <Application>Microsoft Office PowerPoint</Application>
  <PresentationFormat>On-screen Show (4:3)</PresentationFormat>
  <Paragraphs>53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Tema do Office</vt:lpstr>
      <vt:lpstr>Sequência Didatica</vt:lpstr>
      <vt:lpstr>Objetivos da SD</vt:lpstr>
      <vt:lpstr>1ª Aula</vt:lpstr>
      <vt:lpstr>Aumento nos registros de espécies exóticas invasoras marinhas nas águas Brasileiras</vt:lpstr>
      <vt:lpstr>PowerPoint Presentation</vt:lpstr>
      <vt:lpstr>2ª Aula</vt:lpstr>
      <vt:lpstr>3ª Aula</vt:lpstr>
      <vt:lpstr>4ª Aula</vt:lpstr>
      <vt:lpstr>5ª Aula</vt:lpstr>
      <vt:lpstr>PowerPoint Presentation</vt:lpstr>
      <vt:lpstr>6ª Aula</vt:lpstr>
      <vt:lpstr>7ª Aula</vt:lpstr>
      <vt:lpstr>Bibliografia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Sequência Didatica</dc:title>
  <dc:creator>Inacio</dc:creator>
  <cp:lastModifiedBy>Leonardo Justo</cp:lastModifiedBy>
  <cp:revision>11</cp:revision>
  <dcterms:created xsi:type="dcterms:W3CDTF">2015-09-24T06:11:27Z</dcterms:created>
  <dcterms:modified xsi:type="dcterms:W3CDTF">2015-09-24T20:17:22Z</dcterms:modified>
</cp:coreProperties>
</file>