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3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9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8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75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38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56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84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1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9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8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5E89-41F9-4C8A-94EE-1B675812E9E3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B633-75F7-43C5-8E59-F38D58C4B3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70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uso de animais em experimentação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Eunizinis</a:t>
            </a:r>
            <a:r>
              <a:rPr lang="pt-BR" dirty="0" smtClean="0"/>
              <a:t> </a:t>
            </a:r>
            <a:r>
              <a:rPr lang="pt-BR" dirty="0" err="1" smtClean="0"/>
              <a:t>Kawafune</a:t>
            </a:r>
            <a:endParaRPr lang="pt-BR" dirty="0" smtClean="0"/>
          </a:p>
          <a:p>
            <a:r>
              <a:rPr lang="pt-BR" dirty="0" smtClean="0"/>
              <a:t>Pedro Brisola Constantino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72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Sequência Didática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 da atividade</a:t>
            </a:r>
          </a:p>
          <a:p>
            <a:pPr lvl="1"/>
            <a:r>
              <a:rPr lang="pt-BR" dirty="0" smtClean="0"/>
              <a:t>Mudança de opinião?</a:t>
            </a:r>
          </a:p>
          <a:p>
            <a:pPr lvl="1"/>
            <a:r>
              <a:rPr lang="pt-BR" dirty="0" smtClean="0"/>
              <a:t>Opiniões melhores embasadas?</a:t>
            </a:r>
          </a:p>
          <a:p>
            <a:pPr lvl="1"/>
            <a:r>
              <a:rPr lang="pt-BR" dirty="0" smtClean="0"/>
              <a:t>Chegamos à conclusão do valor da vida?</a:t>
            </a:r>
          </a:p>
          <a:p>
            <a:pPr lvl="1"/>
            <a:r>
              <a:rPr lang="pt-BR" dirty="0" smtClean="0"/>
              <a:t>Levantar Incongruência nas posturas defendidas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25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Identificar conhecimentos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Natureza da ciência</a:t>
            </a:r>
          </a:p>
          <a:p>
            <a:r>
              <a:rPr lang="pt-BR" dirty="0" smtClean="0"/>
              <a:t>Conceito de “o que é um animal?”</a:t>
            </a:r>
          </a:p>
          <a:p>
            <a:r>
              <a:rPr lang="pt-BR" dirty="0" smtClean="0"/>
              <a:t>Valor da vida </a:t>
            </a:r>
          </a:p>
          <a:p>
            <a:pPr lvl="1"/>
            <a:r>
              <a:rPr lang="pt-BR" dirty="0" smtClean="0"/>
              <a:t>vida não-humana x vida humana</a:t>
            </a:r>
          </a:p>
          <a:p>
            <a:r>
              <a:rPr lang="pt-BR" dirty="0" smtClean="0"/>
              <a:t>Tomada de decisão acerca de uma opinião</a:t>
            </a:r>
          </a:p>
          <a:p>
            <a:pPr lvl="1"/>
            <a:r>
              <a:rPr lang="pt-BR" dirty="0" smtClean="0"/>
              <a:t>Saber todos os aspectos teóricos para basear a argumentação</a:t>
            </a:r>
          </a:p>
        </p:txBody>
      </p:sp>
    </p:spTree>
    <p:extLst>
      <p:ext uri="{BB962C8B-B14F-4D97-AF65-F5344CB8AC3E}">
        <p14:creationId xmlns:p14="http://schemas.microsoft.com/office/powerpoint/2010/main" val="9024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do Professor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Fornecer o máximo de subsídios (contra e à favor) para permitir o aluno formar uma opinião consciente.</a:t>
            </a:r>
          </a:p>
          <a:p>
            <a:endParaRPr lang="pt-BR" dirty="0"/>
          </a:p>
          <a:p>
            <a:r>
              <a:rPr lang="pt-BR" dirty="0" smtClean="0"/>
              <a:t>Não transpassar sua opinião própria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72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Propor o experimento da rã:</a:t>
            </a:r>
          </a:p>
          <a:p>
            <a:pPr lvl="1"/>
            <a:r>
              <a:rPr lang="pt-BR" dirty="0" smtClean="0"/>
              <a:t>“Quem quer fazer o experimento de ver a perna da rã se movendo?”</a:t>
            </a:r>
          </a:p>
          <a:p>
            <a:pPr lvl="1"/>
            <a:endParaRPr lang="pt-BR" dirty="0"/>
          </a:p>
          <a:p>
            <a:r>
              <a:rPr lang="pt-BR" dirty="0" smtClean="0"/>
              <a:t>Levantar as questões éticas</a:t>
            </a:r>
          </a:p>
          <a:p>
            <a:pPr lvl="1"/>
            <a:r>
              <a:rPr lang="pt-BR" dirty="0" smtClean="0"/>
              <a:t>Será que é válido matar uma rã unicamente para fazer o experimento?</a:t>
            </a:r>
          </a:p>
          <a:p>
            <a:pPr lvl="1"/>
            <a:r>
              <a:rPr lang="pt-BR" dirty="0" smtClean="0"/>
              <a:t>Será que existem outros métodos?</a:t>
            </a:r>
          </a:p>
        </p:txBody>
      </p:sp>
    </p:spTree>
    <p:extLst>
      <p:ext uri="{BB962C8B-B14F-4D97-AF65-F5344CB8AC3E}">
        <p14:creationId xmlns:p14="http://schemas.microsoft.com/office/powerpoint/2010/main" val="41279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1º debate</a:t>
            </a:r>
          </a:p>
          <a:p>
            <a:pPr lvl="1"/>
            <a:r>
              <a:rPr lang="pt-BR" dirty="0" smtClean="0"/>
              <a:t>Levantamento de concepções</a:t>
            </a:r>
          </a:p>
          <a:p>
            <a:pPr lvl="1"/>
            <a:r>
              <a:rPr lang="pt-BR" dirty="0" smtClean="0"/>
              <a:t>Conhecimentos prévios</a:t>
            </a:r>
          </a:p>
          <a:p>
            <a:pPr lvl="1"/>
            <a:r>
              <a:rPr lang="pt-BR" dirty="0" smtClean="0"/>
              <a:t>Incitar dúvidas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90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Trazer textos à favor e contra</a:t>
            </a:r>
          </a:p>
          <a:p>
            <a:pPr lvl="1"/>
            <a:r>
              <a:rPr lang="pt-BR" dirty="0" smtClean="0"/>
              <a:t>Fornecer base teórica para a argumentação</a:t>
            </a:r>
          </a:p>
          <a:p>
            <a:pPr lvl="1"/>
            <a:r>
              <a:rPr lang="pt-BR" dirty="0" smtClean="0"/>
              <a:t>Se possível trazer especialistas</a:t>
            </a:r>
          </a:p>
          <a:p>
            <a:pPr lvl="1"/>
            <a:r>
              <a:rPr lang="pt-BR" dirty="0" smtClean="0"/>
              <a:t>Pedir para alunos pesquisarem mais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71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Apresentar o infográfico fornecido pela </a:t>
            </a:r>
            <a:r>
              <a:rPr lang="pt-BR" dirty="0" err="1"/>
              <a:t>profª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2" t="9072" r="18009" b="8542"/>
          <a:stretch/>
        </p:blipFill>
        <p:spPr bwMode="auto">
          <a:xfrm>
            <a:off x="1475656" y="2276638"/>
            <a:ext cx="6304070" cy="455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57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Sequência Didática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Apresentar informações adicionais</a:t>
            </a:r>
          </a:p>
          <a:p>
            <a:pPr lvl="1"/>
            <a:r>
              <a:rPr lang="pt-BR" dirty="0" smtClean="0"/>
              <a:t>Caso das lebres e camundongos não levados do instituto Royal</a:t>
            </a:r>
          </a:p>
          <a:p>
            <a:pPr lvl="1"/>
            <a:r>
              <a:rPr lang="pt-BR" dirty="0" smtClean="0"/>
              <a:t>Comitê de ética não abrange invertebrados</a:t>
            </a:r>
          </a:p>
          <a:p>
            <a:pPr lvl="1"/>
            <a:r>
              <a:rPr lang="pt-BR" dirty="0" smtClean="0"/>
              <a:t>Discutir “índice de </a:t>
            </a:r>
            <a:r>
              <a:rPr lang="pt-BR" dirty="0" err="1" smtClean="0"/>
              <a:t>fofolência</a:t>
            </a:r>
            <a:r>
              <a:rPr lang="pt-BR" dirty="0" smtClean="0"/>
              <a:t>”</a:t>
            </a:r>
          </a:p>
          <a:p>
            <a:pPr lvl="1"/>
            <a:r>
              <a:rPr lang="pt-BR" dirty="0" smtClean="0"/>
              <a:t>Valor econômico</a:t>
            </a:r>
          </a:p>
          <a:p>
            <a:pPr lvl="1"/>
            <a:r>
              <a:rPr lang="pt-BR" dirty="0" smtClean="0"/>
              <a:t>Validade do modelo animal</a:t>
            </a:r>
          </a:p>
          <a:p>
            <a:pPr lvl="1"/>
            <a:r>
              <a:rPr lang="pt-BR" dirty="0" smtClean="0"/>
              <a:t>Modelos alternativos</a:t>
            </a:r>
          </a:p>
          <a:p>
            <a:pPr lvl="2"/>
            <a:r>
              <a:rPr lang="pt-BR" dirty="0" smtClean="0"/>
              <a:t>Validade de dados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36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Sequência Didática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2º debate</a:t>
            </a:r>
          </a:p>
          <a:p>
            <a:pPr lvl="1"/>
            <a:r>
              <a:rPr lang="pt-BR" dirty="0" smtClean="0"/>
              <a:t>Baseado teoricamente</a:t>
            </a:r>
          </a:p>
          <a:p>
            <a:pPr lvl="1"/>
            <a:r>
              <a:rPr lang="pt-BR" dirty="0" smtClean="0"/>
              <a:t>Argumentação</a:t>
            </a:r>
          </a:p>
          <a:p>
            <a:pPr lvl="1"/>
            <a:r>
              <a:rPr lang="pt-BR" dirty="0" smtClean="0"/>
              <a:t>Tomada de decisão pelos alunos</a:t>
            </a:r>
          </a:p>
          <a:p>
            <a:pPr lvl="1"/>
            <a:endParaRPr lang="pt-BR" dirty="0"/>
          </a:p>
          <a:p>
            <a:r>
              <a:rPr lang="pt-BR" dirty="0" smtClean="0"/>
              <a:t>Papel do professor: advogado do diabo</a:t>
            </a:r>
          </a:p>
          <a:p>
            <a:pPr lvl="1"/>
            <a:r>
              <a:rPr lang="pt-BR" dirty="0" smtClean="0"/>
              <a:t>Contra argumentar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5002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250</Words>
  <Application>Microsoft Office PowerPoint</Application>
  <PresentationFormat>Apresentação na tela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O uso de animais em experimentação</vt:lpstr>
      <vt:lpstr>Identificar conhecimentos</vt:lpstr>
      <vt:lpstr>Função do Professor</vt:lpstr>
      <vt:lpstr>Sequência didática</vt:lpstr>
      <vt:lpstr>Sequência didática</vt:lpstr>
      <vt:lpstr>Sequência Didática</vt:lpstr>
      <vt:lpstr>Sequência Didática</vt:lpstr>
      <vt:lpstr>Sequência Didática</vt:lpstr>
      <vt:lpstr>Sequência Didática</vt:lpstr>
      <vt:lpstr>Sequência Didática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uso de animais em experimentação</dc:title>
  <dc:creator>Pedro Brisola</dc:creator>
  <cp:lastModifiedBy>Pedro Brisola</cp:lastModifiedBy>
  <cp:revision>7</cp:revision>
  <dcterms:created xsi:type="dcterms:W3CDTF">2015-09-17T20:06:10Z</dcterms:created>
  <dcterms:modified xsi:type="dcterms:W3CDTF">2015-09-24T19:30:46Z</dcterms:modified>
</cp:coreProperties>
</file>