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6" r:id="rId7"/>
    <p:sldId id="267" r:id="rId8"/>
    <p:sldId id="268" r:id="rId9"/>
    <p:sldId id="263" r:id="rId10"/>
    <p:sldId id="264" r:id="rId11"/>
    <p:sldId id="265" r:id="rId12"/>
    <p:sldId id="262" r:id="rId13"/>
    <p:sldId id="259" r:id="rId14"/>
    <p:sldId id="269" r:id="rId15"/>
    <p:sldId id="272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4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59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54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5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442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3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868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47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88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09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13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74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1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3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21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3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E25D-AE80-4F12-87C3-2C65E7F75509}" type="datetimeFigureOut">
              <a:rPr lang="pt-BR" smtClean="0"/>
              <a:t>02/10/2015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802ACB-B0ED-4864-B8B1-DA337F5EA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91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801" y="2535381"/>
            <a:ext cx="10174576" cy="2103454"/>
          </a:xfrm>
        </p:spPr>
        <p:txBody>
          <a:bodyPr>
            <a:normAutofit/>
          </a:bodyPr>
          <a:lstStyle/>
          <a:p>
            <a:r>
              <a:rPr lang="pt-BR" sz="4800" dirty="0" smtClean="0"/>
              <a:t>CAPACIDADE FOTOSSÍNTETICA 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Calibri Light" panose="020F0302020204030204" pitchFamily="34" charset="0"/>
              </a:rPr>
              <a:t>Gabrielle Ferrari</a:t>
            </a:r>
          </a:p>
          <a:p>
            <a:r>
              <a:rPr lang="pt-BR" sz="2800" dirty="0" smtClean="0">
                <a:latin typeface="Calibri Light" panose="020F0302020204030204" pitchFamily="34" charset="0"/>
              </a:rPr>
              <a:t>Samuel de Mello Pinto</a:t>
            </a:r>
          </a:p>
          <a:p>
            <a:endParaRPr lang="pt-BR" sz="2800" dirty="0">
              <a:latin typeface="Calibri Light" panose="020F03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65359" y="609600"/>
            <a:ext cx="7172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UNIVERSIDADE DE SÃO PAULO</a:t>
            </a:r>
          </a:p>
          <a:p>
            <a:pPr algn="ctr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ESCOLA SUPERIOR DE AGRICULTURA “LUIZ DE QUEIROZ’’</a:t>
            </a:r>
          </a:p>
          <a:p>
            <a:pPr algn="ctr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LGN0478 – Genética e Questões Socioambientais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 da fotossíntese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89212" y="1862137"/>
            <a:ext cx="8915400" cy="4373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500" i="1" dirty="0" smtClean="0">
                <a:latin typeface="Calibri Light" panose="020F0302020204030204" pitchFamily="34" charset="0"/>
              </a:rPr>
              <a:t>Fatores externos:</a:t>
            </a:r>
            <a:endParaRPr lang="pt-BR" sz="2500" dirty="0" smtClean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 Light" panose="020F0302020204030204" pitchFamily="34" charset="0"/>
              </a:rPr>
              <a:t>Temperatura</a:t>
            </a:r>
            <a:r>
              <a:rPr lang="pt-BR" sz="2800" dirty="0" smtClean="0">
                <a:latin typeface="Calibri Light" panose="020F03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 Light" panose="020F0302020204030204" pitchFamily="34" charset="0"/>
              </a:rPr>
              <a:t>Intensidade luminosa</a:t>
            </a:r>
            <a:r>
              <a:rPr lang="pt-BR" sz="2800" dirty="0" smtClean="0">
                <a:latin typeface="Calibri Light" panose="020F03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latin typeface="Calibri Light" panose="020F0302020204030204" pitchFamily="34" charset="0"/>
            </a:endParaRPr>
          </a:p>
        </p:txBody>
      </p:sp>
      <p:pic>
        <p:nvPicPr>
          <p:cNvPr id="2050" name="Picture 2" descr="Velocidade da Fotossínt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618" y="2012571"/>
            <a:ext cx="3111147" cy="211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elocidade de fotossínt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618" y="4397179"/>
            <a:ext cx="3111147" cy="218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5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Limitações da fotossíntese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53490"/>
            <a:ext cx="8915400" cy="3777622"/>
          </a:xfrm>
        </p:spPr>
        <p:txBody>
          <a:bodyPr/>
          <a:lstStyle/>
          <a:p>
            <a:r>
              <a:rPr lang="pt-BR" sz="2600" dirty="0" smtClean="0">
                <a:latin typeface="Calibri Light" panose="020F0302020204030204" pitchFamily="34" charset="0"/>
              </a:rPr>
              <a:t> </a:t>
            </a:r>
            <a:r>
              <a:rPr lang="pt-BR" sz="2600" i="1" dirty="0" smtClean="0">
                <a:latin typeface="Calibri Light" panose="020F0302020204030204" pitchFamily="34" charset="0"/>
              </a:rPr>
              <a:t>Fatores externos;</a:t>
            </a:r>
            <a:endParaRPr lang="pt-BR" sz="2600" dirty="0" smtClean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600" dirty="0" smtClean="0">
                <a:latin typeface="Calibri Light" panose="020F0302020204030204" pitchFamily="34" charset="0"/>
              </a:rPr>
              <a:t>Comprimento </a:t>
            </a:r>
            <a:r>
              <a:rPr lang="pt-BR" sz="2600" dirty="0">
                <a:latin typeface="Calibri Light" panose="020F0302020204030204" pitchFamily="34" charset="0"/>
              </a:rPr>
              <a:t>de onda;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3074" name="Picture 2" descr="Clorofi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19" y="3074935"/>
            <a:ext cx="4125479" cy="345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axa de fotossint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558" y="3074935"/>
            <a:ext cx="3723697" cy="327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1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Fotossíntese artificial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Calibri Light" panose="020F0302020204030204" pitchFamily="34" charset="0"/>
              </a:rPr>
              <a:t>Reprodução dos </a:t>
            </a:r>
            <a:r>
              <a:rPr lang="pt-BR" sz="2800" dirty="0">
                <a:latin typeface="Calibri Light" panose="020F0302020204030204" pitchFamily="34" charset="0"/>
              </a:rPr>
              <a:t>pontos essenciais para a função fotossintética em materiais artificiais, para energia elétrica ou até mesmo </a:t>
            </a:r>
            <a:r>
              <a:rPr lang="pt-BR" sz="2800" dirty="0" smtClean="0">
                <a:latin typeface="Calibri Light" panose="020F0302020204030204" pitchFamily="34" charset="0"/>
              </a:rPr>
              <a:t>combustível;</a:t>
            </a:r>
          </a:p>
          <a:p>
            <a:pPr algn="just"/>
            <a:r>
              <a:rPr lang="pt-BR" sz="2800" dirty="0" smtClean="0">
                <a:latin typeface="Calibri Light" panose="020F0302020204030204" pitchFamily="34" charset="0"/>
              </a:rPr>
              <a:t>Geração de </a:t>
            </a:r>
            <a:r>
              <a:rPr lang="pt-BR" sz="2800" dirty="0">
                <a:latin typeface="Calibri Light" panose="020F0302020204030204" pitchFamily="34" charset="0"/>
              </a:rPr>
              <a:t>gases hidrogênio e </a:t>
            </a:r>
            <a:r>
              <a:rPr lang="pt-BR" sz="2800" dirty="0" smtClean="0">
                <a:latin typeface="Calibri Light" panose="020F0302020204030204" pitchFamily="34" charset="0"/>
              </a:rPr>
              <a:t>oxigênio </a:t>
            </a:r>
            <a:r>
              <a:rPr lang="pt-BR" sz="28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pt-BR" sz="2800" dirty="0">
                <a:latin typeface="Calibri Light" panose="020F0302020204030204" pitchFamily="34" charset="0"/>
              </a:rPr>
              <a:t>painéis solares de </a:t>
            </a:r>
            <a:r>
              <a:rPr lang="pt-BR" sz="2800" dirty="0" smtClean="0">
                <a:latin typeface="Calibri Light" panose="020F0302020204030204" pitchFamily="34" charset="0"/>
              </a:rPr>
              <a:t>silício, “</a:t>
            </a:r>
            <a:r>
              <a:rPr lang="pt-BR" sz="2800" dirty="0">
                <a:latin typeface="Calibri Light" panose="020F0302020204030204" pitchFamily="34" charset="0"/>
              </a:rPr>
              <a:t>separação da água induzida pela luz solar</a:t>
            </a:r>
            <a:r>
              <a:rPr lang="pt-BR" sz="2800" dirty="0" smtClean="0">
                <a:latin typeface="Calibri Light" panose="020F0302020204030204" pitchFamily="34" charset="0"/>
              </a:rPr>
              <a:t>”;</a:t>
            </a:r>
          </a:p>
          <a:p>
            <a:pPr algn="just"/>
            <a:endParaRPr lang="pt-BR" sz="2800" dirty="0">
              <a:latin typeface="Calibri Light" panose="020F0302020204030204" pitchFamily="34" charset="0"/>
            </a:endParaRPr>
          </a:p>
        </p:txBody>
      </p:sp>
      <p:pic>
        <p:nvPicPr>
          <p:cNvPr id="2050" name="Picture 2" descr="http://agencia.fapesp.br/agencia-novo/imagens/noticia/18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811" y="4689766"/>
            <a:ext cx="27622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82661" y="5311057"/>
            <a:ext cx="5500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alibri Light" panose="020F0302020204030204" pitchFamily="34" charset="0"/>
              </a:rPr>
              <a:t>Pesquisadores da Unicamp desenvolvem moléculas de clorofila artificial capazes de usar energia solar e água para gerar hidrogênio e oxigênio; estudo foi apresentado em evento na Inglaterra (</a:t>
            </a:r>
            <a:r>
              <a:rPr lang="pt-BR" i="1" dirty="0">
                <a:latin typeface="Calibri Light" panose="020F0302020204030204" pitchFamily="34" charset="0"/>
              </a:rPr>
              <a:t>imagem de cloroplastos de planta: </a:t>
            </a:r>
            <a:r>
              <a:rPr lang="pt-BR" i="1" dirty="0" err="1">
                <a:latin typeface="Calibri Light" panose="020F0302020204030204" pitchFamily="34" charset="0"/>
              </a:rPr>
              <a:t>Wikimedia</a:t>
            </a:r>
            <a:r>
              <a:rPr lang="pt-BR" dirty="0" smtClean="0">
                <a:latin typeface="Calibri Light" panose="020F0302020204030204" pitchFamily="34" charset="0"/>
              </a:rPr>
              <a:t>) </a:t>
            </a:r>
            <a:r>
              <a:rPr lang="pt-BR" b="1" dirty="0" smtClean="0">
                <a:latin typeface="Calibri Light" panose="020F0302020204030204" pitchFamily="34" charset="0"/>
              </a:rPr>
              <a:t>26 Fev. 2014</a:t>
            </a:r>
            <a:endParaRPr lang="pt-BR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7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Fotossíntese artificial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assets3.exame.abril.com.br/assets/images/2014/7/504605/size_810_16_9_silk-le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" y="1831411"/>
            <a:ext cx="7715250" cy="433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ovacaotecnologica.com.br/noticias/imagens/010115101101-arvores-solares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521" y="2125542"/>
            <a:ext cx="4046683" cy="3800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1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Calibri Light" panose="020F0302020204030204" pitchFamily="34" charset="0"/>
              </a:rPr>
              <a:t>Aliar demanda de biomassa x capacidade fotossintética;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Calibri Light" panose="020F0302020204030204" pitchFamily="34" charset="0"/>
              </a:rPr>
              <a:t> </a:t>
            </a:r>
            <a:r>
              <a:rPr lang="pt-BR" sz="2800" dirty="0" smtClean="0">
                <a:latin typeface="Calibri Light" panose="020F0302020204030204" pitchFamily="34" charset="0"/>
              </a:rPr>
              <a:t>Produção agrícola e limitações;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Calibri Light" panose="020F0302020204030204" pitchFamily="34" charset="0"/>
              </a:rPr>
              <a:t>Fotossíntese artificial é o caminho?</a:t>
            </a:r>
            <a:endParaRPr lang="pt-BR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9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KLUGE, Ricardo Alfredo; TEZOTTO-ULIANA, Jaqueline V.; SILVA, Paula P. M. da. Aspectos Fisiológicos e Ambientais da Fotossíntese. </a:t>
            </a:r>
            <a:r>
              <a:rPr lang="pt-BR" b="1" dirty="0"/>
              <a:t>Rev. Virtual Quim, </a:t>
            </a:r>
            <a:r>
              <a:rPr lang="pt-BR" dirty="0"/>
              <a:t>Piracicaba, v. 7, n. 1, p.56-73, 30 nov. 14</a:t>
            </a:r>
            <a:r>
              <a:rPr lang="pt-BR" dirty="0" smtClean="0"/>
              <a:t>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RODRIGUES, João Domingos. </a:t>
            </a:r>
            <a:r>
              <a:rPr lang="pt-BR" b="1" dirty="0"/>
              <a:t>Como a planta consegue produzir seu próprio alimento? </a:t>
            </a:r>
            <a:r>
              <a:rPr lang="pt-BR" dirty="0"/>
              <a:t>Disponível em: &lt;http://</a:t>
            </a:r>
            <a:r>
              <a:rPr lang="pt-BR" dirty="0" smtClean="0"/>
              <a:t>www2.ibb.unesp.br/Museu_Escola/3_identidade/3-identidade_funcoes_fotossintese2.htm</a:t>
            </a:r>
            <a:r>
              <a:rPr lang="pt-BR" dirty="0"/>
              <a:t>&gt;. Acesso em: 27 set. 2015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/>
              <a:t>ALISSON, Elton. </a:t>
            </a:r>
            <a:r>
              <a:rPr lang="pt-BR" b="1" dirty="0"/>
              <a:t>Novos materiais realizam fotossíntese artificial. </a:t>
            </a:r>
            <a:r>
              <a:rPr lang="pt-BR" dirty="0"/>
              <a:t>2014. Disponível em: &lt;http://agencia.fapesp.br/novos_materiais_realizam_fotossintese_artificial/18685/&gt;. Acesso em: 29 nov.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8259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30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Calibri Light" panose="020F0302020204030204" pitchFamily="34" charset="0"/>
              </a:rPr>
              <a:t>O que é?</a:t>
            </a:r>
          </a:p>
          <a:p>
            <a:r>
              <a:rPr lang="pt-BR" sz="2800" dirty="0" smtClean="0">
                <a:latin typeface="Calibri Light" panose="020F0302020204030204" pitchFamily="34" charset="0"/>
              </a:rPr>
              <a:t>Como funciona? </a:t>
            </a:r>
          </a:p>
          <a:p>
            <a:r>
              <a:rPr lang="pt-BR" sz="2800" dirty="0" smtClean="0">
                <a:latin typeface="Calibri Light" panose="020F0302020204030204" pitchFamily="34" charset="0"/>
              </a:rPr>
              <a:t>Capacidade fotossintética e produção agrícola;</a:t>
            </a:r>
          </a:p>
          <a:p>
            <a:r>
              <a:rPr lang="pt-BR" sz="2800" dirty="0" smtClean="0">
                <a:latin typeface="Calibri Light" panose="020F0302020204030204" pitchFamily="34" charset="0"/>
              </a:rPr>
              <a:t>Questão no Brasil e no mundo;</a:t>
            </a:r>
          </a:p>
          <a:p>
            <a:r>
              <a:rPr lang="pt-BR" sz="2800" dirty="0" smtClean="0">
                <a:latin typeface="Calibri Light" panose="020F0302020204030204" pitchFamily="34" charset="0"/>
              </a:rPr>
              <a:t>Limitações da fotossíntese;</a:t>
            </a:r>
          </a:p>
          <a:p>
            <a:r>
              <a:rPr lang="pt-BR" sz="2800" dirty="0">
                <a:latin typeface="Calibri Light" panose="020F0302020204030204" pitchFamily="34" charset="0"/>
              </a:rPr>
              <a:t>F</a:t>
            </a:r>
            <a:r>
              <a:rPr lang="pt-BR" sz="2800" dirty="0" smtClean="0">
                <a:latin typeface="Calibri Light" panose="020F0302020204030204" pitchFamily="34" charset="0"/>
              </a:rPr>
              <a:t>otossíntese artificial;</a:t>
            </a:r>
          </a:p>
          <a:p>
            <a:endParaRPr lang="pt-BR" sz="2800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77743"/>
            <a:ext cx="8911687" cy="128089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O que é?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94501"/>
            <a:ext cx="8915400" cy="3777622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Calibri Light" panose="020F0302020204030204" pitchFamily="34" charset="0"/>
              </a:rPr>
              <a:t>Fotossíntese: síntese utilizando </a:t>
            </a:r>
            <a:r>
              <a:rPr lang="pt-BR" sz="2800" dirty="0" smtClean="0">
                <a:latin typeface="Calibri Light" panose="020F0302020204030204" pitchFamily="34" charset="0"/>
              </a:rPr>
              <a:t>luz;</a:t>
            </a:r>
          </a:p>
          <a:p>
            <a:r>
              <a:rPr lang="pt-BR" sz="2800" dirty="0" smtClean="0">
                <a:latin typeface="Calibri Light" panose="020F0302020204030204" pitchFamily="34" charset="0"/>
              </a:rPr>
              <a:t> </a:t>
            </a:r>
            <a:r>
              <a:rPr lang="pt-BR" sz="2800" dirty="0">
                <a:latin typeface="Calibri Light" panose="020F0302020204030204" pitchFamily="34" charset="0"/>
              </a:rPr>
              <a:t>A produção do alimento para a planta e a fonte de energia para os </a:t>
            </a:r>
            <a:r>
              <a:rPr lang="pt-BR" sz="2800" dirty="0" smtClean="0">
                <a:latin typeface="Calibri Light" panose="020F0302020204030204" pitchFamily="34" charset="0"/>
              </a:rPr>
              <a:t>animais;</a:t>
            </a:r>
          </a:p>
        </p:txBody>
      </p:sp>
      <p:pic>
        <p:nvPicPr>
          <p:cNvPr id="2050" name="Picture 2" descr="http://www.estudopratico.com.br/wp-content/uploads/2013/04/fotossintese-das-plantas-entenda-esse-processo-e-suas-f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139" y="2755971"/>
            <a:ext cx="5469370" cy="410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em curva 4"/>
          <p:cNvCxnSpPr/>
          <p:nvPr/>
        </p:nvCxnSpPr>
        <p:spPr>
          <a:xfrm>
            <a:off x="7439891" y="5320145"/>
            <a:ext cx="2673927" cy="928255"/>
          </a:xfrm>
          <a:prstGeom prst="curved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0113818" y="5784272"/>
            <a:ext cx="1761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CAPACIDADE </a:t>
            </a:r>
          </a:p>
          <a:p>
            <a:r>
              <a:rPr lang="pt-BR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FOTOSSINTÉTICA</a:t>
            </a:r>
            <a:endParaRPr lang="pt-BR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Fotossintética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79416"/>
            <a:ext cx="8915400" cy="3777622"/>
          </a:xfrm>
        </p:spPr>
        <p:txBody>
          <a:bodyPr>
            <a:noAutofit/>
          </a:bodyPr>
          <a:lstStyle/>
          <a:p>
            <a:r>
              <a:rPr lang="pt-BR" sz="2800" dirty="0">
                <a:latin typeface="Calibri Light" panose="020F0302020204030204" pitchFamily="34" charset="0"/>
              </a:rPr>
              <a:t>Capacidade fotossintética: quanto de fotossíntese que a planta realiza, determinada por cada espécie;</a:t>
            </a:r>
          </a:p>
          <a:p>
            <a:r>
              <a:rPr lang="pt-BR" sz="2800" dirty="0">
                <a:latin typeface="Calibri Light" panose="020F0302020204030204" pitchFamily="34" charset="0"/>
              </a:rPr>
              <a:t>Alterada ao longo do desenvolvimento da planta(jovem e senescência</a:t>
            </a:r>
            <a:r>
              <a:rPr lang="pt-BR" sz="2800" dirty="0" smtClean="0">
                <a:latin typeface="Calibri Light" panose="020F0302020204030204" pitchFamily="34" charset="0"/>
              </a:rPr>
              <a:t>);</a:t>
            </a:r>
          </a:p>
          <a:p>
            <a:r>
              <a:rPr lang="pt-BR" sz="2800" dirty="0">
                <a:latin typeface="Calibri Light" panose="020F0302020204030204" pitchFamily="34" charset="0"/>
              </a:rPr>
              <a:t>Em termos de suas capacidades fotossintéticas, portanto, plantas herbáceas ou arbustivas C3 ou C4 são adaptadas a diferentes ambientes: em clima frio ou com baixa luminosidade para plantas C3, e quente e com alta luminosidade para </a:t>
            </a:r>
            <a:r>
              <a:rPr lang="pt-BR" sz="2800" dirty="0" smtClean="0">
                <a:latin typeface="Calibri Light" panose="020F0302020204030204" pitchFamily="34" charset="0"/>
              </a:rPr>
              <a:t>C4;</a:t>
            </a:r>
          </a:p>
          <a:p>
            <a:pPr marL="0" indent="0">
              <a:buNone/>
            </a:pPr>
            <a:r>
              <a:rPr lang="pt-BR" sz="2800" dirty="0">
                <a:latin typeface="Calibri Light" panose="020F0302020204030204" pitchFamily="34" charset="0"/>
              </a:rPr>
              <a:t> </a:t>
            </a:r>
            <a:endParaRPr lang="pt-BR" sz="2800" dirty="0" smtClean="0">
              <a:latin typeface="Calibri Light" panose="020F0302020204030204" pitchFamily="34" charset="0"/>
            </a:endParaRPr>
          </a:p>
          <a:p>
            <a:endParaRPr lang="pt-BR" sz="2800" dirty="0">
              <a:latin typeface="Calibri Light" panose="020F0302020204030204" pitchFamily="34" charset="0"/>
            </a:endParaRPr>
          </a:p>
          <a:p>
            <a:endParaRPr lang="pt-BR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x Eficiência Fotossintética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4" y="1704109"/>
            <a:ext cx="9252711" cy="3777622"/>
          </a:xfrm>
        </p:spPr>
        <p:txBody>
          <a:bodyPr>
            <a:noAutofit/>
          </a:bodyPr>
          <a:lstStyle/>
          <a:p>
            <a:r>
              <a:rPr lang="pt-BR" sz="2800" i="1" dirty="0" smtClean="0">
                <a:latin typeface="Calibri Light" panose="020F0302020204030204" pitchFamily="34" charset="0"/>
              </a:rPr>
              <a:t>Capacidade</a:t>
            </a:r>
            <a:r>
              <a:rPr lang="pt-BR" sz="2800" dirty="0" smtClean="0">
                <a:latin typeface="Calibri Light" panose="020F0302020204030204" pitchFamily="34" charset="0"/>
              </a:rPr>
              <a:t> é </a:t>
            </a:r>
            <a:r>
              <a:rPr lang="pt-BR" sz="2800" dirty="0">
                <a:latin typeface="Calibri Light" panose="020F0302020204030204" pitchFamily="34" charset="0"/>
              </a:rPr>
              <a:t>a atividade fotossintética máxima em luz </a:t>
            </a:r>
            <a:r>
              <a:rPr lang="pt-BR" sz="2800" dirty="0" smtClean="0">
                <a:latin typeface="Calibri Light" panose="020F0302020204030204" pitchFamily="34" charset="0"/>
              </a:rPr>
              <a:t>saturante;</a:t>
            </a:r>
          </a:p>
          <a:p>
            <a:pPr marL="0" indent="0">
              <a:buNone/>
            </a:pPr>
            <a:r>
              <a:rPr lang="pt-BR" sz="2800" dirty="0" smtClean="0">
                <a:latin typeface="Calibri Light" panose="020F0302020204030204" pitchFamily="34" charset="0"/>
              </a:rPr>
              <a:t>									</a:t>
            </a:r>
            <a:r>
              <a:rPr lang="pt-BR" sz="2800" b="1" dirty="0" smtClean="0">
                <a:latin typeface="+mj-lt"/>
              </a:rPr>
              <a:t>X</a:t>
            </a:r>
            <a:endParaRPr lang="pt-BR" sz="2800" b="1" dirty="0">
              <a:latin typeface="+mj-lt"/>
            </a:endParaRPr>
          </a:p>
          <a:p>
            <a:r>
              <a:rPr lang="pt-BR" sz="2800" i="1" dirty="0">
                <a:latin typeface="Calibri Light" panose="020F0302020204030204" pitchFamily="34" charset="0"/>
              </a:rPr>
              <a:t>Eficiência</a:t>
            </a:r>
            <a:r>
              <a:rPr lang="pt-BR" sz="2800" dirty="0">
                <a:latin typeface="Calibri Light" panose="020F0302020204030204" pitchFamily="34" charset="0"/>
              </a:rPr>
              <a:t> </a:t>
            </a:r>
            <a:r>
              <a:rPr lang="pt-BR" sz="2800" dirty="0" smtClean="0">
                <a:latin typeface="Calibri Light" panose="020F0302020204030204" pitchFamily="34" charset="0"/>
              </a:rPr>
              <a:t> é a </a:t>
            </a:r>
            <a:r>
              <a:rPr lang="pt-BR" sz="2800" dirty="0">
                <a:latin typeface="Calibri Light" panose="020F0302020204030204" pitchFamily="34" charset="0"/>
              </a:rPr>
              <a:t>porcentagem de energia </a:t>
            </a:r>
            <a:r>
              <a:rPr lang="pt-BR" sz="2800" dirty="0" smtClean="0">
                <a:latin typeface="Calibri Light" panose="020F0302020204030204" pitchFamily="34" charset="0"/>
              </a:rPr>
              <a:t>que </a:t>
            </a:r>
            <a:r>
              <a:rPr lang="pt-BR" sz="2800" dirty="0">
                <a:latin typeface="Calibri Light" panose="020F0302020204030204" pitchFamily="34" charset="0"/>
              </a:rPr>
              <a:t>é convertida em produção primária líquida durante a estação de </a:t>
            </a:r>
            <a:r>
              <a:rPr lang="pt-BR" sz="2800" dirty="0" smtClean="0">
                <a:latin typeface="Calibri Light" panose="020F0302020204030204" pitchFamily="34" charset="0"/>
              </a:rPr>
              <a:t>crescimento;				</a:t>
            </a:r>
            <a:endParaRPr lang="pt-BR" sz="2800" dirty="0">
              <a:latin typeface="Calibri Light" panose="020F0302020204030204" pitchFamily="34" charset="0"/>
            </a:endParaRPr>
          </a:p>
          <a:p>
            <a:r>
              <a:rPr lang="pt-BR" sz="2800" dirty="0" smtClean="0">
                <a:latin typeface="Calibri Light" panose="020F0302020204030204" pitchFamily="34" charset="0"/>
              </a:rPr>
              <a:t>A </a:t>
            </a:r>
            <a:r>
              <a:rPr lang="pt-BR" sz="2800" dirty="0">
                <a:latin typeface="Calibri Light" panose="020F0302020204030204" pitchFamily="34" charset="0"/>
              </a:rPr>
              <a:t>eficiência fotossintética gira em torno de 1 a 2%. O restante ou é refletido ou é absorvido e transformado em calor</a:t>
            </a:r>
            <a:r>
              <a:rPr lang="pt-BR" sz="2800" dirty="0" smtClean="0">
                <a:latin typeface="Calibri Light" panose="020F0302020204030204" pitchFamily="34" charset="0"/>
              </a:rPr>
              <a:t>.;</a:t>
            </a:r>
            <a:endParaRPr lang="pt-BR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17310" t="8428" r="19653" b="7292"/>
          <a:stretch/>
        </p:blipFill>
        <p:spPr>
          <a:xfrm>
            <a:off x="1219200" y="0"/>
            <a:ext cx="9642763" cy="724836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44971" y="6199945"/>
            <a:ext cx="214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COUTO,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0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7949" t="7860" r="19014" b="8050"/>
          <a:stretch/>
        </p:blipFill>
        <p:spPr>
          <a:xfrm>
            <a:off x="1413163" y="-110837"/>
            <a:ext cx="9504218" cy="712816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845260" y="6139822"/>
            <a:ext cx="214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COUTO,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91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Fotossíntese 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20971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Calibri Light" panose="020F0302020204030204" pitchFamily="34" charset="0"/>
              </a:rPr>
              <a:t>A busca por alternativas eficazes de produção e distribuição de energia é um elemento essencial para o ser humano, principalmente na atual sociedade, onde os modos de consumo se intensificam a cada dia. Diante dessa dependência de recursos energéticos, surge a necessidade de diversificar a utilização </a:t>
            </a:r>
            <a:r>
              <a:rPr lang="pt-BR" sz="2400" dirty="0" smtClean="0">
                <a:latin typeface="Calibri Light" panose="020F0302020204030204" pitchFamily="34" charset="0"/>
              </a:rPr>
              <a:t>das </a:t>
            </a:r>
            <a:r>
              <a:rPr lang="pt-BR" sz="2400" dirty="0">
                <a:latin typeface="Calibri Light" panose="020F0302020204030204" pitchFamily="34" charset="0"/>
              </a:rPr>
              <a:t>fontes </a:t>
            </a:r>
            <a:r>
              <a:rPr lang="pt-BR" sz="2400" dirty="0" smtClean="0">
                <a:latin typeface="Calibri Light" panose="020F0302020204030204" pitchFamily="34" charset="0"/>
              </a:rPr>
              <a:t>energéticas;</a:t>
            </a:r>
            <a:endParaRPr lang="pt-BR" sz="2400" dirty="0">
              <a:latin typeface="Calibri Light" panose="020F0302020204030204" pitchFamily="34" charset="0"/>
            </a:endParaRPr>
          </a:p>
        </p:txBody>
      </p:sp>
      <p:pic>
        <p:nvPicPr>
          <p:cNvPr id="1028" name="Picture 4" descr="http://www.brasilescola.com/upload/conteudo/images/119509e0b243b7bd99340936b2058f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3955555"/>
            <a:ext cx="431482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iotechfair.com.br/wp-content/uploads/2015/02/BIOMASSA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21" y="4264319"/>
            <a:ext cx="4625563" cy="226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8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da fotossíntese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37855"/>
            <a:ext cx="8915400" cy="4373367"/>
          </a:xfrm>
        </p:spPr>
        <p:txBody>
          <a:bodyPr>
            <a:noAutofit/>
          </a:bodyPr>
          <a:lstStyle/>
          <a:p>
            <a:r>
              <a:rPr lang="pt-BR" sz="2500" i="1" dirty="0" smtClean="0">
                <a:latin typeface="Calibri Light" panose="020F0302020204030204" pitchFamily="34" charset="0"/>
              </a:rPr>
              <a:t>Fatores internos</a:t>
            </a:r>
            <a:r>
              <a:rPr lang="pt-BR" sz="2500" dirty="0" smtClean="0">
                <a:latin typeface="Calibri Light" panose="020F03020202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500" dirty="0">
                <a:latin typeface="Calibri Light" panose="020F0302020204030204" pitchFamily="34" charset="0"/>
              </a:rPr>
              <a:t> Disponibilidade de pigmentos fotossintetizantes;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500" dirty="0">
                <a:latin typeface="Calibri Light" panose="020F0302020204030204" pitchFamily="34" charset="0"/>
              </a:rPr>
              <a:t>Disponibilidade de enzimas e de </a:t>
            </a:r>
            <a:r>
              <a:rPr lang="pt-BR" sz="2500" dirty="0" err="1">
                <a:latin typeface="Calibri Light" panose="020F0302020204030204" pitchFamily="34" charset="0"/>
              </a:rPr>
              <a:t>co-fatores</a:t>
            </a:r>
            <a:r>
              <a:rPr lang="pt-BR" sz="2500" dirty="0">
                <a:latin typeface="Calibri Light" panose="020F03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500" dirty="0">
                <a:latin typeface="Calibri Light" panose="020F0302020204030204" pitchFamily="34" charset="0"/>
              </a:rPr>
              <a:t>Cloroplastos</a:t>
            </a:r>
            <a:r>
              <a:rPr lang="pt-BR" sz="2500" dirty="0" smtClean="0">
                <a:latin typeface="Calibri Light" panose="020F0302020204030204" pitchFamily="34" charset="0"/>
              </a:rPr>
              <a:t>;</a:t>
            </a:r>
          </a:p>
          <a:p>
            <a:pPr marL="0" indent="0">
              <a:buNone/>
            </a:pPr>
            <a:endParaRPr lang="pt-BR" sz="400" dirty="0" smtClean="0">
              <a:latin typeface="Calibri Light" panose="020F0302020204030204" pitchFamily="34" charset="0"/>
            </a:endParaRPr>
          </a:p>
          <a:p>
            <a:r>
              <a:rPr lang="pt-BR" sz="2500" i="1" dirty="0" smtClean="0">
                <a:latin typeface="Calibri Light" panose="020F0302020204030204" pitchFamily="34" charset="0"/>
              </a:rPr>
              <a:t>Fatores externos</a:t>
            </a:r>
            <a:r>
              <a:rPr lang="pt-BR" sz="2500" dirty="0" smtClean="0">
                <a:latin typeface="Calibri Light" panose="020F03020202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500" dirty="0">
                <a:latin typeface="Calibri Light" panose="020F0302020204030204" pitchFamily="34" charset="0"/>
              </a:rPr>
              <a:t>Concentração de CO</a:t>
            </a:r>
            <a:r>
              <a:rPr lang="pt-BR" sz="2500" baseline="-25000" dirty="0">
                <a:latin typeface="Calibri Light" panose="020F0302020204030204" pitchFamily="34" charset="0"/>
              </a:rPr>
              <a:t>2</a:t>
            </a:r>
            <a:r>
              <a:rPr lang="pt-BR" sz="2500" dirty="0">
                <a:latin typeface="Calibri Light" panose="020F0302020204030204" pitchFamily="34" charset="0"/>
              </a:rPr>
              <a:t> no </a:t>
            </a:r>
            <a:r>
              <a:rPr lang="pt-BR" sz="2500" dirty="0" smtClean="0">
                <a:latin typeface="Calibri Light" panose="020F0302020204030204" pitchFamily="34" charset="0"/>
              </a:rPr>
              <a:t>ar;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500" dirty="0" smtClean="0">
              <a:latin typeface="Calibri Light" panose="020F0302020204030204" pitchFamily="34" charset="0"/>
            </a:endParaRPr>
          </a:p>
        </p:txBody>
      </p:sp>
      <p:pic>
        <p:nvPicPr>
          <p:cNvPr id="1026" name="Picture 2" descr="Velocidade da fotossint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381" y="4510703"/>
            <a:ext cx="3616037" cy="231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5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</TotalTime>
  <Words>424</Words>
  <Application>Microsoft Office PowerPoint</Application>
  <PresentationFormat>Personalizar</PresentationFormat>
  <Paragraphs>63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Cacho</vt:lpstr>
      <vt:lpstr>CAPACIDADE FOTOSSÍNTETICA </vt:lpstr>
      <vt:lpstr>Sumário</vt:lpstr>
      <vt:lpstr>O que é?</vt:lpstr>
      <vt:lpstr>Capacidade Fotossintética</vt:lpstr>
      <vt:lpstr>Capacidade x Eficiência Fotossintética</vt:lpstr>
      <vt:lpstr>Apresentação do PowerPoint</vt:lpstr>
      <vt:lpstr>Apresentação do PowerPoint</vt:lpstr>
      <vt:lpstr>Fotossíntese e Produção</vt:lpstr>
      <vt:lpstr>Limitações da fotossíntese</vt:lpstr>
      <vt:lpstr>Limitações da fotossíntese</vt:lpstr>
      <vt:lpstr>Limitações da fotossíntese</vt:lpstr>
      <vt:lpstr>Fotossíntese artificial</vt:lpstr>
      <vt:lpstr>Fotossíntese artificial</vt:lpstr>
      <vt:lpstr>Considerações finais</vt:lpstr>
      <vt:lpstr>Referências Bibliográficas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mr</cp:lastModifiedBy>
  <cp:revision>23</cp:revision>
  <dcterms:created xsi:type="dcterms:W3CDTF">2015-09-29T21:41:24Z</dcterms:created>
  <dcterms:modified xsi:type="dcterms:W3CDTF">2015-10-02T11:41:18Z</dcterms:modified>
</cp:coreProperties>
</file>