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59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57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79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7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69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0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80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56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22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02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83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B51E-7524-45E9-B0DE-6A838E068871}" type="datetimeFigureOut">
              <a:rPr lang="pt-BR" smtClean="0"/>
              <a:t>29/09/15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8826C-1A1C-40F8-81F3-CA33A91CBE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95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dirty="0" smtClean="0"/>
              <a:t>Oito dimensões da qualidade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6 Correa &amp; Correa</a:t>
            </a:r>
          </a:p>
          <a:p>
            <a:r>
              <a:rPr lang="pt-BR" dirty="0" smtClean="0"/>
              <a:t>Adaptação Prof. Marcio Mattos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11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</a:t>
            </a:r>
            <a:r>
              <a:rPr lang="pt-BR" dirty="0" smtClean="0"/>
              <a:t>esempenho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err="1" smtClean="0"/>
              <a:t>são</a:t>
            </a:r>
            <a:r>
              <a:rPr lang="pt-BR" sz="3600" dirty="0" smtClean="0"/>
              <a:t> </a:t>
            </a:r>
            <a:r>
              <a:rPr lang="pt-BR" sz="3600" dirty="0" err="1"/>
              <a:t>características</a:t>
            </a:r>
            <a:r>
              <a:rPr lang="pt-BR" sz="3600" dirty="0"/>
              <a:t> operacionais principais de um produto. Por exemplo, a </a:t>
            </a:r>
            <a:r>
              <a:rPr lang="pt-BR" sz="3600" dirty="0" err="1" smtClean="0"/>
              <a:t>pote</a:t>
            </a:r>
            <a:r>
              <a:rPr lang="pt-BR" sz="3600" dirty="0" err="1"/>
              <a:t>̂ncia</a:t>
            </a:r>
            <a:r>
              <a:rPr lang="pt-BR" sz="3600" dirty="0"/>
              <a:t> e a fidelidade de som de um </a:t>
            </a:r>
            <a:r>
              <a:rPr lang="pt-BR" sz="3600" dirty="0" smtClean="0"/>
              <a:t>aparelho de </a:t>
            </a:r>
            <a:r>
              <a:rPr lang="pt-BR" sz="3600" dirty="0"/>
              <a:t>som, a velocidade de atendimento de um </a:t>
            </a:r>
            <a:r>
              <a:rPr lang="pt-BR" sz="3600" dirty="0" err="1"/>
              <a:t>serviço</a:t>
            </a:r>
            <a:r>
              <a:rPr lang="pt-BR" sz="3600" dirty="0"/>
              <a:t> de resgate etc</a:t>
            </a:r>
            <a:r>
              <a:rPr lang="pt-BR" sz="3600" dirty="0" smtClean="0"/>
              <a:t>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7741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</a:t>
            </a:r>
            <a:r>
              <a:rPr lang="pt-BR" dirty="0" err="1" smtClean="0"/>
              <a:t>aracterística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err="1" smtClean="0"/>
              <a:t>são</a:t>
            </a:r>
            <a:r>
              <a:rPr lang="pt-BR" sz="3600" dirty="0" smtClean="0"/>
              <a:t> os aspectos extras que suplementam o desempenho. Por exemplo, a possibilidade de o aparelho de som acomodar quatro CDs; a disponibilidade de um aparelho de TV num quarto de hospital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94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/>
              <a:t>indica </a:t>
            </a:r>
            <a:r>
              <a:rPr lang="pt-BR" sz="3600" dirty="0" err="1" smtClean="0"/>
              <a:t>quão</a:t>
            </a:r>
            <a:r>
              <a:rPr lang="pt-BR" sz="3600" dirty="0" smtClean="0"/>
              <a:t> frequentemente o produto fica fora de </a:t>
            </a:r>
            <a:r>
              <a:rPr lang="pt-BR" sz="3600" dirty="0" err="1" smtClean="0"/>
              <a:t>operação</a:t>
            </a:r>
            <a:r>
              <a:rPr lang="pt-BR" sz="3600" dirty="0" smtClean="0"/>
              <a:t>. Por exemplo, </a:t>
            </a:r>
            <a:r>
              <a:rPr lang="pt-BR" sz="3600" dirty="0" err="1" smtClean="0"/>
              <a:t>quão</a:t>
            </a:r>
            <a:r>
              <a:rPr lang="pt-BR" sz="3600" dirty="0" smtClean="0"/>
              <a:t> frequentemente um </a:t>
            </a:r>
            <a:r>
              <a:rPr lang="pt-BR" sz="3600" dirty="0" err="1" smtClean="0"/>
              <a:t>veículo</a:t>
            </a:r>
            <a:r>
              <a:rPr lang="pt-BR" sz="3600" dirty="0" smtClean="0"/>
              <a:t> necessita de </a:t>
            </a:r>
            <a:r>
              <a:rPr lang="pt-BR" sz="3600" dirty="0" err="1" smtClean="0"/>
              <a:t>assistência</a:t>
            </a:r>
            <a:r>
              <a:rPr lang="pt-BR" sz="3600" dirty="0" smtClean="0"/>
              <a:t> </a:t>
            </a:r>
            <a:r>
              <a:rPr lang="pt-BR" sz="3600" dirty="0" err="1" smtClean="0"/>
              <a:t>técnica</a:t>
            </a:r>
            <a:r>
              <a:rPr lang="pt-BR" sz="3600" dirty="0" smtClean="0"/>
              <a:t>; o </a:t>
            </a:r>
            <a:r>
              <a:rPr lang="pt-BR" sz="3600" dirty="0" err="1" smtClean="0"/>
              <a:t>quão</a:t>
            </a:r>
            <a:r>
              <a:rPr lang="pt-BR" sz="3600" dirty="0" smtClean="0"/>
              <a:t> frequentemente o provedor de Internet </a:t>
            </a:r>
            <a:r>
              <a:rPr lang="pt-BR" sz="3600" dirty="0" err="1" smtClean="0"/>
              <a:t>não</a:t>
            </a:r>
            <a:r>
              <a:rPr lang="pt-BR" sz="3600" dirty="0" smtClean="0"/>
              <a:t> permite </a:t>
            </a:r>
            <a:r>
              <a:rPr lang="pt-BR" sz="3600" dirty="0" err="1" smtClean="0"/>
              <a:t>conexão</a:t>
            </a:r>
            <a:r>
              <a:rPr lang="pt-BR" sz="3600" dirty="0" smtClean="0"/>
              <a:t>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57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6500"/>
            <a:ext cx="10515600" cy="2818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Conformidade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93630"/>
            <a:ext cx="10515600" cy="5383333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/>
              <a:t>indica o quanto um produto se aproxima de sua </a:t>
            </a:r>
            <a:r>
              <a:rPr lang="pt-BR" sz="3200" dirty="0" err="1" smtClean="0"/>
              <a:t>especificação</a:t>
            </a:r>
            <a:r>
              <a:rPr lang="pt-BR" sz="3200" dirty="0" smtClean="0"/>
              <a:t> ou da </a:t>
            </a:r>
            <a:r>
              <a:rPr lang="pt-BR" sz="3200" dirty="0" err="1" smtClean="0"/>
              <a:t>experiência</a:t>
            </a:r>
            <a:r>
              <a:rPr lang="pt-BR" sz="3200" dirty="0" smtClean="0"/>
              <a:t> anterior do cliente. Por exemplo, o quanto a velocidade real de um sistema de </a:t>
            </a:r>
            <a:r>
              <a:rPr lang="pt-BR" sz="3200" dirty="0" err="1" smtClean="0"/>
              <a:t>transmissão</a:t>
            </a:r>
            <a:r>
              <a:rPr lang="pt-BR" sz="3200" dirty="0" smtClean="0"/>
              <a:t> de dados banda larga se aproxima da velocidade nominal declarada; o quanto a espessura de um tratamento </a:t>
            </a:r>
            <a:r>
              <a:rPr lang="pt-BR" sz="3200" dirty="0" err="1" smtClean="0"/>
              <a:t>galvânico</a:t>
            </a:r>
            <a:r>
              <a:rPr lang="pt-BR" sz="3200" dirty="0" smtClean="0"/>
              <a:t> se aproxima de sua </a:t>
            </a:r>
            <a:r>
              <a:rPr lang="pt-BR" sz="3200" dirty="0" err="1" smtClean="0"/>
              <a:t>especificação</a:t>
            </a:r>
            <a:r>
              <a:rPr lang="pt-BR" sz="3200" dirty="0" smtClean="0"/>
              <a:t> etc. Por vezes, o termo conformidade é </a:t>
            </a:r>
            <a:r>
              <a:rPr lang="pt-BR" sz="3200" dirty="0" err="1" smtClean="0"/>
              <a:t>substituído</a:t>
            </a:r>
            <a:r>
              <a:rPr lang="pt-BR" sz="3200" dirty="0" smtClean="0"/>
              <a:t> por </a:t>
            </a:r>
            <a:r>
              <a:rPr lang="pt-BR" sz="3200" dirty="0" err="1" smtClean="0"/>
              <a:t>consistência</a:t>
            </a:r>
            <a:r>
              <a:rPr lang="pt-BR" sz="3200" dirty="0" smtClean="0"/>
              <a:t> quando essa </a:t>
            </a:r>
            <a:r>
              <a:rPr lang="pt-BR" sz="3200" dirty="0" err="1" smtClean="0"/>
              <a:t>dimensão</a:t>
            </a:r>
            <a:r>
              <a:rPr lang="pt-BR" sz="3200" dirty="0" smtClean="0"/>
              <a:t> refere-se à </a:t>
            </a:r>
            <a:r>
              <a:rPr lang="pt-BR" sz="3200" dirty="0" err="1" smtClean="0"/>
              <a:t>comparação</a:t>
            </a:r>
            <a:r>
              <a:rPr lang="pt-BR" sz="3200" dirty="0" smtClean="0"/>
              <a:t> entre o produto real e a </a:t>
            </a:r>
            <a:r>
              <a:rPr lang="pt-BR" sz="3200" dirty="0" err="1" smtClean="0"/>
              <a:t>experiência</a:t>
            </a:r>
            <a:r>
              <a:rPr lang="pt-BR" sz="3200" dirty="0" smtClean="0"/>
              <a:t> anterior do cliente e </a:t>
            </a:r>
            <a:r>
              <a:rPr lang="pt-BR" sz="3200" dirty="0" err="1" smtClean="0"/>
              <a:t>não</a:t>
            </a:r>
            <a:r>
              <a:rPr lang="pt-BR" sz="3200" dirty="0" smtClean="0"/>
              <a:t> propriamente a um </a:t>
            </a:r>
            <a:r>
              <a:rPr lang="pt-BR" sz="3200" dirty="0" err="1" smtClean="0"/>
              <a:t>padrão</a:t>
            </a:r>
            <a:r>
              <a:rPr lang="pt-BR" sz="3200" dirty="0" smtClean="0"/>
              <a:t> especificado ou declarado. Por exemplo, a </a:t>
            </a:r>
            <a:r>
              <a:rPr lang="pt-BR" sz="3200" dirty="0" err="1" smtClean="0"/>
              <a:t>consistência</a:t>
            </a:r>
            <a:r>
              <a:rPr lang="pt-BR" sz="3200" dirty="0" smtClean="0"/>
              <a:t> de sabor de um alimento congelado, a </a:t>
            </a:r>
            <a:r>
              <a:rPr lang="pt-BR" sz="3200" dirty="0" err="1" smtClean="0"/>
              <a:t>consistência</a:t>
            </a:r>
            <a:r>
              <a:rPr lang="pt-BR" sz="3200" dirty="0" smtClean="0"/>
              <a:t> na rapidez de atendimento de um restaurante </a:t>
            </a:r>
            <a:r>
              <a:rPr lang="pt-BR" sz="3200" dirty="0" err="1" smtClean="0"/>
              <a:t>fast</a:t>
            </a:r>
            <a:r>
              <a:rPr lang="pt-BR" sz="3200" dirty="0" smtClean="0"/>
              <a:t> </a:t>
            </a:r>
            <a:r>
              <a:rPr lang="pt-BR" sz="3200" dirty="0" err="1" smtClean="0"/>
              <a:t>food</a:t>
            </a:r>
            <a:r>
              <a:rPr lang="pt-BR" sz="3200" dirty="0" smtClean="0"/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37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Durabilidade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/>
              <a:t>tempo de vida, </a:t>
            </a:r>
            <a:r>
              <a:rPr lang="pt-BR" sz="3600" dirty="0" err="1" smtClean="0"/>
              <a:t>resistência</a:t>
            </a:r>
            <a:r>
              <a:rPr lang="pt-BR" sz="3600" dirty="0" smtClean="0"/>
              <a:t> no uso, </a:t>
            </a:r>
            <a:r>
              <a:rPr lang="pt-BR" sz="3600" dirty="0" err="1" smtClean="0"/>
              <a:t>frequência</a:t>
            </a:r>
            <a:r>
              <a:rPr lang="pt-BR" sz="3600" dirty="0" smtClean="0"/>
              <a:t> de </a:t>
            </a:r>
            <a:r>
              <a:rPr lang="pt-BR" sz="3600" dirty="0" err="1" smtClean="0"/>
              <a:t>manutenção</a:t>
            </a:r>
            <a:r>
              <a:rPr lang="pt-BR" sz="3600" dirty="0" smtClean="0"/>
              <a:t> etc. Por exemplo, o quanto duram as pastilhas de freio ou os amortecedores de um </a:t>
            </a:r>
            <a:r>
              <a:rPr lang="pt-BR" sz="3600" dirty="0" err="1" smtClean="0"/>
              <a:t>veículo</a:t>
            </a:r>
            <a:r>
              <a:rPr lang="pt-BR" sz="3600" dirty="0" smtClean="0"/>
              <a:t>; quanto tempo uma </a:t>
            </a:r>
            <a:r>
              <a:rPr lang="pt-BR" sz="3600" dirty="0" err="1" smtClean="0"/>
              <a:t>dedetização</a:t>
            </a:r>
            <a:r>
              <a:rPr lang="pt-BR" sz="3600" dirty="0" smtClean="0"/>
              <a:t> </a:t>
            </a:r>
            <a:r>
              <a:rPr lang="pt-BR" sz="3600" dirty="0" err="1" smtClean="0"/>
              <a:t>mantera</a:t>
            </a:r>
            <a:r>
              <a:rPr lang="pt-BR" sz="3600" dirty="0" smtClean="0"/>
              <a:t>́ um ambiente livre de insetos; quanto tempo a </a:t>
            </a:r>
            <a:r>
              <a:rPr lang="pt-BR" sz="3600" dirty="0" err="1" smtClean="0"/>
              <a:t>manutenção</a:t>
            </a:r>
            <a:r>
              <a:rPr lang="pt-BR" sz="3600" dirty="0" smtClean="0"/>
              <a:t> feita num elevador o </a:t>
            </a:r>
            <a:r>
              <a:rPr lang="pt-BR" sz="3600" dirty="0" err="1" smtClean="0"/>
              <a:t>mantera</a:t>
            </a:r>
            <a:r>
              <a:rPr lang="pt-BR" sz="3600" dirty="0" smtClean="0"/>
              <a:t>́ funcionando etc.</a:t>
            </a:r>
          </a:p>
          <a:p>
            <a:pPr algn="just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7615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Manutenção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3600" dirty="0" smtClean="0"/>
              <a:t>indica o quanto a </a:t>
            </a:r>
            <a:r>
              <a:rPr lang="pt-BR" sz="3600" dirty="0" err="1" smtClean="0"/>
              <a:t>manutenção</a:t>
            </a:r>
            <a:r>
              <a:rPr lang="pt-BR" sz="3600" dirty="0" smtClean="0"/>
              <a:t> do produto é </a:t>
            </a:r>
            <a:r>
              <a:rPr lang="pt-BR" sz="3600" dirty="0" err="1" smtClean="0"/>
              <a:t>fácil</a:t>
            </a:r>
            <a:r>
              <a:rPr lang="pt-BR" sz="3600" dirty="0" smtClean="0"/>
              <a:t>, de baixo custo ou </a:t>
            </a:r>
            <a:r>
              <a:rPr lang="pt-BR" sz="3600" dirty="0" err="1" smtClean="0"/>
              <a:t>amigável</a:t>
            </a:r>
            <a:r>
              <a:rPr lang="pt-BR" sz="3600" dirty="0" smtClean="0"/>
              <a:t>. Por exemplo, o quanto de dificuldade tem o cliente para corrigir um </a:t>
            </a:r>
            <a:r>
              <a:rPr lang="pt-BR" sz="3600" dirty="0" err="1" smtClean="0"/>
              <a:t>lançamento</a:t>
            </a:r>
            <a:r>
              <a:rPr lang="pt-BR" sz="3600" dirty="0" smtClean="0"/>
              <a:t> errado numa fatura do </a:t>
            </a:r>
            <a:r>
              <a:rPr lang="pt-BR" sz="3600" dirty="0" err="1" smtClean="0"/>
              <a:t>cartão</a:t>
            </a:r>
            <a:r>
              <a:rPr lang="pt-BR" sz="3600" dirty="0" smtClean="0"/>
              <a:t> de </a:t>
            </a:r>
            <a:r>
              <a:rPr lang="pt-BR" sz="3600" dirty="0" err="1" smtClean="0"/>
              <a:t>crédito</a:t>
            </a:r>
            <a:r>
              <a:rPr lang="pt-BR" sz="3600" dirty="0" smtClean="0"/>
              <a:t>; o quanto é </a:t>
            </a:r>
            <a:r>
              <a:rPr lang="pt-BR" sz="3600" dirty="0" err="1" smtClean="0"/>
              <a:t>fácil</a:t>
            </a:r>
            <a:r>
              <a:rPr lang="pt-BR" sz="3600" dirty="0" smtClean="0"/>
              <a:t> trocar o cartucho de tinta de uma impressora; quanto custa a </a:t>
            </a:r>
            <a:r>
              <a:rPr lang="pt-BR" sz="3600" dirty="0" err="1" smtClean="0"/>
              <a:t>reposição</a:t>
            </a:r>
            <a:r>
              <a:rPr lang="pt-BR" sz="3600" dirty="0" smtClean="0"/>
              <a:t> de um cartucho de tinta de uma impressora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445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Estética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err="1" smtClean="0"/>
              <a:t>são</a:t>
            </a:r>
            <a:r>
              <a:rPr lang="pt-BR" sz="3600" dirty="0" smtClean="0"/>
              <a:t> as </a:t>
            </a:r>
            <a:r>
              <a:rPr lang="pt-BR" sz="3600" dirty="0" err="1" smtClean="0"/>
              <a:t>características</a:t>
            </a:r>
            <a:r>
              <a:rPr lang="pt-BR" sz="3600" dirty="0" smtClean="0"/>
              <a:t> relativas à </a:t>
            </a:r>
            <a:r>
              <a:rPr lang="pt-BR" sz="3600" dirty="0" err="1" smtClean="0"/>
              <a:t>aparência</a:t>
            </a:r>
            <a:r>
              <a:rPr lang="pt-BR" sz="3600" dirty="0" smtClean="0"/>
              <a:t> e à </a:t>
            </a:r>
            <a:r>
              <a:rPr lang="pt-BR" sz="3600" dirty="0" err="1" smtClean="0"/>
              <a:t>impressão</a:t>
            </a:r>
            <a:r>
              <a:rPr lang="pt-BR" sz="3600" dirty="0" smtClean="0"/>
              <a:t>. Por exemplo, as linhas </a:t>
            </a:r>
            <a:r>
              <a:rPr lang="pt-BR" sz="3600" dirty="0" err="1" smtClean="0"/>
              <a:t>estéticas</a:t>
            </a:r>
            <a:r>
              <a:rPr lang="pt-BR" sz="3600" dirty="0" smtClean="0"/>
              <a:t> de um </a:t>
            </a:r>
            <a:r>
              <a:rPr lang="pt-BR" sz="3600" dirty="0" err="1" smtClean="0"/>
              <a:t>veículo</a:t>
            </a:r>
            <a:r>
              <a:rPr lang="pt-BR" sz="3600" dirty="0" smtClean="0"/>
              <a:t>, de um </a:t>
            </a:r>
            <a:r>
              <a:rPr lang="pt-BR" sz="3600" dirty="0" err="1" smtClean="0"/>
              <a:t>móvel</a:t>
            </a:r>
            <a:r>
              <a:rPr lang="pt-BR" sz="3600" dirty="0" smtClean="0"/>
              <a:t>; a cor, o modelo ou a estampa de uma roupa; a </a:t>
            </a:r>
            <a:r>
              <a:rPr lang="pt-BR" sz="3600" dirty="0" err="1" smtClean="0"/>
              <a:t>fragrância</a:t>
            </a:r>
            <a:r>
              <a:rPr lang="pt-BR" sz="3600" dirty="0" smtClean="0"/>
              <a:t> de um perfume; a </a:t>
            </a:r>
            <a:r>
              <a:rPr lang="pt-BR" sz="3600" dirty="0" err="1" smtClean="0"/>
              <a:t>aparência</a:t>
            </a:r>
            <a:r>
              <a:rPr lang="pt-BR" sz="3600" dirty="0" smtClean="0"/>
              <a:t> do </a:t>
            </a:r>
            <a:r>
              <a:rPr lang="pt-BR" sz="3600" dirty="0" err="1" smtClean="0"/>
              <a:t>maître</a:t>
            </a:r>
            <a:r>
              <a:rPr lang="pt-BR" sz="3600" dirty="0" smtClean="0"/>
              <a:t> e do </a:t>
            </a:r>
            <a:r>
              <a:rPr lang="pt-BR" sz="3600" dirty="0" err="1" smtClean="0"/>
              <a:t>próprio</a:t>
            </a:r>
            <a:r>
              <a:rPr lang="pt-BR" sz="3600" dirty="0" smtClean="0"/>
              <a:t> </a:t>
            </a:r>
            <a:r>
              <a:rPr lang="pt-BR" sz="3600" dirty="0"/>
              <a:t>restaurante; a limpeza e a </a:t>
            </a:r>
            <a:r>
              <a:rPr lang="pt-BR" sz="3600" dirty="0" err="1"/>
              <a:t>organização</a:t>
            </a:r>
            <a:r>
              <a:rPr lang="pt-BR" sz="3600" dirty="0"/>
              <a:t> de uma oficina </a:t>
            </a:r>
            <a:r>
              <a:rPr lang="pt-BR" sz="3600" dirty="0" err="1"/>
              <a:t>mecânica</a:t>
            </a:r>
            <a:r>
              <a:rPr lang="pt-BR" sz="3600" dirty="0"/>
              <a:t> </a:t>
            </a:r>
            <a:r>
              <a:rPr lang="pt-BR" sz="3600" dirty="0" smtClean="0"/>
              <a:t>etc.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32005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percebida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dirty="0" smtClean="0"/>
              <a:t>o sentimento e a maneira como o cliente é tratado. Por exemplo, a cortesia do </a:t>
            </a:r>
            <a:r>
              <a:rPr lang="pt-BR" sz="3600" dirty="0" err="1" smtClean="0"/>
              <a:t>maître</a:t>
            </a:r>
            <a:r>
              <a:rPr lang="pt-BR" sz="3600" dirty="0" smtClean="0"/>
              <a:t>; a </a:t>
            </a:r>
            <a:r>
              <a:rPr lang="pt-BR" sz="3600" dirty="0" err="1" smtClean="0"/>
              <a:t>educação</a:t>
            </a:r>
            <a:r>
              <a:rPr lang="pt-BR" sz="3600" dirty="0" smtClean="0"/>
              <a:t> e o polimento num </a:t>
            </a:r>
            <a:r>
              <a:rPr lang="pt-BR" sz="3600" dirty="0" err="1" smtClean="0"/>
              <a:t>teleatendimento</a:t>
            </a:r>
            <a:r>
              <a:rPr lang="pt-BR" sz="3600" dirty="0" smtClean="0"/>
              <a:t>. Nesta </a:t>
            </a:r>
            <a:r>
              <a:rPr lang="pt-BR" sz="3600" dirty="0" err="1" smtClean="0"/>
              <a:t>dimensão</a:t>
            </a:r>
            <a:r>
              <a:rPr lang="pt-BR" sz="3600" dirty="0" smtClean="0"/>
              <a:t>, incluem-se ainda os componentes subjetivos da </a:t>
            </a:r>
            <a:r>
              <a:rPr lang="pt-BR" sz="3600" dirty="0" err="1" smtClean="0"/>
              <a:t>qualida</a:t>
            </a:r>
            <a:r>
              <a:rPr lang="pt-BR" sz="3600" dirty="0" smtClean="0"/>
              <a:t> de, muitas vezes resultantes de </a:t>
            </a:r>
            <a:r>
              <a:rPr lang="pt-BR" sz="3600" dirty="0" err="1" smtClean="0"/>
              <a:t>associações</a:t>
            </a:r>
            <a:r>
              <a:rPr lang="pt-BR" sz="3600" dirty="0" smtClean="0"/>
              <a:t> que o cliente realiza em suas </a:t>
            </a:r>
            <a:r>
              <a:rPr lang="pt-BR" sz="3600" dirty="0" err="1" smtClean="0"/>
              <a:t>avaliações</a:t>
            </a:r>
            <a:r>
              <a:rPr lang="pt-BR" sz="3600" dirty="0" smtClean="0"/>
              <a:t>. Se a </a:t>
            </a:r>
            <a:r>
              <a:rPr lang="pt-BR" sz="3600" dirty="0" err="1" smtClean="0"/>
              <a:t>Rolls-Royce</a:t>
            </a:r>
            <a:r>
              <a:rPr lang="pt-BR" sz="3600" dirty="0" smtClean="0"/>
              <a:t> passasse a fabricar </a:t>
            </a:r>
            <a:r>
              <a:rPr lang="pt-BR" sz="3600" dirty="0" err="1" smtClean="0"/>
              <a:t>também</a:t>
            </a:r>
            <a:r>
              <a:rPr lang="pt-BR" sz="3600" dirty="0" smtClean="0"/>
              <a:t> bicicletas, </a:t>
            </a:r>
            <a:r>
              <a:rPr lang="pt-BR" sz="3600" dirty="0" err="1" smtClean="0"/>
              <a:t>voce</a:t>
            </a:r>
            <a:r>
              <a:rPr lang="pt-BR" sz="3600" dirty="0" smtClean="0"/>
              <a:t>̂ diria que elas teriam qualidade?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9697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558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Oito dimensões da qualidade</vt:lpstr>
      <vt:lpstr>Desempenho</vt:lpstr>
      <vt:lpstr>Característica</vt:lpstr>
      <vt:lpstr>Confiabilidade</vt:lpstr>
      <vt:lpstr>Conformidade</vt:lpstr>
      <vt:lpstr>Durabilidade</vt:lpstr>
      <vt:lpstr>Manutenção</vt:lpstr>
      <vt:lpstr>Estética</vt:lpstr>
      <vt:lpstr>Qualidade percebida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Oito dimensões da qualidade</dc:title>
  <dc:creator>Marcio Mattos Borges de Oliveira</dc:creator>
  <cp:lastModifiedBy>Marcio Mattos Borges de Oliveira</cp:lastModifiedBy>
  <cp:revision>2</cp:revision>
  <dcterms:created xsi:type="dcterms:W3CDTF">2015-09-29T11:33:19Z</dcterms:created>
  <dcterms:modified xsi:type="dcterms:W3CDTF">2015-09-29T11:36:33Z</dcterms:modified>
</cp:coreProperties>
</file>