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8" r:id="rId5"/>
    <p:sldId id="257" r:id="rId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0" d="100"/>
          <a:sy n="90" d="100"/>
        </p:scale>
        <p:origin x="519"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pt-BR"/>
          </a:p>
        </p:txBody>
      </p:sp>
      <p:sp>
        <p:nvSpPr>
          <p:cNvPr id="4" name="Espaço Reservado para Data 3"/>
          <p:cNvSpPr>
            <a:spLocks noGrp="1"/>
          </p:cNvSpPr>
          <p:nvPr>
            <p:ph type="dt" sz="half" idx="10"/>
          </p:nvPr>
        </p:nvSpPr>
        <p:spPr/>
        <p:txBody>
          <a:bodyPr/>
          <a:lstStyle/>
          <a:p>
            <a:fld id="{E4E7D06C-C625-4A2A-BBAF-3F5AE6CC0CA6}" type="datetimeFigureOut">
              <a:rPr lang="pt-BR" smtClean="0"/>
              <a:t>08/11/16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CC9FE35-D694-4C18-9757-16265E5256FA}" type="slidenum">
              <a:rPr lang="pt-BR" smtClean="0"/>
              <a:t>‹nº›</a:t>
            </a:fld>
            <a:endParaRPr lang="pt-BR"/>
          </a:p>
        </p:txBody>
      </p:sp>
    </p:spTree>
    <p:extLst>
      <p:ext uri="{BB962C8B-B14F-4D97-AF65-F5344CB8AC3E}">
        <p14:creationId xmlns:p14="http://schemas.microsoft.com/office/powerpoint/2010/main" val="3165050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a:p>
        </p:txBody>
      </p:sp>
      <p:sp>
        <p:nvSpPr>
          <p:cNvPr id="4" name="Espaço Reservado para Data 3"/>
          <p:cNvSpPr>
            <a:spLocks noGrp="1"/>
          </p:cNvSpPr>
          <p:nvPr>
            <p:ph type="dt" sz="half" idx="10"/>
          </p:nvPr>
        </p:nvSpPr>
        <p:spPr/>
        <p:txBody>
          <a:bodyPr/>
          <a:lstStyle/>
          <a:p>
            <a:fld id="{E4E7D06C-C625-4A2A-BBAF-3F5AE6CC0CA6}" type="datetimeFigureOut">
              <a:rPr lang="pt-BR" smtClean="0"/>
              <a:t>08/11/16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CC9FE35-D694-4C18-9757-16265E5256FA}" type="slidenum">
              <a:rPr lang="pt-BR" smtClean="0"/>
              <a:t>‹nº›</a:t>
            </a:fld>
            <a:endParaRPr lang="pt-BR"/>
          </a:p>
        </p:txBody>
      </p:sp>
    </p:spTree>
    <p:extLst>
      <p:ext uri="{BB962C8B-B14F-4D97-AF65-F5344CB8AC3E}">
        <p14:creationId xmlns:p14="http://schemas.microsoft.com/office/powerpoint/2010/main" val="44625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a:p>
        </p:txBody>
      </p:sp>
      <p:sp>
        <p:nvSpPr>
          <p:cNvPr id="4" name="Espaço Reservado para Data 3"/>
          <p:cNvSpPr>
            <a:spLocks noGrp="1"/>
          </p:cNvSpPr>
          <p:nvPr>
            <p:ph type="dt" sz="half" idx="10"/>
          </p:nvPr>
        </p:nvSpPr>
        <p:spPr/>
        <p:txBody>
          <a:bodyPr/>
          <a:lstStyle/>
          <a:p>
            <a:fld id="{E4E7D06C-C625-4A2A-BBAF-3F5AE6CC0CA6}" type="datetimeFigureOut">
              <a:rPr lang="pt-BR" smtClean="0"/>
              <a:t>08/11/16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CC9FE35-D694-4C18-9757-16265E5256FA}" type="slidenum">
              <a:rPr lang="pt-BR" smtClean="0"/>
              <a:t>‹nº›</a:t>
            </a:fld>
            <a:endParaRPr lang="pt-BR"/>
          </a:p>
        </p:txBody>
      </p:sp>
    </p:spTree>
    <p:extLst>
      <p:ext uri="{BB962C8B-B14F-4D97-AF65-F5344CB8AC3E}">
        <p14:creationId xmlns:p14="http://schemas.microsoft.com/office/powerpoint/2010/main" val="198105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a:p>
        </p:txBody>
      </p:sp>
      <p:sp>
        <p:nvSpPr>
          <p:cNvPr id="4" name="Espaço Reservado para Data 3"/>
          <p:cNvSpPr>
            <a:spLocks noGrp="1"/>
          </p:cNvSpPr>
          <p:nvPr>
            <p:ph type="dt" sz="half" idx="10"/>
          </p:nvPr>
        </p:nvSpPr>
        <p:spPr/>
        <p:txBody>
          <a:bodyPr/>
          <a:lstStyle/>
          <a:p>
            <a:fld id="{E4E7D06C-C625-4A2A-BBAF-3F5AE6CC0CA6}" type="datetimeFigureOut">
              <a:rPr lang="pt-BR" smtClean="0"/>
              <a:t>08/11/16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CC9FE35-D694-4C18-9757-16265E5256FA}" type="slidenum">
              <a:rPr lang="pt-BR" smtClean="0"/>
              <a:t>‹nº›</a:t>
            </a:fld>
            <a:endParaRPr lang="pt-BR"/>
          </a:p>
        </p:txBody>
      </p:sp>
    </p:spTree>
    <p:extLst>
      <p:ext uri="{BB962C8B-B14F-4D97-AF65-F5344CB8AC3E}">
        <p14:creationId xmlns:p14="http://schemas.microsoft.com/office/powerpoint/2010/main" val="1594578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E4E7D06C-C625-4A2A-BBAF-3F5AE6CC0CA6}" type="datetimeFigureOut">
              <a:rPr lang="pt-BR" smtClean="0"/>
              <a:t>08/11/16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CC9FE35-D694-4C18-9757-16265E5256FA}" type="slidenum">
              <a:rPr lang="pt-BR" smtClean="0"/>
              <a:t>‹nº›</a:t>
            </a:fld>
            <a:endParaRPr lang="pt-BR"/>
          </a:p>
        </p:txBody>
      </p:sp>
    </p:spTree>
    <p:extLst>
      <p:ext uri="{BB962C8B-B14F-4D97-AF65-F5344CB8AC3E}">
        <p14:creationId xmlns:p14="http://schemas.microsoft.com/office/powerpoint/2010/main" val="194224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a:p>
        </p:txBody>
      </p:sp>
      <p:sp>
        <p:nvSpPr>
          <p:cNvPr id="5" name="Espaço Reservado para Data 4"/>
          <p:cNvSpPr>
            <a:spLocks noGrp="1"/>
          </p:cNvSpPr>
          <p:nvPr>
            <p:ph type="dt" sz="half" idx="10"/>
          </p:nvPr>
        </p:nvSpPr>
        <p:spPr/>
        <p:txBody>
          <a:bodyPr/>
          <a:lstStyle/>
          <a:p>
            <a:fld id="{E4E7D06C-C625-4A2A-BBAF-3F5AE6CC0CA6}" type="datetimeFigureOut">
              <a:rPr lang="pt-BR" smtClean="0"/>
              <a:t>08/11/16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CC9FE35-D694-4C18-9757-16265E5256FA}" type="slidenum">
              <a:rPr lang="pt-BR" smtClean="0"/>
              <a:t>‹nº›</a:t>
            </a:fld>
            <a:endParaRPr lang="pt-BR"/>
          </a:p>
        </p:txBody>
      </p:sp>
    </p:spTree>
    <p:extLst>
      <p:ext uri="{BB962C8B-B14F-4D97-AF65-F5344CB8AC3E}">
        <p14:creationId xmlns:p14="http://schemas.microsoft.com/office/powerpoint/2010/main" val="457461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a:p>
        </p:txBody>
      </p:sp>
      <p:sp>
        <p:nvSpPr>
          <p:cNvPr id="7" name="Espaço Reservado para Data 6"/>
          <p:cNvSpPr>
            <a:spLocks noGrp="1"/>
          </p:cNvSpPr>
          <p:nvPr>
            <p:ph type="dt" sz="half" idx="10"/>
          </p:nvPr>
        </p:nvSpPr>
        <p:spPr/>
        <p:txBody>
          <a:bodyPr/>
          <a:lstStyle/>
          <a:p>
            <a:fld id="{E4E7D06C-C625-4A2A-BBAF-3F5AE6CC0CA6}" type="datetimeFigureOut">
              <a:rPr lang="pt-BR" smtClean="0"/>
              <a:t>08/11/16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CC9FE35-D694-4C18-9757-16265E5256FA}" type="slidenum">
              <a:rPr lang="pt-BR" smtClean="0"/>
              <a:t>‹nº›</a:t>
            </a:fld>
            <a:endParaRPr lang="pt-BR"/>
          </a:p>
        </p:txBody>
      </p:sp>
    </p:spTree>
    <p:extLst>
      <p:ext uri="{BB962C8B-B14F-4D97-AF65-F5344CB8AC3E}">
        <p14:creationId xmlns:p14="http://schemas.microsoft.com/office/powerpoint/2010/main" val="3509302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a:p>
        </p:txBody>
      </p:sp>
      <p:sp>
        <p:nvSpPr>
          <p:cNvPr id="3" name="Espaço Reservado para Data 2"/>
          <p:cNvSpPr>
            <a:spLocks noGrp="1"/>
          </p:cNvSpPr>
          <p:nvPr>
            <p:ph type="dt" sz="half" idx="10"/>
          </p:nvPr>
        </p:nvSpPr>
        <p:spPr/>
        <p:txBody>
          <a:bodyPr/>
          <a:lstStyle/>
          <a:p>
            <a:fld id="{E4E7D06C-C625-4A2A-BBAF-3F5AE6CC0CA6}" type="datetimeFigureOut">
              <a:rPr lang="pt-BR" smtClean="0"/>
              <a:t>08/11/16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CC9FE35-D694-4C18-9757-16265E5256FA}" type="slidenum">
              <a:rPr lang="pt-BR" smtClean="0"/>
              <a:t>‹nº›</a:t>
            </a:fld>
            <a:endParaRPr lang="pt-BR"/>
          </a:p>
        </p:txBody>
      </p:sp>
    </p:spTree>
    <p:extLst>
      <p:ext uri="{BB962C8B-B14F-4D97-AF65-F5344CB8AC3E}">
        <p14:creationId xmlns:p14="http://schemas.microsoft.com/office/powerpoint/2010/main" val="2212303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4E7D06C-C625-4A2A-BBAF-3F5AE6CC0CA6}" type="datetimeFigureOut">
              <a:rPr lang="pt-BR" smtClean="0"/>
              <a:t>08/11/16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CC9FE35-D694-4C18-9757-16265E5256FA}" type="slidenum">
              <a:rPr lang="pt-BR" smtClean="0"/>
              <a:t>‹nº›</a:t>
            </a:fld>
            <a:endParaRPr lang="pt-BR"/>
          </a:p>
        </p:txBody>
      </p:sp>
    </p:spTree>
    <p:extLst>
      <p:ext uri="{BB962C8B-B14F-4D97-AF65-F5344CB8AC3E}">
        <p14:creationId xmlns:p14="http://schemas.microsoft.com/office/powerpoint/2010/main" val="390108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E4E7D06C-C625-4A2A-BBAF-3F5AE6CC0CA6}" type="datetimeFigureOut">
              <a:rPr lang="pt-BR" smtClean="0"/>
              <a:t>08/11/16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CC9FE35-D694-4C18-9757-16265E5256FA}" type="slidenum">
              <a:rPr lang="pt-BR" smtClean="0"/>
              <a:t>‹nº›</a:t>
            </a:fld>
            <a:endParaRPr lang="pt-BR"/>
          </a:p>
        </p:txBody>
      </p:sp>
    </p:spTree>
    <p:extLst>
      <p:ext uri="{BB962C8B-B14F-4D97-AF65-F5344CB8AC3E}">
        <p14:creationId xmlns:p14="http://schemas.microsoft.com/office/powerpoint/2010/main" val="169081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E4E7D06C-C625-4A2A-BBAF-3F5AE6CC0CA6}" type="datetimeFigureOut">
              <a:rPr lang="pt-BR" smtClean="0"/>
              <a:t>08/11/16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CC9FE35-D694-4C18-9757-16265E5256FA}" type="slidenum">
              <a:rPr lang="pt-BR" smtClean="0"/>
              <a:t>‹nº›</a:t>
            </a:fld>
            <a:endParaRPr lang="pt-BR"/>
          </a:p>
        </p:txBody>
      </p:sp>
    </p:spTree>
    <p:extLst>
      <p:ext uri="{BB962C8B-B14F-4D97-AF65-F5344CB8AC3E}">
        <p14:creationId xmlns:p14="http://schemas.microsoft.com/office/powerpoint/2010/main" val="4284413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E7D06C-C625-4A2A-BBAF-3F5AE6CC0CA6}" type="datetimeFigureOut">
              <a:rPr lang="pt-BR" smtClean="0"/>
              <a:t>08/11/16</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9FE35-D694-4C18-9757-16265E5256FA}" type="slidenum">
              <a:rPr lang="pt-BR" smtClean="0"/>
              <a:t>‹nº›</a:t>
            </a:fld>
            <a:endParaRPr lang="pt-BR"/>
          </a:p>
        </p:txBody>
      </p:sp>
    </p:spTree>
    <p:extLst>
      <p:ext uri="{BB962C8B-B14F-4D97-AF65-F5344CB8AC3E}">
        <p14:creationId xmlns:p14="http://schemas.microsoft.com/office/powerpoint/2010/main" val="4232260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Exercícios Estoques 3</a:t>
            </a:r>
          </a:p>
        </p:txBody>
      </p:sp>
      <p:sp>
        <p:nvSpPr>
          <p:cNvPr id="3" name="Subtítulo 2"/>
          <p:cNvSpPr>
            <a:spLocks noGrp="1"/>
          </p:cNvSpPr>
          <p:nvPr>
            <p:ph type="subTitle" idx="1"/>
          </p:nvPr>
        </p:nvSpPr>
        <p:spPr/>
        <p:txBody>
          <a:bodyPr/>
          <a:lstStyle/>
          <a:p>
            <a:r>
              <a:rPr lang="pt-BR" dirty="0"/>
              <a:t>Nigel, SLACK,, CHAMBERS, Stuart, JOHNSTON, Robert, BETTS, Alan. </a:t>
            </a:r>
            <a:r>
              <a:rPr lang="pt-BR" i="1" dirty="0"/>
              <a:t>Gerenciamento de Operações e de Processos: Princípios e práticas de impacto estratégico,  2nd </a:t>
            </a:r>
            <a:r>
              <a:rPr lang="pt-BR" i="1" dirty="0" err="1"/>
              <a:t>Edition</a:t>
            </a:r>
            <a:r>
              <a:rPr lang="pt-BR" dirty="0"/>
              <a:t>. </a:t>
            </a:r>
            <a:r>
              <a:rPr lang="pt-BR" dirty="0" err="1"/>
              <a:t>Bookman</a:t>
            </a:r>
            <a:r>
              <a:rPr lang="pt-BR" dirty="0"/>
              <a:t>, 08/2013. </a:t>
            </a:r>
            <a:r>
              <a:rPr lang="pt-BR" dirty="0" err="1"/>
              <a:t>VitalBook</a:t>
            </a:r>
            <a:r>
              <a:rPr lang="pt-BR" dirty="0"/>
              <a:t> file.</a:t>
            </a:r>
          </a:p>
          <a:p>
            <a:endParaRPr lang="pt-BR" dirty="0"/>
          </a:p>
        </p:txBody>
      </p:sp>
    </p:spTree>
    <p:extLst>
      <p:ext uri="{BB962C8B-B14F-4D97-AF65-F5344CB8AC3E}">
        <p14:creationId xmlns:p14="http://schemas.microsoft.com/office/powerpoint/2010/main" val="2015753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251" y="223284"/>
            <a:ext cx="10515600" cy="5948363"/>
          </a:xfrm>
        </p:spPr>
        <p:txBody>
          <a:bodyPr>
            <a:normAutofit fontScale="70000" lnSpcReduction="20000"/>
          </a:bodyPr>
          <a:lstStyle/>
          <a:p>
            <a:pPr marL="0" indent="0">
              <a:buNone/>
            </a:pPr>
            <a:r>
              <a:rPr lang="pt-BR" dirty="0"/>
              <a:t>Exemplo</a:t>
            </a:r>
          </a:p>
          <a:p>
            <a:pPr marL="0" indent="0">
              <a:buNone/>
            </a:pPr>
            <a:r>
              <a:rPr lang="pt-BR" dirty="0"/>
              <a:t>	O </a:t>
            </a:r>
            <a:r>
              <a:rPr lang="pt-BR" dirty="0" err="1"/>
              <a:t>Serviço</a:t>
            </a:r>
            <a:r>
              <a:rPr lang="pt-BR" dirty="0"/>
              <a:t> Nacional de Sangue do Reino Unido1Nenhum gerente de estoques gosta de ficar sem estoque. Mas para os </a:t>
            </a:r>
            <a:r>
              <a:rPr lang="pt-BR" dirty="0" err="1"/>
              <a:t>serviços</a:t>
            </a:r>
            <a:r>
              <a:rPr lang="pt-BR" dirty="0"/>
              <a:t> de sangue, tais como o </a:t>
            </a:r>
            <a:r>
              <a:rPr lang="pt-BR" dirty="0" err="1"/>
              <a:t>Serviço</a:t>
            </a:r>
            <a:r>
              <a:rPr lang="pt-BR" dirty="0"/>
              <a:t> Nacional de Sangue do Reino Unido (NBS-</a:t>
            </a:r>
            <a:r>
              <a:rPr lang="pt-BR" dirty="0" err="1"/>
              <a:t>National</a:t>
            </a:r>
            <a:r>
              <a:rPr lang="pt-BR" dirty="0"/>
              <a:t> </a:t>
            </a:r>
            <a:r>
              <a:rPr lang="pt-BR" dirty="0" err="1"/>
              <a:t>Blood</a:t>
            </a:r>
            <a:r>
              <a:rPr lang="pt-BR" dirty="0"/>
              <a:t> Service), as </a:t>
            </a:r>
            <a:r>
              <a:rPr lang="pt-BR" dirty="0" err="1"/>
              <a:t>consequências</a:t>
            </a:r>
            <a:r>
              <a:rPr lang="pt-BR" dirty="0"/>
              <a:t> de ficar sem estoque podem ser particularmente </a:t>
            </a:r>
            <a:r>
              <a:rPr lang="pt-BR" dirty="0" err="1"/>
              <a:t>sérias</a:t>
            </a:r>
            <a:r>
              <a:rPr lang="pt-BR" dirty="0"/>
              <a:t>. Muitas pessoas devem suas vidas a </a:t>
            </a:r>
            <a:r>
              <a:rPr lang="pt-BR" dirty="0" err="1"/>
              <a:t>transfusões</a:t>
            </a:r>
            <a:r>
              <a:rPr lang="pt-BR" dirty="0"/>
              <a:t> que se tornaram </a:t>
            </a:r>
            <a:r>
              <a:rPr lang="pt-BR" dirty="0" err="1"/>
              <a:t>possíveis</a:t>
            </a:r>
            <a:r>
              <a:rPr lang="pt-BR" dirty="0"/>
              <a:t> pelo gerenciamento eficiente do sangue, estocado numa cadeia de suprimentos que se estende pelos centros de </a:t>
            </a:r>
            <a:r>
              <a:rPr lang="pt-BR" dirty="0" err="1"/>
              <a:t>doação</a:t>
            </a:r>
            <a:r>
              <a:rPr lang="pt-BR" dirty="0"/>
              <a:t> para os bancos de sangue. A cadeia de suprimentos NBS tem </a:t>
            </a:r>
            <a:r>
              <a:rPr lang="pt-BR" dirty="0" err="1"/>
              <a:t>três</a:t>
            </a:r>
            <a:r>
              <a:rPr lang="pt-BR" dirty="0"/>
              <a:t> principais etapas:</a:t>
            </a:r>
          </a:p>
          <a:p>
            <a:pPr marL="0" indent="0">
              <a:buNone/>
            </a:pPr>
            <a:r>
              <a:rPr lang="pt-BR" dirty="0"/>
              <a:t>Coleta, que recruta e </a:t>
            </a:r>
            <a:r>
              <a:rPr lang="pt-BR" dirty="0" err="1"/>
              <a:t>retém</a:t>
            </a:r>
            <a:r>
              <a:rPr lang="pt-BR" dirty="0"/>
              <a:t> doadores de sangue, encorajando-os a comparecer a </a:t>
            </a:r>
            <a:r>
              <a:rPr lang="pt-BR" dirty="0" err="1"/>
              <a:t>sessões</a:t>
            </a:r>
            <a:r>
              <a:rPr lang="pt-BR" dirty="0"/>
              <a:t> de </a:t>
            </a:r>
            <a:r>
              <a:rPr lang="pt-BR" dirty="0" err="1"/>
              <a:t>doação</a:t>
            </a:r>
            <a:r>
              <a:rPr lang="pt-BR" dirty="0"/>
              <a:t> (em locais </a:t>
            </a:r>
            <a:r>
              <a:rPr lang="pt-BR" dirty="0" err="1"/>
              <a:t>móveis</a:t>
            </a:r>
            <a:r>
              <a:rPr lang="pt-BR" dirty="0"/>
              <a:t> ou fixos) e transporta o sangue doado para seu banco local de sangue.</a:t>
            </a:r>
          </a:p>
          <a:p>
            <a:pPr marL="0" indent="0">
              <a:buNone/>
            </a:pPr>
            <a:r>
              <a:rPr lang="pt-BR" dirty="0"/>
              <a:t>Processamento, que divide o sangue em suas partes constituintes (</a:t>
            </a:r>
            <a:r>
              <a:rPr lang="pt-BR" dirty="0" err="1"/>
              <a:t>células</a:t>
            </a:r>
            <a:r>
              <a:rPr lang="pt-BR" dirty="0"/>
              <a:t> vermelhas, plaquetas e plasma) bem como mais de 20 outros “produtos” do sangue.</a:t>
            </a:r>
          </a:p>
          <a:p>
            <a:pPr marL="0" indent="0">
              <a:buNone/>
            </a:pPr>
            <a:r>
              <a:rPr lang="pt-BR" dirty="0" err="1"/>
              <a:t>Distribuição</a:t>
            </a:r>
            <a:r>
              <a:rPr lang="pt-BR" dirty="0"/>
              <a:t>, que transporta o sangue dos bancos de sangue para os hospitais em resposta </a:t>
            </a:r>
            <a:r>
              <a:rPr lang="pt-BR" dirty="0" err="1"/>
              <a:t>às</a:t>
            </a:r>
            <a:r>
              <a:rPr lang="pt-BR" dirty="0"/>
              <a:t> </a:t>
            </a:r>
            <a:r>
              <a:rPr lang="pt-BR" dirty="0" err="1"/>
              <a:t>solicitações</a:t>
            </a:r>
            <a:r>
              <a:rPr lang="pt-BR" dirty="0"/>
              <a:t> de rotina e </a:t>
            </a:r>
            <a:r>
              <a:rPr lang="pt-BR" dirty="0" err="1"/>
              <a:t>emergência</a:t>
            </a:r>
            <a:r>
              <a:rPr lang="pt-BR" dirty="0"/>
              <a:t>. Das 200.000 entregas do </a:t>
            </a:r>
            <a:r>
              <a:rPr lang="pt-BR" dirty="0" err="1"/>
              <a:t>Serviço</a:t>
            </a:r>
            <a:r>
              <a:rPr lang="pt-BR" dirty="0"/>
              <a:t> num ano, aproximadamente 2.500 </a:t>
            </a:r>
            <a:r>
              <a:rPr lang="pt-BR" dirty="0" err="1"/>
              <a:t>são</a:t>
            </a:r>
            <a:r>
              <a:rPr lang="pt-BR" dirty="0"/>
              <a:t> entregas de </a:t>
            </a:r>
            <a:r>
              <a:rPr lang="pt-BR" dirty="0" err="1"/>
              <a:t>emergência</a:t>
            </a:r>
            <a:r>
              <a:rPr lang="pt-BR" dirty="0"/>
              <a:t>.</a:t>
            </a:r>
          </a:p>
          <a:p>
            <a:r>
              <a:rPr lang="pt-BR" dirty="0"/>
              <a:t>O estoque se acumula nas </a:t>
            </a:r>
            <a:r>
              <a:rPr lang="pt-BR" dirty="0" err="1"/>
              <a:t>três</a:t>
            </a:r>
            <a:r>
              <a:rPr lang="pt-BR" dirty="0"/>
              <a:t> etapas e nos bancos de sangue individuais dos hospitais. Dentro da cadeia de suprimentos, aproximadamente 11,5% das </a:t>
            </a:r>
            <a:r>
              <a:rPr lang="pt-BR" dirty="0" err="1"/>
              <a:t>células</a:t>
            </a:r>
            <a:r>
              <a:rPr lang="pt-BR" dirty="0"/>
              <a:t> vermelhas do sangue doadas </a:t>
            </a:r>
            <a:r>
              <a:rPr lang="pt-BR" dirty="0" err="1"/>
              <a:t>são</a:t>
            </a:r>
            <a:r>
              <a:rPr lang="pt-BR" dirty="0"/>
              <a:t> perdidas. Muito disso se deve </a:t>
            </a:r>
            <a:r>
              <a:rPr lang="pt-BR" dirty="0" err="1"/>
              <a:t>às</a:t>
            </a:r>
            <a:r>
              <a:rPr lang="pt-BR" dirty="0"/>
              <a:t> perdas no processamento, mas aproximadamente 5% </a:t>
            </a:r>
            <a:r>
              <a:rPr lang="pt-BR" dirty="0" err="1"/>
              <a:t>não</a:t>
            </a:r>
            <a:r>
              <a:rPr lang="pt-BR" dirty="0"/>
              <a:t> </a:t>
            </a:r>
            <a:r>
              <a:rPr lang="pt-BR" dirty="0" err="1"/>
              <a:t>são</a:t>
            </a:r>
            <a:r>
              <a:rPr lang="pt-BR" dirty="0"/>
              <a:t> usados porque “tornaram-se </a:t>
            </a:r>
            <a:r>
              <a:rPr lang="pt-BR" dirty="0" err="1"/>
              <a:t>indisponíveis</a:t>
            </a:r>
            <a:r>
              <a:rPr lang="pt-BR" dirty="0"/>
              <a:t>”, principalmente porque foram armazenados por muito tempo. Parte da tarefa de controle de estoques do </a:t>
            </a:r>
            <a:r>
              <a:rPr lang="pt-BR" dirty="0" err="1"/>
              <a:t>Serviço</a:t>
            </a:r>
            <a:r>
              <a:rPr lang="pt-BR" dirty="0"/>
              <a:t> é manter a perda por </a:t>
            </a:r>
            <a:r>
              <a:rPr lang="pt-BR" dirty="0" err="1"/>
              <a:t>expiração</a:t>
            </a:r>
            <a:r>
              <a:rPr lang="pt-BR" dirty="0"/>
              <a:t> do prazo de validade em um </a:t>
            </a:r>
            <a:r>
              <a:rPr lang="pt-BR" dirty="0" err="1"/>
              <a:t>nível</a:t>
            </a:r>
            <a:r>
              <a:rPr lang="pt-BR" dirty="0"/>
              <a:t> </a:t>
            </a:r>
            <a:r>
              <a:rPr lang="pt-BR" dirty="0" err="1"/>
              <a:t>mínimo</a:t>
            </a:r>
            <a:r>
              <a:rPr lang="pt-BR" dirty="0"/>
              <a:t>. Na verdade, somente pequenas perdas ocorrem dentro do NBS; a maior parte do sangue é perdida quando é armazenada nos bancos de sangue dos hospitais, que </a:t>
            </a:r>
            <a:r>
              <a:rPr lang="pt-BR" dirty="0" err="1"/>
              <a:t>estão</a:t>
            </a:r>
            <a:r>
              <a:rPr lang="pt-BR" dirty="0"/>
              <a:t> fora de seu controle direto. Contudo, tenta-se aconselhar e dar suporte aos hospitais para capacitá-</a:t>
            </a:r>
            <a:r>
              <a:rPr lang="pt-BR" dirty="0" err="1"/>
              <a:t>los</a:t>
            </a:r>
            <a:r>
              <a:rPr lang="pt-BR" dirty="0"/>
              <a:t> a usar o sangue de forma eficiente.</a:t>
            </a:r>
            <a:endParaRPr lang="pt-BR" dirty="0"/>
          </a:p>
        </p:txBody>
      </p:sp>
    </p:spTree>
    <p:extLst>
      <p:ext uri="{BB962C8B-B14F-4D97-AF65-F5344CB8AC3E}">
        <p14:creationId xmlns:p14="http://schemas.microsoft.com/office/powerpoint/2010/main" val="676446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388088"/>
            <a:ext cx="10515600" cy="5788875"/>
          </a:xfrm>
        </p:spPr>
        <p:txBody>
          <a:bodyPr>
            <a:normAutofit fontScale="70000" lnSpcReduction="20000"/>
          </a:bodyPr>
          <a:lstStyle/>
          <a:p>
            <a:r>
              <a:rPr lang="pt-BR" dirty="0"/>
              <a:t>Os componentes e produtos do sangue precisam ser armazenados sob </a:t>
            </a:r>
            <a:r>
              <a:rPr lang="pt-BR" dirty="0" err="1"/>
              <a:t>condições</a:t>
            </a:r>
            <a:r>
              <a:rPr lang="pt-BR" dirty="0"/>
              <a:t> variadas, mas </a:t>
            </a:r>
            <a:r>
              <a:rPr lang="pt-BR" dirty="0" err="1"/>
              <a:t>irão</a:t>
            </a:r>
            <a:r>
              <a:rPr lang="pt-BR" dirty="0"/>
              <a:t> se deteriorar com o passar do tempo. Isso varia dependendo do componente; plaquetas </a:t>
            </a:r>
            <a:r>
              <a:rPr lang="pt-BR" dirty="0" err="1"/>
              <a:t>têm</a:t>
            </a:r>
            <a:r>
              <a:rPr lang="pt-BR" dirty="0"/>
              <a:t> uma validade de somente cinco dias e a demanda pode flutuar de forma significativa. Isto torna o controle de estoques particularmente </a:t>
            </a:r>
            <a:r>
              <a:rPr lang="pt-BR" dirty="0" err="1"/>
              <a:t>difícil</a:t>
            </a:r>
            <a:r>
              <a:rPr lang="pt-BR" dirty="0"/>
              <a:t>. Mesmo as </a:t>
            </a:r>
            <a:r>
              <a:rPr lang="pt-BR" dirty="0" err="1"/>
              <a:t>células</a:t>
            </a:r>
            <a:r>
              <a:rPr lang="pt-BR" dirty="0"/>
              <a:t> vermelhas de sangue, que </a:t>
            </a:r>
            <a:r>
              <a:rPr lang="pt-BR" dirty="0" err="1"/>
              <a:t>têm</a:t>
            </a:r>
            <a:r>
              <a:rPr lang="pt-BR" dirty="0"/>
              <a:t> validade de 35 dias, </a:t>
            </a:r>
            <a:r>
              <a:rPr lang="pt-BR" dirty="0" err="1"/>
              <a:t>não</a:t>
            </a:r>
            <a:r>
              <a:rPr lang="pt-BR" dirty="0"/>
              <a:t> podem ser aceitas pelos hospitais se elas estiverem </a:t>
            </a:r>
            <a:r>
              <a:rPr lang="pt-BR" dirty="0" err="1"/>
              <a:t>próximas</a:t>
            </a:r>
            <a:r>
              <a:rPr lang="pt-BR" dirty="0"/>
              <a:t> de sua “data limite”. A </a:t>
            </a:r>
            <a:r>
              <a:rPr lang="pt-BR" dirty="0" err="1"/>
              <a:t>exatidão</a:t>
            </a:r>
            <a:r>
              <a:rPr lang="pt-BR" dirty="0"/>
              <a:t> do estoque é crucial. Dar a um paciente o tipo errado de sangue pode ser fatal.</a:t>
            </a:r>
          </a:p>
          <a:p>
            <a:r>
              <a:rPr lang="pt-BR" dirty="0"/>
              <a:t>O </a:t>
            </a:r>
            <a:r>
              <a:rPr lang="pt-BR" dirty="0" err="1"/>
              <a:t>nível</a:t>
            </a:r>
            <a:r>
              <a:rPr lang="pt-BR" dirty="0"/>
              <a:t> de demanda num local pode ser afetado significativamente por acidentes. Um acidente </a:t>
            </a:r>
            <a:r>
              <a:rPr lang="pt-BR" dirty="0" err="1"/>
              <a:t>sério</a:t>
            </a:r>
            <a:r>
              <a:rPr lang="pt-BR" dirty="0"/>
              <a:t> envolvendo um ciclista usou 750 unidades de sangue, o que terminou completamente com o suprimento </a:t>
            </a:r>
            <a:r>
              <a:rPr lang="pt-BR" dirty="0" err="1"/>
              <a:t>disponível</a:t>
            </a:r>
            <a:r>
              <a:rPr lang="pt-BR" dirty="0"/>
              <a:t> </a:t>
            </a:r>
            <a:r>
              <a:rPr lang="pt-BR"/>
              <a:t>(milagrosamente</a:t>
            </a:r>
            <a:r>
              <a:rPr lang="pt-BR" dirty="0"/>
              <a:t>, ele sobreviveu). Acidentes em grande escala normalmente geram um pico na oferta de doadores que desejam fazer </a:t>
            </a:r>
            <a:r>
              <a:rPr lang="pt-BR" dirty="0" err="1"/>
              <a:t>doações</a:t>
            </a:r>
            <a:r>
              <a:rPr lang="pt-BR" dirty="0"/>
              <a:t> imediatas. Entretanto, existe </a:t>
            </a:r>
            <a:r>
              <a:rPr lang="pt-BR" dirty="0" err="1"/>
              <a:t>também</a:t>
            </a:r>
            <a:r>
              <a:rPr lang="pt-BR" dirty="0"/>
              <a:t> uma sazonalidade mais </a:t>
            </a:r>
            <a:r>
              <a:rPr lang="pt-BR" dirty="0" err="1"/>
              <a:t>previsível</a:t>
            </a:r>
            <a:r>
              <a:rPr lang="pt-BR" dirty="0"/>
              <a:t> de baixa oferta para a </a:t>
            </a:r>
            <a:r>
              <a:rPr lang="pt-BR" dirty="0" err="1"/>
              <a:t>doação</a:t>
            </a:r>
            <a:r>
              <a:rPr lang="pt-BR" dirty="0"/>
              <a:t> de sangue durante as </a:t>
            </a:r>
            <a:r>
              <a:rPr lang="pt-BR" dirty="0" err="1"/>
              <a:t>férias</a:t>
            </a:r>
            <a:r>
              <a:rPr lang="pt-BR" dirty="0"/>
              <a:t> de </a:t>
            </a:r>
            <a:r>
              <a:rPr lang="pt-BR" dirty="0" err="1"/>
              <a:t>verão</a:t>
            </a:r>
            <a:r>
              <a:rPr lang="pt-BR" dirty="0"/>
              <a:t>. Contudo, existe sempre uma </a:t>
            </a:r>
            <a:r>
              <a:rPr lang="pt-BR" dirty="0" err="1"/>
              <a:t>tensão</a:t>
            </a:r>
            <a:r>
              <a:rPr lang="pt-BR" dirty="0"/>
              <a:t> </a:t>
            </a:r>
            <a:r>
              <a:rPr lang="pt-BR" dirty="0" err="1"/>
              <a:t>inevitável</a:t>
            </a:r>
            <a:r>
              <a:rPr lang="pt-BR" dirty="0"/>
              <a:t> entre minimizar o </a:t>
            </a:r>
            <a:r>
              <a:rPr lang="pt-BR" dirty="0" err="1"/>
              <a:t>desperdício</a:t>
            </a:r>
            <a:r>
              <a:rPr lang="pt-BR" dirty="0"/>
              <a:t> e manter estoques suficientes para fornecer um alto </a:t>
            </a:r>
            <a:r>
              <a:rPr lang="pt-BR" dirty="0" err="1"/>
              <a:t>nível</a:t>
            </a:r>
            <a:r>
              <a:rPr lang="pt-BR" dirty="0"/>
              <a:t> de confiabilidade de suprimento para hospitais. A menos que os estoques de sangue sejam cuidadosamente controlados, eles podem facilmente ultrapassar a data de validade e serem </a:t>
            </a:r>
            <a:r>
              <a:rPr lang="pt-BR" dirty="0" err="1"/>
              <a:t>desperdiçados</a:t>
            </a:r>
            <a:r>
              <a:rPr lang="pt-BR" dirty="0"/>
              <a:t>. Mas evitar que produtos de sangue ultrapassem o prazo de validade </a:t>
            </a:r>
            <a:r>
              <a:rPr lang="pt-BR" dirty="0" err="1"/>
              <a:t>não</a:t>
            </a:r>
            <a:r>
              <a:rPr lang="pt-BR" dirty="0"/>
              <a:t> é o </a:t>
            </a:r>
            <a:r>
              <a:rPr lang="pt-BR" dirty="0" err="1"/>
              <a:t>único</a:t>
            </a:r>
            <a:r>
              <a:rPr lang="pt-BR" dirty="0"/>
              <a:t> objetivo de estoque no NBS. O NBS </a:t>
            </a:r>
            <a:r>
              <a:rPr lang="pt-BR" dirty="0" err="1"/>
              <a:t>também</a:t>
            </a:r>
            <a:r>
              <a:rPr lang="pt-BR" dirty="0"/>
              <a:t> mede o percentual das </a:t>
            </a:r>
            <a:r>
              <a:rPr lang="pt-BR" dirty="0" err="1"/>
              <a:t>solicitações</a:t>
            </a:r>
            <a:r>
              <a:rPr lang="pt-BR" dirty="0"/>
              <a:t> atendidas em </a:t>
            </a:r>
            <a:r>
              <a:rPr lang="pt-BR" dirty="0" err="1"/>
              <a:t>relação</a:t>
            </a:r>
            <a:r>
              <a:rPr lang="pt-BR" dirty="0"/>
              <a:t> ao total, o percentual de </a:t>
            </a:r>
            <a:r>
              <a:rPr lang="pt-BR" dirty="0" err="1"/>
              <a:t>solicitações</a:t>
            </a:r>
            <a:r>
              <a:rPr lang="pt-BR" dirty="0"/>
              <a:t> de </a:t>
            </a:r>
            <a:r>
              <a:rPr lang="pt-BR" dirty="0" err="1"/>
              <a:t>emergência</a:t>
            </a:r>
            <a:r>
              <a:rPr lang="pt-BR" dirty="0"/>
              <a:t> entregues dentro de duas horas, o percentual de unidades coletadas por doador, o </a:t>
            </a:r>
            <a:r>
              <a:rPr lang="pt-BR" dirty="0" err="1"/>
              <a:t>número</a:t>
            </a:r>
            <a:r>
              <a:rPr lang="pt-BR" dirty="0"/>
              <a:t> de novos doadores registrados e o </a:t>
            </a:r>
            <a:r>
              <a:rPr lang="pt-BR" dirty="0" err="1"/>
              <a:t>número</a:t>
            </a:r>
            <a:r>
              <a:rPr lang="pt-BR" dirty="0"/>
              <a:t> de doadores que esperam mais de 30 minutos antes de poderem doar. A rastreabilidade do sangue doado é </a:t>
            </a:r>
            <a:r>
              <a:rPr lang="pt-BR" dirty="0" err="1"/>
              <a:t>também</a:t>
            </a:r>
            <a:r>
              <a:rPr lang="pt-BR" dirty="0"/>
              <a:t> cada vez mais importante. Se aparecer qualquer problema com um produto do sangue, sua origem pode ser rastreada até o doador original.</a:t>
            </a:r>
          </a:p>
        </p:txBody>
      </p:sp>
    </p:spTree>
    <p:extLst>
      <p:ext uri="{BB962C8B-B14F-4D97-AF65-F5344CB8AC3E}">
        <p14:creationId xmlns:p14="http://schemas.microsoft.com/office/powerpoint/2010/main" val="1187843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9232" y="132907"/>
            <a:ext cx="11807456" cy="6400800"/>
          </a:xfrm>
        </p:spPr>
        <p:txBody>
          <a:bodyPr>
            <a:noAutofit/>
          </a:bodyPr>
          <a:lstStyle/>
          <a:p>
            <a:pPr marL="514350" indent="-514350">
              <a:buFont typeface="+mj-lt"/>
              <a:buAutoNum type="arabicPeriod"/>
            </a:pPr>
            <a:r>
              <a:rPr lang="pt-BR" sz="2400" dirty="0"/>
              <a:t>Leia o exemplo do </a:t>
            </a:r>
            <a:r>
              <a:rPr lang="pt-BR" sz="2400" dirty="0" err="1"/>
              <a:t>Serviço</a:t>
            </a:r>
            <a:r>
              <a:rPr lang="pt-BR" sz="2400" dirty="0"/>
              <a:t> Nacional de Sangue no </a:t>
            </a:r>
            <a:r>
              <a:rPr lang="pt-BR" sz="2400" dirty="0" err="1"/>
              <a:t>início</a:t>
            </a:r>
            <a:r>
              <a:rPr lang="pt-BR" sz="2400" dirty="0"/>
              <a:t> do </a:t>
            </a:r>
            <a:r>
              <a:rPr lang="pt-BR" sz="2400" dirty="0" err="1"/>
              <a:t>capítulo</a:t>
            </a:r>
            <a:r>
              <a:rPr lang="pt-BR" sz="2400" dirty="0"/>
              <a:t>. Quais </a:t>
            </a:r>
            <a:r>
              <a:rPr lang="pt-BR" sz="2400" dirty="0" err="1"/>
              <a:t>são</a:t>
            </a:r>
            <a:r>
              <a:rPr lang="pt-BR" sz="2400" dirty="0"/>
              <a:t> os fatores que constituem os custos de </a:t>
            </a:r>
            <a:r>
              <a:rPr lang="pt-BR" sz="2400" dirty="0" err="1"/>
              <a:t>manutenção</a:t>
            </a:r>
            <a:r>
              <a:rPr lang="pt-BR" sz="2400" dirty="0"/>
              <a:t> do estoque, os custos do pedido e os custos da falta de estoque num </a:t>
            </a:r>
            <a:r>
              <a:rPr lang="pt-BR" sz="2400" dirty="0" err="1"/>
              <a:t>Serviço</a:t>
            </a:r>
            <a:r>
              <a:rPr lang="pt-BR" sz="2400" dirty="0"/>
              <a:t> Nacional de Sangue? O que torna esse exemplo </a:t>
            </a:r>
            <a:r>
              <a:rPr lang="pt-BR" sz="2400" dirty="0" err="1"/>
              <a:t>específico</a:t>
            </a:r>
            <a:r>
              <a:rPr lang="pt-BR" sz="2400" dirty="0"/>
              <a:t> de controle e planejamento de estoques </a:t>
            </a:r>
            <a:r>
              <a:rPr lang="pt-BR" sz="2400" dirty="0" err="1"/>
              <a:t>tão</a:t>
            </a:r>
            <a:r>
              <a:rPr lang="pt-BR" sz="2400" dirty="0"/>
              <a:t> complexo?  Como o gerenciamento de estoques do </a:t>
            </a:r>
            <a:r>
              <a:rPr lang="pt-BR" sz="2400" dirty="0" err="1"/>
              <a:t>Serviço</a:t>
            </a:r>
            <a:r>
              <a:rPr lang="pt-BR" sz="2400" dirty="0"/>
              <a:t> Nacional de Sangue </a:t>
            </a:r>
            <a:r>
              <a:rPr lang="pt-BR" sz="2400" dirty="0" err="1"/>
              <a:t>podera</a:t>
            </a:r>
            <a:r>
              <a:rPr lang="pt-BR" sz="2400" dirty="0"/>
              <a:t>́ afetar sua habilidade de coletar sangue?</a:t>
            </a:r>
          </a:p>
          <a:p>
            <a:pPr marL="514350" indent="-514350">
              <a:buFont typeface="+mj-lt"/>
              <a:buAutoNum type="arabicPeriod"/>
            </a:pPr>
            <a:r>
              <a:rPr lang="pt-BR" sz="2400" dirty="0"/>
              <a:t>Estime o valor de consumo anual e o </a:t>
            </a:r>
            <a:r>
              <a:rPr lang="pt-BR" sz="2400" dirty="0" err="1"/>
              <a:t>nível</a:t>
            </a:r>
            <a:r>
              <a:rPr lang="pt-BR" sz="2400" dirty="0"/>
              <a:t> (ou valor) </a:t>
            </a:r>
            <a:r>
              <a:rPr lang="pt-BR" sz="2400" dirty="0" err="1"/>
              <a:t>médio</a:t>
            </a:r>
            <a:r>
              <a:rPr lang="pt-BR" sz="2400" dirty="0"/>
              <a:t> de estoque e </a:t>
            </a:r>
            <a:r>
              <a:rPr lang="pt-BR" sz="2400" dirty="0" err="1"/>
              <a:t>espaço</a:t>
            </a:r>
            <a:r>
              <a:rPr lang="pt-BR" sz="2400" dirty="0"/>
              <a:t> ocupado por 20 itens representativos dos alimentos usados dentro de sua casa, ou de sua </a:t>
            </a:r>
            <a:r>
              <a:rPr lang="pt-BR" sz="2400" dirty="0" err="1"/>
              <a:t>família</a:t>
            </a:r>
            <a:r>
              <a:rPr lang="pt-BR" sz="2400" dirty="0"/>
              <a:t>. Usando </a:t>
            </a:r>
            <a:r>
              <a:rPr lang="pt-BR" sz="2400" dirty="0" err="1"/>
              <a:t>análises</a:t>
            </a:r>
            <a:r>
              <a:rPr lang="pt-BR" sz="2400" dirty="0"/>
              <a:t> de Pareto, classifique-os em grupos de valor de consumo (como A, B, C) e calcule o giro </a:t>
            </a:r>
            <a:r>
              <a:rPr lang="pt-BR" sz="2400" dirty="0" err="1"/>
              <a:t>médio</a:t>
            </a:r>
            <a:r>
              <a:rPr lang="pt-BR" sz="2400" dirty="0"/>
              <a:t> de estoque para cada grupo.• Essa </a:t>
            </a:r>
            <a:r>
              <a:rPr lang="pt-BR" sz="2400" dirty="0" err="1"/>
              <a:t>análise</a:t>
            </a:r>
            <a:r>
              <a:rPr lang="pt-BR" sz="2400" dirty="0"/>
              <a:t> indica um uso sensato de capital e </a:t>
            </a:r>
            <a:r>
              <a:rPr lang="pt-BR" sz="2400" dirty="0" err="1"/>
              <a:t>espaço</a:t>
            </a:r>
            <a:r>
              <a:rPr lang="pt-BR" sz="2400" dirty="0"/>
              <a:t>, e, caso </a:t>
            </a:r>
            <a:r>
              <a:rPr lang="pt-BR" sz="2400" dirty="0" err="1"/>
              <a:t>contrário</a:t>
            </a:r>
            <a:r>
              <a:rPr lang="pt-BR" sz="2400" dirty="0"/>
              <a:t>, quais </a:t>
            </a:r>
            <a:r>
              <a:rPr lang="pt-BR" sz="2400" dirty="0" err="1"/>
              <a:t>mudanças</a:t>
            </a:r>
            <a:r>
              <a:rPr lang="pt-BR" sz="2400" dirty="0"/>
              <a:t> </a:t>
            </a:r>
            <a:r>
              <a:rPr lang="pt-BR" sz="2400" dirty="0" err="1"/>
              <a:t>voce</a:t>
            </a:r>
            <a:r>
              <a:rPr lang="pt-BR" sz="2400" dirty="0"/>
              <a:t>̂ poderia fazer para a </a:t>
            </a:r>
            <a:r>
              <a:rPr lang="pt-BR" sz="2400" dirty="0" err="1"/>
              <a:t>estratégia</a:t>
            </a:r>
            <a:r>
              <a:rPr lang="pt-BR" sz="2400" dirty="0"/>
              <a:t> de compras da </a:t>
            </a:r>
            <a:r>
              <a:rPr lang="pt-BR" sz="2400" dirty="0" err="1"/>
              <a:t>família</a:t>
            </a:r>
            <a:r>
              <a:rPr lang="pt-BR" sz="2400" dirty="0"/>
              <a:t>?</a:t>
            </a:r>
          </a:p>
          <a:p>
            <a:pPr marL="514350" indent="-514350">
              <a:buFont typeface="+mj-lt"/>
              <a:buAutoNum type="arabicPeriod"/>
            </a:pPr>
            <a:r>
              <a:rPr lang="pt-BR" sz="2400" dirty="0"/>
              <a:t>Obtenha o </a:t>
            </a:r>
            <a:r>
              <a:rPr lang="pt-BR" sz="2400" dirty="0" err="1"/>
              <a:t>balanço</a:t>
            </a:r>
            <a:r>
              <a:rPr lang="pt-BR" sz="2400" dirty="0"/>
              <a:t> do </a:t>
            </a:r>
            <a:r>
              <a:rPr lang="pt-BR" sz="2400" dirty="0" err="1"/>
              <a:t>último</a:t>
            </a:r>
            <a:r>
              <a:rPr lang="pt-BR" sz="2400" dirty="0"/>
              <a:t> ano (</a:t>
            </a:r>
            <a:r>
              <a:rPr lang="pt-BR" sz="2400" dirty="0" err="1"/>
              <a:t>voce</a:t>
            </a:r>
            <a:r>
              <a:rPr lang="pt-BR" sz="2400" dirty="0"/>
              <a:t>̂ pode baixá-</a:t>
            </a:r>
            <a:r>
              <a:rPr lang="pt-BR" sz="2400" dirty="0" err="1"/>
              <a:t>los</a:t>
            </a:r>
            <a:r>
              <a:rPr lang="pt-BR" sz="2400" dirty="0"/>
              <a:t> do website da empresa) para duas </a:t>
            </a:r>
            <a:r>
              <a:rPr lang="pt-BR" sz="2400" dirty="0" err="1"/>
              <a:t>operações</a:t>
            </a:r>
            <a:r>
              <a:rPr lang="pt-BR" sz="2400" dirty="0"/>
              <a:t> de processamento de materiais (em vez de </a:t>
            </a:r>
            <a:r>
              <a:rPr lang="pt-BR" sz="2400" dirty="0" err="1"/>
              <a:t>operações</a:t>
            </a:r>
            <a:r>
              <a:rPr lang="pt-BR" sz="2400" dirty="0"/>
              <a:t> de processamento de </a:t>
            </a:r>
            <a:r>
              <a:rPr lang="pt-BR" sz="2400" dirty="0" err="1"/>
              <a:t>informações</a:t>
            </a:r>
            <a:r>
              <a:rPr lang="pt-BR" sz="2400" dirty="0"/>
              <a:t> ou de clientes) dentro de um setor industrial. Calcule a </a:t>
            </a:r>
            <a:r>
              <a:rPr lang="pt-BR" sz="2400" dirty="0" err="1"/>
              <a:t>proporção</a:t>
            </a:r>
            <a:r>
              <a:rPr lang="pt-BR" sz="2400" dirty="0"/>
              <a:t> da </a:t>
            </a:r>
            <a:r>
              <a:rPr lang="pt-BR" sz="2400" dirty="0" err="1"/>
              <a:t>movimentação</a:t>
            </a:r>
            <a:r>
              <a:rPr lang="pt-BR" sz="2400" dirty="0"/>
              <a:t> do estoque de cada </a:t>
            </a:r>
            <a:r>
              <a:rPr lang="pt-BR" sz="2400" dirty="0" err="1"/>
              <a:t>operação</a:t>
            </a:r>
            <a:r>
              <a:rPr lang="pt-BR" sz="2400" dirty="0"/>
              <a:t> e a </a:t>
            </a:r>
            <a:r>
              <a:rPr lang="pt-BR" sz="2400" dirty="0" err="1"/>
              <a:t>proporção</a:t>
            </a:r>
            <a:r>
              <a:rPr lang="pt-BR" sz="2400" dirty="0"/>
              <a:t> de estoque em </a:t>
            </a:r>
            <a:r>
              <a:rPr lang="pt-BR" sz="2400" dirty="0" err="1"/>
              <a:t>relação</a:t>
            </a:r>
            <a:r>
              <a:rPr lang="pt-BR" sz="2400" dirty="0"/>
              <a:t> ao ativo circulante durante os </a:t>
            </a:r>
            <a:r>
              <a:rPr lang="pt-BR" sz="2400" dirty="0" err="1"/>
              <a:t>últimos</a:t>
            </a:r>
            <a:r>
              <a:rPr lang="pt-BR" sz="2400" dirty="0"/>
              <a:t> anos. Tente explicar quais </a:t>
            </a:r>
            <a:r>
              <a:rPr lang="pt-BR" sz="2400" dirty="0" err="1"/>
              <a:t>voce</a:t>
            </a:r>
            <a:r>
              <a:rPr lang="pt-BR" sz="2400" dirty="0"/>
              <a:t>̂ acha que </a:t>
            </a:r>
            <a:r>
              <a:rPr lang="pt-BR" sz="2400" dirty="0" err="1"/>
              <a:t>são</a:t>
            </a:r>
            <a:r>
              <a:rPr lang="pt-BR" sz="2400" dirty="0"/>
              <a:t> as </a:t>
            </a:r>
            <a:r>
              <a:rPr lang="pt-BR" sz="2400" dirty="0" err="1"/>
              <a:t>razões</a:t>
            </a:r>
            <a:r>
              <a:rPr lang="pt-BR" sz="2400" dirty="0"/>
              <a:t> para algumas </a:t>
            </a:r>
            <a:r>
              <a:rPr lang="pt-BR" sz="2400" dirty="0" err="1"/>
              <a:t>diferenças</a:t>
            </a:r>
            <a:r>
              <a:rPr lang="pt-BR" sz="2400" dirty="0"/>
              <a:t> e </a:t>
            </a:r>
            <a:r>
              <a:rPr lang="pt-BR" sz="2400" dirty="0" err="1"/>
              <a:t>tendências</a:t>
            </a:r>
            <a:r>
              <a:rPr lang="pt-BR" sz="2400" dirty="0"/>
              <a:t> que </a:t>
            </a:r>
            <a:r>
              <a:rPr lang="pt-BR" sz="2400" dirty="0" err="1"/>
              <a:t>voce</a:t>
            </a:r>
            <a:r>
              <a:rPr lang="pt-BR" sz="2400" dirty="0"/>
              <a:t>̂ consegue identificar, e discuta as </a:t>
            </a:r>
            <a:r>
              <a:rPr lang="pt-BR" sz="2400" dirty="0" err="1"/>
              <a:t>prováveis</a:t>
            </a:r>
            <a:r>
              <a:rPr lang="pt-BR" sz="2400" dirty="0"/>
              <a:t> vantagens e desvantagens para as </a:t>
            </a:r>
            <a:r>
              <a:rPr lang="pt-BR" sz="2400" dirty="0" err="1"/>
              <a:t>organizações</a:t>
            </a:r>
            <a:r>
              <a:rPr lang="pt-BR" sz="2400" dirty="0"/>
              <a:t> relacionadas. </a:t>
            </a:r>
          </a:p>
          <a:p>
            <a:endParaRPr lang="pt-BR" sz="2400" dirty="0"/>
          </a:p>
        </p:txBody>
      </p:sp>
    </p:spTree>
    <p:extLst>
      <p:ext uri="{BB962C8B-B14F-4D97-AF65-F5344CB8AC3E}">
        <p14:creationId xmlns:p14="http://schemas.microsoft.com/office/powerpoint/2010/main" val="1260442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90377"/>
            <a:ext cx="10515600" cy="6086586"/>
          </a:xfrm>
        </p:spPr>
        <p:txBody>
          <a:bodyPr>
            <a:normAutofit fontScale="92500" lnSpcReduction="10000"/>
          </a:bodyPr>
          <a:lstStyle/>
          <a:p>
            <a:pPr marL="514350" indent="-514350">
              <a:buFont typeface="+mj-lt"/>
              <a:buAutoNum type="arabicPeriod" startAt="4"/>
            </a:pPr>
            <a:r>
              <a:rPr lang="pt-BR" dirty="0"/>
              <a:t>Visite um posto de gasolina e se </a:t>
            </a:r>
            <a:r>
              <a:rPr lang="pt-BR" dirty="0" err="1"/>
              <a:t>reúna</a:t>
            </a:r>
            <a:r>
              <a:rPr lang="pt-BR" dirty="0"/>
              <a:t> com o gerente. Discuta e analise o sistema de controle e planejamento de estoques usado para o </a:t>
            </a:r>
            <a:r>
              <a:rPr lang="pt-BR" dirty="0" err="1"/>
              <a:t>combustível</a:t>
            </a:r>
            <a:r>
              <a:rPr lang="pt-BR" dirty="0"/>
              <a:t> e outros itens na loja, tais como doces e lubrificantes. </a:t>
            </a:r>
            <a:r>
              <a:rPr lang="pt-BR" dirty="0" err="1"/>
              <a:t>Voce</a:t>
            </a:r>
            <a:r>
              <a:rPr lang="pt-BR" dirty="0"/>
              <a:t>̂ deve </a:t>
            </a:r>
            <a:r>
              <a:rPr lang="pt-BR" dirty="0" err="1"/>
              <a:t>então</a:t>
            </a:r>
            <a:r>
              <a:rPr lang="pt-BR" dirty="0"/>
              <a:t> obter </a:t>
            </a:r>
            <a:r>
              <a:rPr lang="pt-BR" dirty="0" err="1"/>
              <a:t>informações</a:t>
            </a:r>
            <a:r>
              <a:rPr lang="pt-BR" dirty="0"/>
              <a:t> para mostrar como o sistema está funcionando (por exemplo, quantidades e pontos de </a:t>
            </a:r>
            <a:r>
              <a:rPr lang="pt-BR" dirty="0" err="1"/>
              <a:t>reposição</a:t>
            </a:r>
            <a:r>
              <a:rPr lang="pt-BR" dirty="0"/>
              <a:t>, </a:t>
            </a:r>
            <a:r>
              <a:rPr lang="pt-BR" dirty="0" err="1"/>
              <a:t>utilização</a:t>
            </a:r>
            <a:r>
              <a:rPr lang="pt-BR" dirty="0"/>
              <a:t> de </a:t>
            </a:r>
            <a:r>
              <a:rPr lang="pt-BR" dirty="0" err="1"/>
              <a:t>previsões</a:t>
            </a:r>
            <a:r>
              <a:rPr lang="pt-BR" dirty="0"/>
              <a:t> para predizer os </a:t>
            </a:r>
            <a:r>
              <a:rPr lang="pt-BR" dirty="0" err="1"/>
              <a:t>padrões</a:t>
            </a:r>
            <a:r>
              <a:rPr lang="pt-BR" dirty="0"/>
              <a:t> de demanda) e, se </a:t>
            </a:r>
            <a:r>
              <a:rPr lang="pt-BR" dirty="0" err="1"/>
              <a:t>possível</a:t>
            </a:r>
            <a:r>
              <a:rPr lang="pt-BR" dirty="0"/>
              <a:t>, preparar </a:t>
            </a:r>
            <a:r>
              <a:rPr lang="pt-BR" dirty="0" err="1"/>
              <a:t>gráficos</a:t>
            </a:r>
            <a:r>
              <a:rPr lang="pt-BR" dirty="0"/>
              <a:t> mostrando </a:t>
            </a:r>
            <a:r>
              <a:rPr lang="pt-BR" dirty="0" err="1"/>
              <a:t>flutuações</a:t>
            </a:r>
            <a:r>
              <a:rPr lang="pt-BR" dirty="0"/>
              <a:t> nos </a:t>
            </a:r>
            <a:r>
              <a:rPr lang="pt-BR" dirty="0" err="1"/>
              <a:t>níveis</a:t>
            </a:r>
            <a:r>
              <a:rPr lang="pt-BR" dirty="0"/>
              <a:t> de estoque para os produtos selecionados.</a:t>
            </a:r>
          </a:p>
          <a:p>
            <a:pPr marL="514350" indent="-514350">
              <a:buFont typeface="+mj-lt"/>
              <a:buAutoNum type="arabicPeriod" startAt="4"/>
            </a:pPr>
            <a:r>
              <a:rPr lang="pt-BR" dirty="0"/>
              <a:t>Usando a </a:t>
            </a:r>
            <a:r>
              <a:rPr lang="pt-BR" dirty="0" err="1"/>
              <a:t>informação</a:t>
            </a:r>
            <a:r>
              <a:rPr lang="pt-BR" dirty="0"/>
              <a:t> obtida das pesquisas na Web, compare </a:t>
            </a:r>
            <a:r>
              <a:rPr lang="pt-BR" dirty="0" err="1"/>
              <a:t>três</a:t>
            </a:r>
            <a:r>
              <a:rPr lang="pt-BR" dirty="0"/>
              <a:t> sistemas de gerenciamentos de estoques (ou pacotes de programas) que poderiam ser comprados pelo gerente geral de um grande hospital mantido pelo Estado que deseja obter controle dos estoques de toda a </a:t>
            </a:r>
            <a:r>
              <a:rPr lang="pt-BR" dirty="0" err="1"/>
              <a:t>organização</a:t>
            </a:r>
            <a:r>
              <a:rPr lang="pt-BR" dirty="0"/>
              <a:t>. Quais </a:t>
            </a:r>
            <a:r>
              <a:rPr lang="pt-BR" dirty="0" err="1"/>
              <a:t>são</a:t>
            </a:r>
            <a:r>
              <a:rPr lang="pt-BR" dirty="0"/>
              <a:t> os </a:t>
            </a:r>
            <a:r>
              <a:rPr lang="pt-BR" dirty="0" err="1"/>
              <a:t>benefícios</a:t>
            </a:r>
            <a:r>
              <a:rPr lang="pt-BR" dirty="0"/>
              <a:t> reivindicados pelos sistemas, e como eles se alinham com as teorias apresentadas neste </a:t>
            </a:r>
            <a:r>
              <a:rPr lang="pt-BR" dirty="0" err="1"/>
              <a:t>capítulo</a:t>
            </a:r>
            <a:r>
              <a:rPr lang="pt-BR" dirty="0"/>
              <a:t>? Que desvantagens poderiam ser experimentadas ao se usar essas abordagens para o gerenciamento de estoques, e que </a:t>
            </a:r>
            <a:r>
              <a:rPr lang="pt-BR" dirty="0" err="1"/>
              <a:t>resistências</a:t>
            </a:r>
            <a:r>
              <a:rPr lang="pt-BR" dirty="0"/>
              <a:t> poderiam ser apresentadas pela equipe do hospital, e por quê? </a:t>
            </a:r>
            <a:endParaRPr lang="pt-BR" dirty="0"/>
          </a:p>
        </p:txBody>
      </p:sp>
    </p:spTree>
    <p:extLst>
      <p:ext uri="{BB962C8B-B14F-4D97-AF65-F5344CB8AC3E}">
        <p14:creationId xmlns:p14="http://schemas.microsoft.com/office/powerpoint/2010/main" val="76705406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923</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vt:i4>
      </vt:variant>
    </vt:vector>
  </HeadingPairs>
  <TitlesOfParts>
    <vt:vector size="9" baseType="lpstr">
      <vt:lpstr>Arial</vt:lpstr>
      <vt:lpstr>Calibri</vt:lpstr>
      <vt:lpstr>Calibri Light</vt:lpstr>
      <vt:lpstr>Tema do Office</vt:lpstr>
      <vt:lpstr>Exercícios Estoques 3</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Exercícios Estoques 3</dc:title>
  <dc:creator>Marcio Mattos Borges de Oliveira</dc:creator>
  <cp:lastModifiedBy>Marcio Mattos Borges de Oliveira</cp:lastModifiedBy>
  <cp:revision>2</cp:revision>
  <dcterms:created xsi:type="dcterms:W3CDTF">2016-11-08T10:27:25Z</dcterms:created>
  <dcterms:modified xsi:type="dcterms:W3CDTF">2016-11-08T10:35:50Z</dcterms:modified>
</cp:coreProperties>
</file>