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6D4-67A4-4C00-8645-85D7FA7D4D2E}" type="datetimeFigureOut">
              <a:rPr lang="pt-BR" smtClean="0"/>
              <a:t>16/8/2016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42FD-6EE4-48DF-BDE5-54DE20C5D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77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6D4-67A4-4C00-8645-85D7FA7D4D2E}" type="datetimeFigureOut">
              <a:rPr lang="pt-BR" smtClean="0"/>
              <a:t>16/8/2016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42FD-6EE4-48DF-BDE5-54DE20C5D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62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6D4-67A4-4C00-8645-85D7FA7D4D2E}" type="datetimeFigureOut">
              <a:rPr lang="pt-BR" smtClean="0"/>
              <a:t>16/8/2016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42FD-6EE4-48DF-BDE5-54DE20C5D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66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6D4-67A4-4C00-8645-85D7FA7D4D2E}" type="datetimeFigureOut">
              <a:rPr lang="pt-BR" smtClean="0"/>
              <a:t>16/8/2016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42FD-6EE4-48DF-BDE5-54DE20C5D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15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6D4-67A4-4C00-8645-85D7FA7D4D2E}" type="datetimeFigureOut">
              <a:rPr lang="pt-BR" smtClean="0"/>
              <a:t>16/8/2016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42FD-6EE4-48DF-BDE5-54DE20C5D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02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6D4-67A4-4C00-8645-85D7FA7D4D2E}" type="datetimeFigureOut">
              <a:rPr lang="pt-BR" smtClean="0"/>
              <a:t>16/8/2016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42FD-6EE4-48DF-BDE5-54DE20C5D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79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6D4-67A4-4C00-8645-85D7FA7D4D2E}" type="datetimeFigureOut">
              <a:rPr lang="pt-BR" smtClean="0"/>
              <a:t>16/8/2016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42FD-6EE4-48DF-BDE5-54DE20C5D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97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6D4-67A4-4C00-8645-85D7FA7D4D2E}" type="datetimeFigureOut">
              <a:rPr lang="pt-BR" smtClean="0"/>
              <a:t>16/8/2016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42FD-6EE4-48DF-BDE5-54DE20C5D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67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6D4-67A4-4C00-8645-85D7FA7D4D2E}" type="datetimeFigureOut">
              <a:rPr lang="pt-BR" smtClean="0"/>
              <a:t>16/8/2016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42FD-6EE4-48DF-BDE5-54DE20C5D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46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6D4-67A4-4C00-8645-85D7FA7D4D2E}" type="datetimeFigureOut">
              <a:rPr lang="pt-BR" smtClean="0"/>
              <a:t>16/8/2016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42FD-6EE4-48DF-BDE5-54DE20C5D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6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6D4-67A4-4C00-8645-85D7FA7D4D2E}" type="datetimeFigureOut">
              <a:rPr lang="pt-BR" smtClean="0"/>
              <a:t>16/8/2016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42FD-6EE4-48DF-BDE5-54DE20C5D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0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B76D4-67A4-4C00-8645-85D7FA7D4D2E}" type="datetimeFigureOut">
              <a:rPr lang="pt-BR" smtClean="0"/>
              <a:t>16/8/2016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742FD-6EE4-48DF-BDE5-54DE20C5D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69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/>
              <a:t>Programação Não Linear </a:t>
            </a:r>
            <a:br>
              <a:rPr lang="pt-BR" altLang="pt-BR"/>
            </a:br>
            <a:r>
              <a:rPr lang="pt-BR" altLang="pt-BR" sz="3000"/>
              <a:t>Controle de Estoque</a:t>
            </a:r>
            <a:endParaRPr lang="en-US" altLang="pt-BR" sz="3000"/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altLang="pt-BR"/>
              <a:t>Um dos modelos mais simples de controle de estoque é conhecido como Modelo do Lote Econômico.</a:t>
            </a:r>
          </a:p>
          <a:p>
            <a:pPr algn="just">
              <a:lnSpc>
                <a:spcPct val="120000"/>
              </a:lnSpc>
            </a:pPr>
            <a:r>
              <a:rPr lang="pt-BR" altLang="pt-BR"/>
              <a:t>Esse tipo de modelo assume as seguintes hipóteses </a:t>
            </a:r>
          </a:p>
          <a:p>
            <a:pPr lvl="1" algn="just">
              <a:lnSpc>
                <a:spcPct val="120000"/>
              </a:lnSpc>
            </a:pPr>
            <a:r>
              <a:rPr lang="pt-BR" altLang="pt-BR"/>
              <a:t>A demanda (ou uso) do produto a ser pedido é praticamente constante durante o ano.</a:t>
            </a:r>
          </a:p>
          <a:p>
            <a:pPr lvl="1" algn="just">
              <a:lnSpc>
                <a:spcPct val="120000"/>
              </a:lnSpc>
            </a:pPr>
            <a:r>
              <a:rPr lang="pt-BR" altLang="pt-BR"/>
              <a:t>Cada novo pedido do produto deve chegar de uma vez no exato instante em que este chegar a zero.</a:t>
            </a:r>
            <a:endParaRPr lang="en-US" altLang="pt-BR"/>
          </a:p>
          <a:p>
            <a:pPr lvl="1" algn="just">
              <a:lnSpc>
                <a:spcPct val="120000"/>
              </a:lnSpc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444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/>
              <a:t>Programação Não Linear </a:t>
            </a:r>
            <a:br>
              <a:rPr lang="pt-BR" altLang="pt-BR"/>
            </a:br>
            <a:r>
              <a:rPr lang="pt-BR" altLang="pt-BR" sz="3000"/>
              <a:t>Controle de Estoque</a:t>
            </a:r>
            <a:endParaRPr lang="en-US" altLang="pt-BR" sz="300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just"/>
            <a:r>
              <a:rPr lang="pt-BR" altLang="pt-BR"/>
              <a:t>Determinar o tamanho do pedido e a sua periodicidade dado os seguintes custos:</a:t>
            </a:r>
          </a:p>
          <a:p>
            <a:pPr lvl="1" algn="just"/>
            <a:r>
              <a:rPr lang="pt-BR" altLang="pt-BR" b="1"/>
              <a:t>Manutenção de Estoque</a:t>
            </a:r>
            <a:r>
              <a:rPr lang="pt-BR" altLang="pt-BR"/>
              <a:t> – Custo por se manter o capital no estoque e não em outra aplicação, rendendo benefícios financeiros para a empresa.</a:t>
            </a:r>
          </a:p>
          <a:p>
            <a:pPr lvl="1" algn="just"/>
            <a:r>
              <a:rPr lang="pt-BR" altLang="pt-BR" b="1"/>
              <a:t>Custo do Pedido</a:t>
            </a:r>
            <a:r>
              <a:rPr lang="pt-BR" altLang="pt-BR"/>
              <a:t> – Associado a trabalho de efetuar o pedido de um determinado produto.</a:t>
            </a:r>
          </a:p>
          <a:p>
            <a:pPr lvl="1" algn="just"/>
            <a:r>
              <a:rPr lang="pt-BR" altLang="pt-BR" b="1"/>
              <a:t>Custo de Falta</a:t>
            </a:r>
            <a:r>
              <a:rPr lang="pt-BR" altLang="pt-BR"/>
              <a:t> – Associado a perdas que venham a decorrer da interrupção da produção por falta do produto.</a:t>
            </a:r>
            <a:endParaRPr lang="en-US" altLang="pt-BR"/>
          </a:p>
          <a:p>
            <a:pPr lvl="1" algn="just"/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8072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Line 2"/>
          <p:cNvSpPr>
            <a:spLocks noChangeShapeType="1"/>
          </p:cNvSpPr>
          <p:nvPr/>
        </p:nvSpPr>
        <p:spPr bwMode="auto">
          <a:xfrm>
            <a:off x="5281613" y="4318000"/>
            <a:ext cx="742950" cy="1354138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25027" name="Line 3"/>
          <p:cNvSpPr>
            <a:spLocks noChangeShapeType="1"/>
          </p:cNvSpPr>
          <p:nvPr/>
        </p:nvSpPr>
        <p:spPr bwMode="auto">
          <a:xfrm>
            <a:off x="6024563" y="4305300"/>
            <a:ext cx="742950" cy="1354138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25028" name="Line 4"/>
          <p:cNvSpPr>
            <a:spLocks noChangeShapeType="1"/>
          </p:cNvSpPr>
          <p:nvPr/>
        </p:nvSpPr>
        <p:spPr bwMode="auto">
          <a:xfrm>
            <a:off x="6024563" y="4305300"/>
            <a:ext cx="0" cy="1366838"/>
          </a:xfrm>
          <a:prstGeom prst="line">
            <a:avLst/>
          </a:prstGeom>
          <a:noFill/>
          <a:ln w="12700">
            <a:solidFill>
              <a:srgbClr val="66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25029" name="Line 5"/>
          <p:cNvSpPr>
            <a:spLocks noChangeShapeType="1"/>
          </p:cNvSpPr>
          <p:nvPr/>
        </p:nvSpPr>
        <p:spPr bwMode="auto">
          <a:xfrm>
            <a:off x="6788150" y="4318000"/>
            <a:ext cx="742950" cy="1354138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25030" name="Line 6"/>
          <p:cNvSpPr>
            <a:spLocks noChangeShapeType="1"/>
          </p:cNvSpPr>
          <p:nvPr/>
        </p:nvSpPr>
        <p:spPr bwMode="auto">
          <a:xfrm>
            <a:off x="7531100" y="4305300"/>
            <a:ext cx="742950" cy="1354138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25031" name="Line 7"/>
          <p:cNvSpPr>
            <a:spLocks noChangeShapeType="1"/>
          </p:cNvSpPr>
          <p:nvPr/>
        </p:nvSpPr>
        <p:spPr bwMode="auto">
          <a:xfrm>
            <a:off x="7531100" y="4305300"/>
            <a:ext cx="0" cy="1366838"/>
          </a:xfrm>
          <a:prstGeom prst="line">
            <a:avLst/>
          </a:prstGeom>
          <a:noFill/>
          <a:ln w="12700">
            <a:solidFill>
              <a:srgbClr val="66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25032" name="Line 8"/>
          <p:cNvSpPr>
            <a:spLocks noChangeShapeType="1"/>
          </p:cNvSpPr>
          <p:nvPr/>
        </p:nvSpPr>
        <p:spPr bwMode="auto">
          <a:xfrm>
            <a:off x="6778625" y="4305300"/>
            <a:ext cx="0" cy="1366838"/>
          </a:xfrm>
          <a:prstGeom prst="line">
            <a:avLst/>
          </a:prstGeom>
          <a:noFill/>
          <a:ln w="12700">
            <a:solidFill>
              <a:srgbClr val="66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25033" name="Line 9"/>
          <p:cNvSpPr>
            <a:spLocks noChangeShapeType="1"/>
          </p:cNvSpPr>
          <p:nvPr/>
        </p:nvSpPr>
        <p:spPr bwMode="auto">
          <a:xfrm>
            <a:off x="4572000" y="1989138"/>
            <a:ext cx="0" cy="411480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25034" name="Text Box 10"/>
          <p:cNvSpPr txBox="1">
            <a:spLocks noChangeArrowheads="1"/>
          </p:cNvSpPr>
          <p:nvPr/>
        </p:nvSpPr>
        <p:spPr bwMode="auto">
          <a:xfrm>
            <a:off x="5867400" y="1889125"/>
            <a:ext cx="2441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 marL="1143000">
              <a:defRPr>
                <a:solidFill>
                  <a:schemeClr val="tx1"/>
                </a:solidFill>
                <a:latin typeface="Arial" charset="0"/>
              </a:defRPr>
            </a:lvl3pPr>
            <a:lvl4pPr marL="1714500">
              <a:defRPr>
                <a:solidFill>
                  <a:schemeClr val="tx1"/>
                </a:solidFill>
                <a:latin typeface="Arial" charset="0"/>
              </a:defRPr>
            </a:lvl4pPr>
            <a:lvl5pPr marL="2286000">
              <a:defRPr>
                <a:solidFill>
                  <a:schemeClr val="tx1"/>
                </a:solidFill>
                <a:latin typeface="Arial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pt-BR" altLang="pt-BR" sz="2000">
                <a:solidFill>
                  <a:srgbClr val="663300"/>
                </a:solidFill>
                <a:latin typeface="Times New Roman" pitchFamily="18" charset="0"/>
              </a:rPr>
              <a:t>Demanda Anual =100</a:t>
            </a:r>
          </a:p>
          <a:p>
            <a:pPr eaLnBrk="0" hangingPunct="0"/>
            <a:r>
              <a:rPr lang="pt-BR" altLang="pt-BR" sz="2000">
                <a:solidFill>
                  <a:srgbClr val="663300"/>
                </a:solidFill>
                <a:latin typeface="Times New Roman" pitchFamily="18" charset="0"/>
              </a:rPr>
              <a:t>Lote=25,Pedido= 4</a:t>
            </a:r>
          </a:p>
          <a:p>
            <a:pPr eaLnBrk="0" hangingPunct="0"/>
            <a:r>
              <a:rPr lang="pt-BR" altLang="pt-BR" sz="2000">
                <a:solidFill>
                  <a:srgbClr val="663300"/>
                </a:solidFill>
                <a:latin typeface="Times New Roman" pitchFamily="18" charset="0"/>
              </a:rPr>
              <a:t>Estoque Médio = 12,5</a:t>
            </a:r>
            <a:endParaRPr lang="en-US" altLang="pt-BR" sz="2000">
              <a:solidFill>
                <a:srgbClr val="663300"/>
              </a:solidFill>
              <a:latin typeface="Times New Roman" pitchFamily="18" charset="0"/>
            </a:endParaRPr>
          </a:p>
        </p:txBody>
      </p:sp>
      <p:grpSp>
        <p:nvGrpSpPr>
          <p:cNvPr id="1025035" name="Group 11"/>
          <p:cNvGrpSpPr>
            <a:grpSpLocks/>
          </p:cNvGrpSpPr>
          <p:nvPr/>
        </p:nvGrpSpPr>
        <p:grpSpPr bwMode="auto">
          <a:xfrm>
            <a:off x="4819650" y="2286000"/>
            <a:ext cx="3722688" cy="3962400"/>
            <a:chOff x="3036" y="1440"/>
            <a:chExt cx="2345" cy="2496"/>
          </a:xfrm>
        </p:grpSpPr>
        <p:grpSp>
          <p:nvGrpSpPr>
            <p:cNvPr id="1025036" name="Group 12"/>
            <p:cNvGrpSpPr>
              <a:grpSpLocks/>
            </p:cNvGrpSpPr>
            <p:nvPr/>
          </p:nvGrpSpPr>
          <p:grpSpPr bwMode="auto">
            <a:xfrm>
              <a:off x="3040" y="1440"/>
              <a:ext cx="2341" cy="2496"/>
              <a:chOff x="3040" y="1440"/>
              <a:chExt cx="2341" cy="2496"/>
            </a:xfrm>
          </p:grpSpPr>
          <p:sp>
            <p:nvSpPr>
              <p:cNvPr id="1025037" name="Line 13"/>
              <p:cNvSpPr>
                <a:spLocks noChangeShapeType="1"/>
              </p:cNvSpPr>
              <p:nvPr/>
            </p:nvSpPr>
            <p:spPr bwMode="auto">
              <a:xfrm>
                <a:off x="3316" y="1440"/>
                <a:ext cx="4" cy="2302"/>
              </a:xfrm>
              <a:prstGeom prst="line">
                <a:avLst/>
              </a:prstGeom>
              <a:noFill/>
              <a:ln w="12700">
                <a:solidFill>
                  <a:srgbClr val="6633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  <p:sp>
            <p:nvSpPr>
              <p:cNvPr id="1025038" name="Line 14"/>
              <p:cNvSpPr>
                <a:spLocks noChangeShapeType="1"/>
              </p:cNvSpPr>
              <p:nvPr/>
            </p:nvSpPr>
            <p:spPr bwMode="auto">
              <a:xfrm flipV="1">
                <a:off x="3040" y="3575"/>
                <a:ext cx="2341" cy="0"/>
              </a:xfrm>
              <a:prstGeom prst="line">
                <a:avLst/>
              </a:prstGeom>
              <a:noFill/>
              <a:ln w="12700">
                <a:solidFill>
                  <a:srgbClr val="66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  <p:sp>
            <p:nvSpPr>
              <p:cNvPr id="1025039" name="Text Box 15"/>
              <p:cNvSpPr txBox="1">
                <a:spLocks noChangeArrowheads="1"/>
              </p:cNvSpPr>
              <p:nvPr/>
            </p:nvSpPr>
            <p:spPr bwMode="auto">
              <a:xfrm>
                <a:off x="3696" y="351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15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860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0" hangingPunct="0"/>
                <a:r>
                  <a:rPr lang="pt-BR" altLang="pt-BR">
                    <a:solidFill>
                      <a:srgbClr val="663300"/>
                    </a:solidFill>
                    <a:latin typeface="Times New Roman" pitchFamily="18" charset="0"/>
                  </a:rPr>
                  <a:t>3</a:t>
                </a:r>
                <a:endParaRPr lang="en-US" altLang="pt-BR">
                  <a:solidFill>
                    <a:srgbClr val="66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040" name="Text Box 16"/>
              <p:cNvSpPr txBox="1">
                <a:spLocks noChangeArrowheads="1"/>
              </p:cNvSpPr>
              <p:nvPr/>
            </p:nvSpPr>
            <p:spPr bwMode="auto">
              <a:xfrm>
                <a:off x="4165" y="351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15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860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0" hangingPunct="0"/>
                <a:r>
                  <a:rPr lang="pt-BR" altLang="pt-BR">
                    <a:solidFill>
                      <a:srgbClr val="663300"/>
                    </a:solidFill>
                    <a:latin typeface="Times New Roman" pitchFamily="18" charset="0"/>
                  </a:rPr>
                  <a:t>6</a:t>
                </a:r>
                <a:endParaRPr lang="en-US" altLang="pt-BR">
                  <a:solidFill>
                    <a:srgbClr val="66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041" name="Text Box 17"/>
              <p:cNvSpPr txBox="1">
                <a:spLocks noChangeArrowheads="1"/>
              </p:cNvSpPr>
              <p:nvPr/>
            </p:nvSpPr>
            <p:spPr bwMode="auto">
              <a:xfrm>
                <a:off x="4633" y="351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15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860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0" hangingPunct="0"/>
                <a:r>
                  <a:rPr lang="pt-BR" altLang="pt-BR">
                    <a:solidFill>
                      <a:srgbClr val="663300"/>
                    </a:solidFill>
                    <a:latin typeface="Times New Roman" pitchFamily="18" charset="0"/>
                  </a:rPr>
                  <a:t>9</a:t>
                </a:r>
                <a:endParaRPr lang="en-US" altLang="pt-BR">
                  <a:solidFill>
                    <a:srgbClr val="66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042" name="Text Box 18"/>
              <p:cNvSpPr txBox="1">
                <a:spLocks noChangeArrowheads="1"/>
              </p:cNvSpPr>
              <p:nvPr/>
            </p:nvSpPr>
            <p:spPr bwMode="auto">
              <a:xfrm>
                <a:off x="5047" y="3518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15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860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0" hangingPunct="0"/>
                <a:r>
                  <a:rPr lang="pt-BR" altLang="pt-BR">
                    <a:solidFill>
                      <a:srgbClr val="663300"/>
                    </a:solidFill>
                    <a:latin typeface="Times New Roman" pitchFamily="18" charset="0"/>
                  </a:rPr>
                  <a:t>12</a:t>
                </a:r>
                <a:endParaRPr lang="en-US" altLang="pt-BR">
                  <a:solidFill>
                    <a:srgbClr val="66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043" name="Text Box 19"/>
              <p:cNvSpPr txBox="1">
                <a:spLocks noChangeArrowheads="1"/>
              </p:cNvSpPr>
              <p:nvPr/>
            </p:nvSpPr>
            <p:spPr bwMode="auto">
              <a:xfrm>
                <a:off x="4710" y="3648"/>
                <a:ext cx="5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15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860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0" hangingPunct="0"/>
                <a:r>
                  <a:rPr lang="pt-BR" altLang="pt-BR">
                    <a:solidFill>
                      <a:srgbClr val="663300"/>
                    </a:solidFill>
                    <a:latin typeface="Times New Roman" pitchFamily="18" charset="0"/>
                  </a:rPr>
                  <a:t>meses</a:t>
                </a:r>
                <a:endParaRPr lang="en-US" altLang="pt-BR">
                  <a:solidFill>
                    <a:srgbClr val="6633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025044" name="Text Box 20"/>
            <p:cNvSpPr txBox="1">
              <a:spLocks noChangeArrowheads="1"/>
            </p:cNvSpPr>
            <p:nvPr/>
          </p:nvSpPr>
          <p:spPr bwMode="auto">
            <a:xfrm>
              <a:off x="3036" y="2575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15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pt-BR" altLang="pt-BR" sz="2000">
                  <a:solidFill>
                    <a:srgbClr val="663300"/>
                  </a:solidFill>
                  <a:latin typeface="Times New Roman" pitchFamily="18" charset="0"/>
                </a:rPr>
                <a:t>25</a:t>
              </a:r>
              <a:endParaRPr lang="en-US" altLang="pt-BR" sz="2000">
                <a:solidFill>
                  <a:srgbClr val="6633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25045" name="Group 21"/>
          <p:cNvGrpSpPr>
            <a:grpSpLocks/>
          </p:cNvGrpSpPr>
          <p:nvPr/>
        </p:nvGrpSpPr>
        <p:grpSpPr bwMode="auto">
          <a:xfrm>
            <a:off x="4724400" y="4773613"/>
            <a:ext cx="3668713" cy="396875"/>
            <a:chOff x="2976" y="3007"/>
            <a:chExt cx="2311" cy="250"/>
          </a:xfrm>
        </p:grpSpPr>
        <p:sp>
          <p:nvSpPr>
            <p:cNvPr id="1025046" name="Line 22"/>
            <p:cNvSpPr>
              <a:spLocks noChangeShapeType="1"/>
            </p:cNvSpPr>
            <p:nvPr/>
          </p:nvSpPr>
          <p:spPr bwMode="auto">
            <a:xfrm>
              <a:off x="3285" y="3146"/>
              <a:ext cx="200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25047" name="Text Box 23"/>
            <p:cNvSpPr txBox="1">
              <a:spLocks noChangeArrowheads="1"/>
            </p:cNvSpPr>
            <p:nvPr/>
          </p:nvSpPr>
          <p:spPr bwMode="auto">
            <a:xfrm>
              <a:off x="2976" y="3007"/>
              <a:ext cx="3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15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pt-BR" altLang="pt-BR" sz="2000">
                  <a:solidFill>
                    <a:srgbClr val="FF0000"/>
                  </a:solidFill>
                  <a:latin typeface="Times New Roman" pitchFamily="18" charset="0"/>
                </a:rPr>
                <a:t>12,5</a:t>
              </a:r>
              <a:endParaRPr lang="en-US" altLang="pt-BR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25048" name="Group 24"/>
          <p:cNvGrpSpPr>
            <a:grpSpLocks/>
          </p:cNvGrpSpPr>
          <p:nvPr/>
        </p:nvGrpSpPr>
        <p:grpSpPr bwMode="auto">
          <a:xfrm>
            <a:off x="609600" y="4098925"/>
            <a:ext cx="3698875" cy="396875"/>
            <a:chOff x="384" y="2582"/>
            <a:chExt cx="2330" cy="250"/>
          </a:xfrm>
        </p:grpSpPr>
        <p:sp>
          <p:nvSpPr>
            <p:cNvPr id="1025049" name="Text Box 25"/>
            <p:cNvSpPr txBox="1">
              <a:spLocks noChangeArrowheads="1"/>
            </p:cNvSpPr>
            <p:nvPr/>
          </p:nvSpPr>
          <p:spPr bwMode="auto">
            <a:xfrm>
              <a:off x="384" y="2582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15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pt-BR" altLang="pt-BR" sz="2000">
                  <a:solidFill>
                    <a:srgbClr val="FF0000"/>
                  </a:solidFill>
                  <a:latin typeface="Times New Roman" pitchFamily="18" charset="0"/>
                </a:rPr>
                <a:t>25</a:t>
              </a:r>
              <a:endParaRPr lang="en-US" altLang="pt-BR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025050" name="Line 26"/>
            <p:cNvSpPr>
              <a:spLocks noChangeShapeType="1"/>
            </p:cNvSpPr>
            <p:nvPr/>
          </p:nvSpPr>
          <p:spPr bwMode="auto">
            <a:xfrm>
              <a:off x="528" y="2736"/>
              <a:ext cx="21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1025051" name="Line 27"/>
          <p:cNvSpPr>
            <a:spLocks noChangeShapeType="1"/>
          </p:cNvSpPr>
          <p:nvPr/>
        </p:nvSpPr>
        <p:spPr bwMode="auto">
          <a:xfrm flipH="1" flipV="1">
            <a:off x="1066800" y="2819400"/>
            <a:ext cx="1477963" cy="285750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25052" name="Line 28"/>
          <p:cNvSpPr>
            <a:spLocks noChangeShapeType="1"/>
          </p:cNvSpPr>
          <p:nvPr/>
        </p:nvSpPr>
        <p:spPr bwMode="auto">
          <a:xfrm flipV="1">
            <a:off x="2544763" y="2835275"/>
            <a:ext cx="0" cy="2841625"/>
          </a:xfrm>
          <a:prstGeom prst="line">
            <a:avLst/>
          </a:prstGeom>
          <a:noFill/>
          <a:ln w="12700">
            <a:solidFill>
              <a:srgbClr val="66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grpSp>
        <p:nvGrpSpPr>
          <p:cNvPr id="1025053" name="Group 29"/>
          <p:cNvGrpSpPr>
            <a:grpSpLocks/>
          </p:cNvGrpSpPr>
          <p:nvPr/>
        </p:nvGrpSpPr>
        <p:grpSpPr bwMode="auto">
          <a:xfrm>
            <a:off x="609600" y="1889125"/>
            <a:ext cx="3800475" cy="4359275"/>
            <a:chOff x="384" y="1190"/>
            <a:chExt cx="2394" cy="2746"/>
          </a:xfrm>
        </p:grpSpPr>
        <p:sp>
          <p:nvSpPr>
            <p:cNvPr id="1025054" name="Text Box 30"/>
            <p:cNvSpPr txBox="1">
              <a:spLocks noChangeArrowheads="1"/>
            </p:cNvSpPr>
            <p:nvPr/>
          </p:nvSpPr>
          <p:spPr bwMode="auto">
            <a:xfrm>
              <a:off x="816" y="1190"/>
              <a:ext cx="153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15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pt-BR" altLang="pt-BR" sz="2000">
                  <a:solidFill>
                    <a:srgbClr val="663300"/>
                  </a:solidFill>
                  <a:latin typeface="Times New Roman" pitchFamily="18" charset="0"/>
                </a:rPr>
                <a:t>Demanda Anual =100</a:t>
              </a:r>
            </a:p>
            <a:p>
              <a:pPr eaLnBrk="0" hangingPunct="0"/>
              <a:r>
                <a:rPr lang="pt-BR" altLang="pt-BR" sz="2000">
                  <a:solidFill>
                    <a:srgbClr val="663300"/>
                  </a:solidFill>
                  <a:latin typeface="Times New Roman" pitchFamily="18" charset="0"/>
                </a:rPr>
                <a:t>Lote=50, Pedidos = 2</a:t>
              </a:r>
            </a:p>
            <a:p>
              <a:pPr eaLnBrk="0" hangingPunct="0"/>
              <a:r>
                <a:rPr lang="pt-BR" altLang="pt-BR" sz="2000">
                  <a:solidFill>
                    <a:srgbClr val="663300"/>
                  </a:solidFill>
                  <a:latin typeface="Times New Roman" pitchFamily="18" charset="0"/>
                </a:rPr>
                <a:t>Estoque Médio = 25</a:t>
              </a:r>
              <a:endParaRPr lang="en-US" altLang="pt-BR" sz="2000">
                <a:solidFill>
                  <a:srgbClr val="663300"/>
                </a:solidFill>
                <a:latin typeface="Times New Roman" pitchFamily="18" charset="0"/>
              </a:endParaRPr>
            </a:p>
          </p:txBody>
        </p:sp>
        <p:sp>
          <p:nvSpPr>
            <p:cNvPr id="1025055" name="Line 31"/>
            <p:cNvSpPr>
              <a:spLocks noChangeShapeType="1"/>
            </p:cNvSpPr>
            <p:nvPr/>
          </p:nvSpPr>
          <p:spPr bwMode="auto">
            <a:xfrm>
              <a:off x="661" y="1451"/>
              <a:ext cx="0" cy="2260"/>
            </a:xfrm>
            <a:prstGeom prst="line">
              <a:avLst/>
            </a:prstGeom>
            <a:noFill/>
            <a:ln w="12700">
              <a:solidFill>
                <a:srgbClr val="66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25056" name="Line 32"/>
            <p:cNvSpPr>
              <a:spLocks noChangeShapeType="1"/>
            </p:cNvSpPr>
            <p:nvPr/>
          </p:nvSpPr>
          <p:spPr bwMode="auto">
            <a:xfrm flipV="1">
              <a:off x="384" y="3576"/>
              <a:ext cx="2315" cy="0"/>
            </a:xfrm>
            <a:prstGeom prst="line">
              <a:avLst/>
            </a:prstGeom>
            <a:noFill/>
            <a:ln w="12700">
              <a:solidFill>
                <a:srgbClr val="66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25057" name="Text Box 33"/>
            <p:cNvSpPr txBox="1">
              <a:spLocks noChangeArrowheads="1"/>
            </p:cNvSpPr>
            <p:nvPr/>
          </p:nvSpPr>
          <p:spPr bwMode="auto">
            <a:xfrm>
              <a:off x="1501" y="353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15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pt-BR" altLang="pt-BR">
                  <a:solidFill>
                    <a:srgbClr val="663300"/>
                  </a:solidFill>
                  <a:latin typeface="Times New Roman" pitchFamily="18" charset="0"/>
                </a:rPr>
                <a:t>6</a:t>
              </a:r>
              <a:endParaRPr lang="en-US" altLang="pt-BR">
                <a:solidFill>
                  <a:srgbClr val="663300"/>
                </a:solidFill>
                <a:latin typeface="Times New Roman" pitchFamily="18" charset="0"/>
              </a:endParaRPr>
            </a:p>
          </p:txBody>
        </p:sp>
        <p:sp>
          <p:nvSpPr>
            <p:cNvPr id="1025058" name="Text Box 34"/>
            <p:cNvSpPr txBox="1">
              <a:spLocks noChangeArrowheads="1"/>
            </p:cNvSpPr>
            <p:nvPr/>
          </p:nvSpPr>
          <p:spPr bwMode="auto">
            <a:xfrm>
              <a:off x="2374" y="3533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15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pt-BR" altLang="pt-BR">
                  <a:solidFill>
                    <a:srgbClr val="663300"/>
                  </a:solidFill>
                  <a:latin typeface="Times New Roman" pitchFamily="18" charset="0"/>
                </a:rPr>
                <a:t>12</a:t>
              </a:r>
              <a:endParaRPr lang="en-US" altLang="pt-BR">
                <a:solidFill>
                  <a:srgbClr val="663300"/>
                </a:solidFill>
                <a:latin typeface="Times New Roman" pitchFamily="18" charset="0"/>
              </a:endParaRPr>
            </a:p>
          </p:txBody>
        </p:sp>
        <p:sp>
          <p:nvSpPr>
            <p:cNvPr id="1025059" name="Text Box 35"/>
            <p:cNvSpPr txBox="1">
              <a:spLocks noChangeArrowheads="1"/>
            </p:cNvSpPr>
            <p:nvPr/>
          </p:nvSpPr>
          <p:spPr bwMode="auto">
            <a:xfrm>
              <a:off x="2193" y="3648"/>
              <a:ext cx="5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15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pt-BR" altLang="pt-BR">
                  <a:solidFill>
                    <a:srgbClr val="663300"/>
                  </a:solidFill>
                  <a:latin typeface="Times New Roman" pitchFamily="18" charset="0"/>
                </a:rPr>
                <a:t>meses</a:t>
              </a:r>
              <a:endParaRPr lang="en-US" altLang="pt-BR">
                <a:solidFill>
                  <a:srgbClr val="6633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5060" name="Line 36"/>
          <p:cNvSpPr>
            <a:spLocks noChangeShapeType="1"/>
          </p:cNvSpPr>
          <p:nvPr/>
        </p:nvSpPr>
        <p:spPr bwMode="auto">
          <a:xfrm flipH="1" flipV="1">
            <a:off x="2560638" y="2819400"/>
            <a:ext cx="1477962" cy="285750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25061" name="Text Box 37"/>
          <p:cNvSpPr txBox="1">
            <a:spLocks noChangeArrowheads="1"/>
          </p:cNvSpPr>
          <p:nvPr/>
        </p:nvSpPr>
        <p:spPr bwMode="auto">
          <a:xfrm>
            <a:off x="533400" y="25908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 marL="1143000">
              <a:defRPr>
                <a:solidFill>
                  <a:schemeClr val="tx1"/>
                </a:solidFill>
                <a:latin typeface="Arial" charset="0"/>
              </a:defRPr>
            </a:lvl3pPr>
            <a:lvl4pPr marL="1714500">
              <a:defRPr>
                <a:solidFill>
                  <a:schemeClr val="tx1"/>
                </a:solidFill>
                <a:latin typeface="Arial" charset="0"/>
              </a:defRPr>
            </a:lvl4pPr>
            <a:lvl5pPr marL="2286000">
              <a:defRPr>
                <a:solidFill>
                  <a:schemeClr val="tx1"/>
                </a:solidFill>
                <a:latin typeface="Arial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pt-BR" altLang="pt-BR" sz="2000">
                <a:solidFill>
                  <a:srgbClr val="663300"/>
                </a:solidFill>
                <a:latin typeface="Times New Roman" pitchFamily="18" charset="0"/>
              </a:rPr>
              <a:t>50</a:t>
            </a:r>
            <a:endParaRPr lang="en-US" altLang="pt-BR" sz="2000">
              <a:solidFill>
                <a:srgbClr val="663300"/>
              </a:solidFill>
              <a:latin typeface="Times New Roman" pitchFamily="18" charset="0"/>
            </a:endParaRPr>
          </a:p>
        </p:txBody>
      </p:sp>
      <p:sp>
        <p:nvSpPr>
          <p:cNvPr id="1025062" name="Rectangle 3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pt-BR" altLang="pt-BR"/>
              <a:t>Programação Não Linear </a:t>
            </a:r>
            <a:br>
              <a:rPr lang="pt-BR" altLang="pt-BR"/>
            </a:br>
            <a:r>
              <a:rPr lang="pt-BR" altLang="pt-BR" sz="3000"/>
              <a:t>Controle de Estoque</a:t>
            </a:r>
            <a:endParaRPr lang="en-US" altLang="pt-BR" sz="3000"/>
          </a:p>
        </p:txBody>
      </p:sp>
    </p:spTree>
    <p:extLst>
      <p:ext uri="{BB962C8B-B14F-4D97-AF65-F5344CB8AC3E}">
        <p14:creationId xmlns:p14="http://schemas.microsoft.com/office/powerpoint/2010/main" val="47640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2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2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26" grpId="0" animBg="1"/>
      <p:bldP spid="1025027" grpId="0" animBg="1"/>
      <p:bldP spid="1025028" grpId="0" animBg="1"/>
      <p:bldP spid="1025029" grpId="0" animBg="1"/>
      <p:bldP spid="1025030" grpId="0" animBg="1"/>
      <p:bldP spid="1025031" grpId="0" animBg="1"/>
      <p:bldP spid="1025032" grpId="0" animBg="1"/>
      <p:bldP spid="1025051" grpId="0" animBg="1"/>
      <p:bldP spid="1025052" grpId="0" animBg="1"/>
      <p:bldP spid="10250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532813" cy="43434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pt-BR" altLang="pt-BR"/>
              <a:t>Variável de Decisão</a:t>
            </a:r>
          </a:p>
          <a:p>
            <a:pPr lvl="1">
              <a:buFont typeface="Wingdings" pitchFamily="2" charset="2"/>
              <a:buNone/>
            </a:pPr>
            <a:r>
              <a:rPr lang="pt-BR" altLang="pt-BR"/>
              <a:t>Q – Quantidade por Pedido</a:t>
            </a:r>
          </a:p>
          <a:p>
            <a:r>
              <a:rPr lang="pt-BR" altLang="pt-BR"/>
              <a:t>Função Objetivo =</a:t>
            </a:r>
          </a:p>
          <a:p>
            <a:pPr>
              <a:buFont typeface="Wingdings" pitchFamily="2" charset="2"/>
              <a:buNone/>
            </a:pPr>
            <a:r>
              <a:rPr lang="pt-BR" altLang="pt-BR"/>
              <a:t>	Onde:</a:t>
            </a:r>
          </a:p>
          <a:p>
            <a:pPr lvl="1">
              <a:buFont typeface="Wingdings" pitchFamily="2" charset="2"/>
              <a:buNone/>
            </a:pPr>
            <a:r>
              <a:rPr lang="pt-BR" altLang="pt-BR"/>
              <a:t>	D = Demanda Anual do Produto</a:t>
            </a:r>
          </a:p>
          <a:p>
            <a:pPr lvl="1">
              <a:buFont typeface="Wingdings" pitchFamily="2" charset="2"/>
              <a:buNone/>
            </a:pPr>
            <a:r>
              <a:rPr lang="pt-BR" altLang="pt-BR"/>
              <a:t>	C = Custo Unitário do Produto</a:t>
            </a:r>
          </a:p>
          <a:p>
            <a:pPr lvl="1">
              <a:buFont typeface="Wingdings" pitchFamily="2" charset="2"/>
              <a:buNone/>
            </a:pPr>
            <a:r>
              <a:rPr lang="pt-BR" altLang="pt-BR"/>
              <a:t>	S	= Custo Unitário de Fazer o Pedido</a:t>
            </a:r>
          </a:p>
          <a:p>
            <a:pPr lvl="1">
              <a:buFont typeface="Wingdings" pitchFamily="2" charset="2"/>
              <a:buNone/>
            </a:pPr>
            <a:r>
              <a:rPr lang="pt-BR" altLang="pt-BR"/>
              <a:t>	C</a:t>
            </a:r>
            <a:r>
              <a:rPr lang="pt-BR" altLang="pt-BR" baseline="-25000"/>
              <a:t>m</a:t>
            </a:r>
            <a:r>
              <a:rPr lang="pt-BR" altLang="pt-BR"/>
              <a:t>= Custo unitário de manutenção em estoque por ano</a:t>
            </a:r>
            <a:endParaRPr lang="en-US" altLang="pt-BR"/>
          </a:p>
        </p:txBody>
      </p:sp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/>
              <a:t>Programação Não Linear </a:t>
            </a:r>
            <a:br>
              <a:rPr lang="pt-BR" altLang="pt-BR"/>
            </a:br>
            <a:r>
              <a:rPr lang="pt-BR" altLang="pt-BR" sz="3000"/>
              <a:t>Controle de Estoque</a:t>
            </a:r>
            <a:endParaRPr lang="en-US" altLang="pt-BR" sz="3000"/>
          </a:p>
        </p:txBody>
      </p:sp>
      <p:graphicFrame>
        <p:nvGraphicFramePr>
          <p:cNvPr id="1026051" name="Object 3"/>
          <p:cNvGraphicFramePr>
            <a:graphicFrameLocks noChangeAspect="1"/>
          </p:cNvGraphicFramePr>
          <p:nvPr/>
        </p:nvGraphicFramePr>
        <p:xfrm>
          <a:off x="3522663" y="2676525"/>
          <a:ext cx="460851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133360" imgH="419040" progId="Equation.3">
                  <p:embed/>
                </p:oleObj>
              </mc:Choice>
              <mc:Fallback>
                <p:oleObj name="Equation" r:id="rId3" imgW="2133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2676525"/>
                        <a:ext cx="460851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52" name="Text Box 4"/>
          <p:cNvSpPr txBox="1">
            <a:spLocks noChangeArrowheads="1"/>
          </p:cNvSpPr>
          <p:nvPr/>
        </p:nvSpPr>
        <p:spPr bwMode="auto">
          <a:xfrm>
            <a:off x="7027863" y="2143125"/>
            <a:ext cx="1430337" cy="4857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 marL="1143000">
              <a:defRPr>
                <a:solidFill>
                  <a:schemeClr val="tx1"/>
                </a:solidFill>
                <a:latin typeface="Arial" charset="0"/>
              </a:defRPr>
            </a:lvl3pPr>
            <a:lvl4pPr marL="1714500">
              <a:defRPr>
                <a:solidFill>
                  <a:schemeClr val="tx1"/>
                </a:solidFill>
                <a:latin typeface="Arial" charset="0"/>
              </a:defRPr>
            </a:lvl4pPr>
            <a:lvl5pPr marL="2286000">
              <a:defRPr>
                <a:solidFill>
                  <a:schemeClr val="tx1"/>
                </a:solidFill>
                <a:latin typeface="Arial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pt-BR" altLang="pt-BR">
                <a:solidFill>
                  <a:srgbClr val="FF0000"/>
                </a:solidFill>
                <a:latin typeface="Times New Roman" pitchFamily="18" charset="0"/>
              </a:rPr>
              <a:t>Constante</a:t>
            </a:r>
            <a:endParaRPr lang="en-US" altLang="pt-BR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26053" name="Rectangle 5"/>
          <p:cNvSpPr>
            <a:spLocks noChangeArrowheads="1"/>
          </p:cNvSpPr>
          <p:nvPr/>
        </p:nvSpPr>
        <p:spPr bwMode="auto">
          <a:xfrm>
            <a:off x="5432425" y="2800350"/>
            <a:ext cx="622300" cy="4953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026054" name="AutoShape 6"/>
          <p:cNvCxnSpPr>
            <a:cxnSpLocks noChangeShapeType="1"/>
            <a:stCxn id="1026052" idx="1"/>
            <a:endCxn id="1026053" idx="0"/>
          </p:cNvCxnSpPr>
          <p:nvPr/>
        </p:nvCxnSpPr>
        <p:spPr bwMode="auto">
          <a:xfrm rot="10800000" flipV="1">
            <a:off x="5743575" y="2386013"/>
            <a:ext cx="1270000" cy="400050"/>
          </a:xfrm>
          <a:prstGeom prst="bentConnector2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397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Caso LCL Computadores</a:t>
            </a:r>
            <a:endParaRPr lang="en-US" altLang="pt-BR"/>
          </a:p>
        </p:txBody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2813" cy="4343400"/>
          </a:xfrm>
          <a:noFill/>
          <a:ln/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</a:pPr>
            <a:r>
              <a:rPr lang="pt-BR" altLang="pt-BR"/>
              <a:t>A LCL Computadores deseja diminuir o seu estoque de </a:t>
            </a:r>
            <a:r>
              <a:rPr lang="pt-BR" altLang="pt-BR" i="1"/>
              <a:t>mainboards. </a:t>
            </a:r>
            <a:r>
              <a:rPr lang="pt-BR" altLang="pt-BR"/>
              <a:t>Sabendo-se que o custo unitário da </a:t>
            </a:r>
            <a:r>
              <a:rPr lang="pt-BR" altLang="pt-BR" i="1"/>
              <a:t>mainboard </a:t>
            </a:r>
            <a:r>
              <a:rPr lang="pt-BR" altLang="pt-BR"/>
              <a:t>é de R$50,00, o custo anual unitário de manutenção de estoque é de R$20,00 e o custo unitário do pedido é de R$10,00, encontre o lote econômico para atender a uma demanda anual de 1000 </a:t>
            </a:r>
            <a:r>
              <a:rPr lang="pt-BR" altLang="pt-BR" i="1"/>
              <a:t>mainboards.</a:t>
            </a:r>
            <a:endParaRPr lang="en-US" altLang="pt-BR" i="1"/>
          </a:p>
        </p:txBody>
      </p:sp>
    </p:spTree>
    <p:extLst>
      <p:ext uri="{BB962C8B-B14F-4D97-AF65-F5344CB8AC3E}">
        <p14:creationId xmlns:p14="http://schemas.microsoft.com/office/powerpoint/2010/main" val="11161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Caso LCL Computadores</a:t>
            </a:r>
            <a:endParaRPr lang="en-US" altLang="pt-BR"/>
          </a:p>
        </p:txBody>
      </p:sp>
      <p:pic>
        <p:nvPicPr>
          <p:cNvPr id="1028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90" r="4050" b="10184"/>
          <a:stretch>
            <a:fillRect/>
          </a:stretch>
        </p:blipFill>
        <p:spPr>
          <a:xfrm>
            <a:off x="900113" y="2133600"/>
            <a:ext cx="7272337" cy="3524250"/>
          </a:xfrm>
          <a:noFill/>
          <a:ln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Caso LCL Computadores</a:t>
            </a:r>
            <a:endParaRPr lang="en-US" altLang="pt-BR"/>
          </a:p>
        </p:txBody>
      </p:sp>
      <p:pic>
        <p:nvPicPr>
          <p:cNvPr id="102912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844675"/>
            <a:ext cx="7705725" cy="3968750"/>
          </a:xfrm>
          <a:noFill/>
          <a:ln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29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276475"/>
            <a:ext cx="5111750" cy="390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6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Caso LCL Computadores</a:t>
            </a:r>
            <a:endParaRPr lang="en-US" altLang="pt-BR"/>
          </a:p>
        </p:txBody>
      </p:sp>
      <p:pic>
        <p:nvPicPr>
          <p:cNvPr id="1030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90" b="10184"/>
          <a:stretch>
            <a:fillRect/>
          </a:stretch>
        </p:blipFill>
        <p:spPr>
          <a:xfrm>
            <a:off x="539750" y="2141538"/>
            <a:ext cx="8208963" cy="3816350"/>
          </a:xfrm>
          <a:noFill/>
          <a:ln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Caso LCL Computadores</a:t>
            </a:r>
            <a:endParaRPr lang="en-US" altLang="pt-BR"/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2813" cy="4343400"/>
          </a:xfrm>
        </p:spPr>
        <p:txBody>
          <a:bodyPr/>
          <a:lstStyle/>
          <a:p>
            <a:pPr algn="just"/>
            <a:r>
              <a:rPr lang="pt-BR" altLang="pt-BR"/>
              <a:t>Na solução apresentada do lote econômico, a quantidade de pedidos por ano é fracionário, já que </a:t>
            </a:r>
          </a:p>
          <a:p>
            <a:pPr algn="just"/>
            <a:endParaRPr lang="pt-BR" altLang="pt-BR"/>
          </a:p>
          <a:p>
            <a:pPr algn="just"/>
            <a:endParaRPr lang="pt-BR" altLang="pt-BR"/>
          </a:p>
          <a:p>
            <a:pPr algn="just"/>
            <a:endParaRPr lang="pt-BR" altLang="pt-BR"/>
          </a:p>
          <a:p>
            <a:pPr algn="just"/>
            <a:r>
              <a:rPr lang="pt-BR" altLang="pt-BR"/>
              <a:t>Isso não representa um problema</a:t>
            </a:r>
          </a:p>
        </p:txBody>
      </p:sp>
      <p:graphicFrame>
        <p:nvGraphicFramePr>
          <p:cNvPr id="1031172" name="Object 4"/>
          <p:cNvGraphicFramePr>
            <a:graphicFrameLocks noChangeAspect="1"/>
          </p:cNvGraphicFramePr>
          <p:nvPr/>
        </p:nvGraphicFramePr>
        <p:xfrm>
          <a:off x="1295400" y="3124200"/>
          <a:ext cx="614838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844720" imgH="393480" progId="Equation.3">
                  <p:embed/>
                </p:oleObj>
              </mc:Choice>
              <mc:Fallback>
                <p:oleObj name="Equation" r:id="rId3" imgW="2844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124200"/>
                        <a:ext cx="6148388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46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Apresentação na tela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1" baseType="lpstr">
      <vt:lpstr>Tema do Office</vt:lpstr>
      <vt:lpstr>Equation</vt:lpstr>
      <vt:lpstr>Programação Não Linear  Controle de Estoque</vt:lpstr>
      <vt:lpstr>Programação Não Linear  Controle de Estoque</vt:lpstr>
      <vt:lpstr>Programação Não Linear  Controle de Estoque</vt:lpstr>
      <vt:lpstr>Programação Não Linear  Controle de Estoque</vt:lpstr>
      <vt:lpstr>Caso LCL Computadores</vt:lpstr>
      <vt:lpstr>Caso LCL Computadores</vt:lpstr>
      <vt:lpstr>Caso LCL Computadores</vt:lpstr>
      <vt:lpstr>Caso LCL Computadores</vt:lpstr>
      <vt:lpstr>Caso LCL Computadores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Não Linear  Controle de Estoque</dc:title>
  <dc:creator>Marcio Mattos Borges de Oliveira</dc:creator>
  <cp:lastModifiedBy>Marcio Mattos Borges de Oliveira</cp:lastModifiedBy>
  <cp:revision>1</cp:revision>
  <dcterms:created xsi:type="dcterms:W3CDTF">2016-08-16T10:58:52Z</dcterms:created>
  <dcterms:modified xsi:type="dcterms:W3CDTF">2016-08-16T10:59:27Z</dcterms:modified>
</cp:coreProperties>
</file>