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23"/>
  </p:notesMasterIdLst>
  <p:handoutMasterIdLst>
    <p:handoutMasterId r:id="rId24"/>
  </p:handoutMasterIdLst>
  <p:sldIdLst>
    <p:sldId id="365" r:id="rId2"/>
    <p:sldId id="342" r:id="rId3"/>
    <p:sldId id="325" r:id="rId4"/>
    <p:sldId id="344" r:id="rId5"/>
    <p:sldId id="346" r:id="rId6"/>
    <p:sldId id="347" r:id="rId7"/>
    <p:sldId id="348" r:id="rId8"/>
    <p:sldId id="357" r:id="rId9"/>
    <p:sldId id="349" r:id="rId10"/>
    <p:sldId id="350" r:id="rId11"/>
    <p:sldId id="351" r:id="rId12"/>
    <p:sldId id="352" r:id="rId13"/>
    <p:sldId id="358" r:id="rId14"/>
    <p:sldId id="361" r:id="rId15"/>
    <p:sldId id="363" r:id="rId16"/>
    <p:sldId id="353" r:id="rId17"/>
    <p:sldId id="354" r:id="rId18"/>
    <p:sldId id="355" r:id="rId19"/>
    <p:sldId id="362" r:id="rId20"/>
    <p:sldId id="359" r:id="rId21"/>
    <p:sldId id="360" r:id="rId22"/>
  </p:sldIdLst>
  <p:sldSz cx="9144000" cy="6858000" type="screen4x3"/>
  <p:notesSz cx="6881813" cy="10002838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60093"/>
    <a:srgbClr val="339933"/>
    <a:srgbClr val="FF3399"/>
    <a:srgbClr val="FF5050"/>
    <a:srgbClr val="020202"/>
    <a:srgbClr val="53CD9F"/>
    <a:srgbClr val="DDABD6"/>
    <a:srgbClr val="00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vertBarState="minimized" horzBarState="maximized">
    <p:restoredLeft sz="32787"/>
    <p:restoredTop sz="90929"/>
  </p:normalViewPr>
  <p:slideViewPr>
    <p:cSldViewPr>
      <p:cViewPr varScale="1">
        <p:scale>
          <a:sx n="70" d="100"/>
          <a:sy n="70" d="100"/>
        </p:scale>
        <p:origin x="-91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1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21.xml"/><Relationship Id="rId2" Type="http://schemas.openxmlformats.org/officeDocument/2006/relationships/slide" Target="slides/slide20.xml"/><Relationship Id="rId1" Type="http://schemas.openxmlformats.org/officeDocument/2006/relationships/slide" Target="slides/slide1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507AE38-10AC-4C39-BED8-88B36F8D5C06}" type="doc">
      <dgm:prSet loTypeId="urn:microsoft.com/office/officeart/2005/8/layout/vList5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pt-BR"/>
        </a:p>
      </dgm:t>
    </dgm:pt>
    <dgm:pt modelId="{71D4A6EF-4A97-4177-8426-14AF4B24EA08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</a:rPr>
            <a:t>OBJETIVOS</a:t>
          </a:r>
          <a:endParaRPr lang="pt-BR" sz="1800" b="1" dirty="0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9CB27F37-3AAC-4E1A-8708-A623055DB2DB}" type="parTrans" cxnId="{08DDC6F5-AD90-43E2-8375-10AF5085DC3E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43BCA5D7-62E4-446B-A8EE-6035B84F895C}" type="sibTrans" cxnId="{08DDC6F5-AD90-43E2-8375-10AF5085DC3E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33C8E3E4-071F-44B1-BC64-0DE4739279D1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</a:rPr>
            <a:t>Mensuráveis - indicadores</a:t>
          </a:r>
          <a:endParaRPr lang="pt-BR" sz="1800" b="1" dirty="0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AACD91C9-8C9B-4CAD-8AB2-61470F291BFA}" type="parTrans" cxnId="{8D6DD48D-AB12-439B-9467-D8F9178836E6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8813292B-47A5-4B10-8249-3E30B32791E1}" type="sibTrans" cxnId="{8D6DD48D-AB12-439B-9467-D8F9178836E6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3FFA5F71-05DE-4C72-896C-25D08B64D25C}">
      <dgm:prSet custT="1"/>
      <dgm:spPr/>
      <dgm:t>
        <a:bodyPr/>
        <a:lstStyle/>
        <a:p>
          <a:pPr rtl="0"/>
          <a:r>
            <a:rPr lang="pt-BR" sz="1800" b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</a:rPr>
            <a:t>Propósitos a médio prazo</a:t>
          </a:r>
          <a:endParaRPr lang="pt-BR" sz="1800" b="1" dirty="0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6190EA1D-A4DA-4B5A-8E43-C5CF741EE499}" type="parTrans" cxnId="{A4F9B19A-E3F9-42E8-9DB8-B96217506A06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869AC371-ED8E-4275-8453-622673F599CE}" type="sibTrans" cxnId="{A4F9B19A-E3F9-42E8-9DB8-B96217506A06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E822242A-6542-4D6A-A5F1-26CE95E84D55}">
      <dgm:prSet custT="1"/>
      <dgm:spPr/>
      <dgm:t>
        <a:bodyPr/>
        <a:lstStyle/>
        <a:p>
          <a:pPr algn="l" rtl="0"/>
          <a:r>
            <a:rPr lang="pt-BR" sz="1800" b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</a:rPr>
            <a:t>      Factíveis e realistas</a:t>
          </a:r>
          <a:endParaRPr lang="pt-BR" sz="1800" b="1" dirty="0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92D64311-1671-41EE-85C5-A4E26D6F1929}" type="parTrans" cxnId="{D601FA2E-B55E-4594-8DB3-17CC70F5D334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A0542961-5C7D-4A2E-9E47-E1BEC8191E9A}" type="sibTrans" cxnId="{D601FA2E-B55E-4594-8DB3-17CC70F5D334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8CE3AD12-6F17-4522-B2AF-C04A471545C6}">
      <dgm:prSet custT="1"/>
      <dgm:spPr/>
      <dgm:t>
        <a:bodyPr/>
        <a:lstStyle/>
        <a:p>
          <a:pPr algn="l" rtl="0"/>
          <a:r>
            <a:rPr lang="pt-BR" sz="1800" b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</a:rPr>
            <a:t>        Claros e compreensíveis</a:t>
          </a:r>
          <a:endParaRPr lang="pt-BR" sz="1800" b="1" dirty="0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7AA3F143-53D7-45EF-B272-7E33AD705C90}" type="parTrans" cxnId="{EFDE0A5C-5040-48BE-B44B-3B492FE3E25C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A965244E-B1D9-4430-A0A5-7913C700422D}" type="sibTrans" cxnId="{EFDE0A5C-5040-48BE-B44B-3B492FE3E25C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B8FB3A65-BF34-43B3-95C4-1CA54BC79A1C}">
      <dgm:prSet custT="1"/>
      <dgm:spPr/>
      <dgm:t>
        <a:bodyPr/>
        <a:lstStyle/>
        <a:p>
          <a:pPr algn="l" rtl="0"/>
          <a:r>
            <a:rPr lang="pt-BR" sz="1800" b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</a:rPr>
            <a:t>           Motivadores</a:t>
          </a:r>
          <a:endParaRPr lang="pt-BR" sz="1800" b="1" dirty="0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8B837B06-1DF1-44FD-8CDA-738B7E366F17}" type="parTrans" cxnId="{87E076A5-0AD9-4684-9E05-261E6B5B1C51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BFF4639F-810F-4E11-8197-24A4A7651941}" type="sibTrans" cxnId="{87E076A5-0AD9-4684-9E05-261E6B5B1C51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8C87FEAF-3658-49DA-A847-081980C43BC4}">
      <dgm:prSet custT="1"/>
      <dgm:spPr/>
      <dgm:t>
        <a:bodyPr/>
        <a:lstStyle/>
        <a:p>
          <a:pPr algn="r" rtl="0"/>
          <a:r>
            <a:rPr lang="pt-BR" sz="1800" b="1" dirty="0" smtClean="0">
              <a:solidFill>
                <a:schemeClr val="accent5">
                  <a:lumMod val="25000"/>
                </a:schemeClr>
              </a:solidFill>
              <a:latin typeface="Arial Black" pitchFamily="34" charset="0"/>
            </a:rPr>
            <a:t>Assumidos e aceitos por todos os níveis da organização</a:t>
          </a:r>
          <a:endParaRPr lang="pt-BR" sz="1800" b="1" dirty="0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DECDA6D8-0477-4408-939B-8DAEE87F9AE1}" type="parTrans" cxnId="{B3E6012F-53C6-4633-A033-C6B4C0FE57BD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61DC845F-59D5-404C-A548-0B4AE238BF37}" type="sibTrans" cxnId="{B3E6012F-53C6-4633-A033-C6B4C0FE57BD}">
      <dgm:prSet/>
      <dgm:spPr/>
      <dgm:t>
        <a:bodyPr/>
        <a:lstStyle/>
        <a:p>
          <a:endParaRPr lang="pt-BR" sz="1800" b="1">
            <a:solidFill>
              <a:schemeClr val="accent5">
                <a:lumMod val="25000"/>
              </a:schemeClr>
            </a:solidFill>
            <a:latin typeface="Arial Black" pitchFamily="34" charset="0"/>
          </a:endParaRPr>
        </a:p>
      </dgm:t>
    </dgm:pt>
    <dgm:pt modelId="{97C39095-42F8-4453-BFDE-630296649166}" type="pres">
      <dgm:prSet presAssocID="{B507AE38-10AC-4C39-BED8-88B36F8D5C06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pt-BR"/>
        </a:p>
      </dgm:t>
    </dgm:pt>
    <dgm:pt modelId="{E2F38F43-1031-46A0-A905-D85D91416C43}" type="pres">
      <dgm:prSet presAssocID="{71D4A6EF-4A97-4177-8426-14AF4B24EA08}" presName="linNode" presStyleCnt="0"/>
      <dgm:spPr/>
      <dgm:t>
        <a:bodyPr/>
        <a:lstStyle/>
        <a:p>
          <a:endParaRPr lang="pt-BR"/>
        </a:p>
      </dgm:t>
    </dgm:pt>
    <dgm:pt modelId="{53396348-4353-4F4D-99E4-5EB5B5D28B31}" type="pres">
      <dgm:prSet presAssocID="{71D4A6EF-4A97-4177-8426-14AF4B24EA08}" presName="parentText" presStyleLbl="node1" presStyleIdx="0" presStyleCnt="7" custScaleX="68305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6CE947DA-9839-44CC-B30D-957051EF796D}" type="pres">
      <dgm:prSet presAssocID="{43BCA5D7-62E4-446B-A8EE-6035B84F895C}" presName="sp" presStyleCnt="0"/>
      <dgm:spPr/>
      <dgm:t>
        <a:bodyPr/>
        <a:lstStyle/>
        <a:p>
          <a:endParaRPr lang="pt-BR"/>
        </a:p>
      </dgm:t>
    </dgm:pt>
    <dgm:pt modelId="{6EF926BE-AD90-4C2E-A8D9-88A7F31D5599}" type="pres">
      <dgm:prSet presAssocID="{33C8E3E4-071F-44B1-BC64-0DE4739279D1}" presName="linNode" presStyleCnt="0"/>
      <dgm:spPr/>
      <dgm:t>
        <a:bodyPr/>
        <a:lstStyle/>
        <a:p>
          <a:endParaRPr lang="pt-BR"/>
        </a:p>
      </dgm:t>
    </dgm:pt>
    <dgm:pt modelId="{CC41779A-19EA-43AA-991F-F1EDBABE10A6}" type="pres">
      <dgm:prSet presAssocID="{33C8E3E4-071F-44B1-BC64-0DE4739279D1}" presName="parentText" presStyleLbl="node1" presStyleIdx="1" presStyleCnt="7" custScaleX="11856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526E2B86-A215-4FD8-8082-441FAD1F93BF}" type="pres">
      <dgm:prSet presAssocID="{8813292B-47A5-4B10-8249-3E30B32791E1}" presName="sp" presStyleCnt="0"/>
      <dgm:spPr/>
      <dgm:t>
        <a:bodyPr/>
        <a:lstStyle/>
        <a:p>
          <a:endParaRPr lang="pt-BR"/>
        </a:p>
      </dgm:t>
    </dgm:pt>
    <dgm:pt modelId="{A7C080F3-E37A-4C4A-B181-95F01EC0A18D}" type="pres">
      <dgm:prSet presAssocID="{3FFA5F71-05DE-4C72-896C-25D08B64D25C}" presName="linNode" presStyleCnt="0"/>
      <dgm:spPr/>
      <dgm:t>
        <a:bodyPr/>
        <a:lstStyle/>
        <a:p>
          <a:endParaRPr lang="pt-BR"/>
        </a:p>
      </dgm:t>
    </dgm:pt>
    <dgm:pt modelId="{9C658D04-3B63-4D02-BE50-CACE8E23900C}" type="pres">
      <dgm:prSet presAssocID="{3FFA5F71-05DE-4C72-896C-25D08B64D25C}" presName="parentText" presStyleLbl="node1" presStyleIdx="2" presStyleCnt="7" custScaleX="130291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A88E7B9B-9D85-4196-AD63-5EBEE7E4C7DC}" type="pres">
      <dgm:prSet presAssocID="{869AC371-ED8E-4275-8453-622673F599CE}" presName="sp" presStyleCnt="0"/>
      <dgm:spPr/>
      <dgm:t>
        <a:bodyPr/>
        <a:lstStyle/>
        <a:p>
          <a:endParaRPr lang="pt-BR"/>
        </a:p>
      </dgm:t>
    </dgm:pt>
    <dgm:pt modelId="{1484FAF1-790A-44CD-AE00-1E156373BF67}" type="pres">
      <dgm:prSet presAssocID="{E822242A-6542-4D6A-A5F1-26CE95E84D55}" presName="linNode" presStyleCnt="0"/>
      <dgm:spPr/>
      <dgm:t>
        <a:bodyPr/>
        <a:lstStyle/>
        <a:p>
          <a:endParaRPr lang="pt-BR"/>
        </a:p>
      </dgm:t>
    </dgm:pt>
    <dgm:pt modelId="{F3358B98-A7DB-40F8-A12A-937A1E8C83FA}" type="pres">
      <dgm:prSet presAssocID="{E822242A-6542-4D6A-A5F1-26CE95E84D55}" presName="parentText" presStyleLbl="node1" presStyleIdx="3" presStyleCnt="7" custScaleX="139924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BEB60DB5-6920-4ECB-9271-5BB98252E634}" type="pres">
      <dgm:prSet presAssocID="{A0542961-5C7D-4A2E-9E47-E1BEC8191E9A}" presName="sp" presStyleCnt="0"/>
      <dgm:spPr/>
      <dgm:t>
        <a:bodyPr/>
        <a:lstStyle/>
        <a:p>
          <a:endParaRPr lang="pt-BR"/>
        </a:p>
      </dgm:t>
    </dgm:pt>
    <dgm:pt modelId="{34C67C15-B84B-440D-A6B0-4067BD19DCE9}" type="pres">
      <dgm:prSet presAssocID="{8CE3AD12-6F17-4522-B2AF-C04A471545C6}" presName="linNode" presStyleCnt="0"/>
      <dgm:spPr/>
      <dgm:t>
        <a:bodyPr/>
        <a:lstStyle/>
        <a:p>
          <a:endParaRPr lang="pt-BR"/>
        </a:p>
      </dgm:t>
    </dgm:pt>
    <dgm:pt modelId="{C34F80BD-8D26-47D1-B944-F43027A1EC71}" type="pres">
      <dgm:prSet presAssocID="{8CE3AD12-6F17-4522-B2AF-C04A471545C6}" presName="parentText" presStyleLbl="node1" presStyleIdx="4" presStyleCnt="7" custScaleX="165963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D778F535-5DA0-498D-B458-E2CC59BCF4EB}" type="pres">
      <dgm:prSet presAssocID="{A965244E-B1D9-4430-A0A5-7913C700422D}" presName="sp" presStyleCnt="0"/>
      <dgm:spPr/>
      <dgm:t>
        <a:bodyPr/>
        <a:lstStyle/>
        <a:p>
          <a:endParaRPr lang="pt-BR"/>
        </a:p>
      </dgm:t>
    </dgm:pt>
    <dgm:pt modelId="{8CD81F2E-E61A-412C-A294-9F5DD732D9D1}" type="pres">
      <dgm:prSet presAssocID="{B8FB3A65-BF34-43B3-95C4-1CA54BC79A1C}" presName="linNode" presStyleCnt="0"/>
      <dgm:spPr/>
      <dgm:t>
        <a:bodyPr/>
        <a:lstStyle/>
        <a:p>
          <a:endParaRPr lang="pt-BR"/>
        </a:p>
      </dgm:t>
    </dgm:pt>
    <dgm:pt modelId="{FECD51DA-2B3F-41AB-A398-199EC342F2FD}" type="pres">
      <dgm:prSet presAssocID="{B8FB3A65-BF34-43B3-95C4-1CA54BC79A1C}" presName="parentText" presStyleLbl="node1" presStyleIdx="5" presStyleCnt="7" custScaleX="242399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  <dgm:pt modelId="{C6AEFAA2-52C2-4B81-AE0D-2536D04C967A}" type="pres">
      <dgm:prSet presAssocID="{BFF4639F-810F-4E11-8197-24A4A7651941}" presName="sp" presStyleCnt="0"/>
      <dgm:spPr/>
      <dgm:t>
        <a:bodyPr/>
        <a:lstStyle/>
        <a:p>
          <a:endParaRPr lang="pt-BR"/>
        </a:p>
      </dgm:t>
    </dgm:pt>
    <dgm:pt modelId="{B1553A2E-B0A9-4F8A-ACD2-F3C787C0A34D}" type="pres">
      <dgm:prSet presAssocID="{8C87FEAF-3658-49DA-A847-081980C43BC4}" presName="linNode" presStyleCnt="0"/>
      <dgm:spPr/>
      <dgm:t>
        <a:bodyPr/>
        <a:lstStyle/>
        <a:p>
          <a:endParaRPr lang="pt-BR"/>
        </a:p>
      </dgm:t>
    </dgm:pt>
    <dgm:pt modelId="{8A83C677-8920-4E23-BC00-1AAA82156055}" type="pres">
      <dgm:prSet presAssocID="{8C87FEAF-3658-49DA-A847-081980C43BC4}" presName="parentText" presStyleLbl="node1" presStyleIdx="6" presStyleCnt="7" custScaleX="277778">
        <dgm:presLayoutVars>
          <dgm:chMax val="1"/>
          <dgm:bulletEnabled val="1"/>
        </dgm:presLayoutVars>
      </dgm:prSet>
      <dgm:spPr/>
      <dgm:t>
        <a:bodyPr/>
        <a:lstStyle/>
        <a:p>
          <a:endParaRPr lang="pt-BR"/>
        </a:p>
      </dgm:t>
    </dgm:pt>
  </dgm:ptLst>
  <dgm:cxnLst>
    <dgm:cxn modelId="{9BC07831-538D-4E28-A304-AC84DB1FA614}" type="presOf" srcId="{33C8E3E4-071F-44B1-BC64-0DE4739279D1}" destId="{CC41779A-19EA-43AA-991F-F1EDBABE10A6}" srcOrd="0" destOrd="0" presId="urn:microsoft.com/office/officeart/2005/8/layout/vList5"/>
    <dgm:cxn modelId="{B3E6012F-53C6-4633-A033-C6B4C0FE57BD}" srcId="{B507AE38-10AC-4C39-BED8-88B36F8D5C06}" destId="{8C87FEAF-3658-49DA-A847-081980C43BC4}" srcOrd="6" destOrd="0" parTransId="{DECDA6D8-0477-4408-939B-8DAEE87F9AE1}" sibTransId="{61DC845F-59D5-404C-A548-0B4AE238BF37}"/>
    <dgm:cxn modelId="{C2959EF7-34A0-4B9C-A9EA-F159CABDC475}" type="presOf" srcId="{B8FB3A65-BF34-43B3-95C4-1CA54BC79A1C}" destId="{FECD51DA-2B3F-41AB-A398-199EC342F2FD}" srcOrd="0" destOrd="0" presId="urn:microsoft.com/office/officeart/2005/8/layout/vList5"/>
    <dgm:cxn modelId="{BEBBD885-4A83-465B-9ACD-0E005DD1C420}" type="presOf" srcId="{71D4A6EF-4A97-4177-8426-14AF4B24EA08}" destId="{53396348-4353-4F4D-99E4-5EB5B5D28B31}" srcOrd="0" destOrd="0" presId="urn:microsoft.com/office/officeart/2005/8/layout/vList5"/>
    <dgm:cxn modelId="{9F54172A-D19C-48B3-AC8A-1DFF329278CA}" type="presOf" srcId="{8CE3AD12-6F17-4522-B2AF-C04A471545C6}" destId="{C34F80BD-8D26-47D1-B944-F43027A1EC71}" srcOrd="0" destOrd="0" presId="urn:microsoft.com/office/officeart/2005/8/layout/vList5"/>
    <dgm:cxn modelId="{789786D2-E26F-4F9D-9852-EF6CC6116B47}" type="presOf" srcId="{3FFA5F71-05DE-4C72-896C-25D08B64D25C}" destId="{9C658D04-3B63-4D02-BE50-CACE8E23900C}" srcOrd="0" destOrd="0" presId="urn:microsoft.com/office/officeart/2005/8/layout/vList5"/>
    <dgm:cxn modelId="{54BBE816-E4A0-42B0-835D-3B3C39030F0E}" type="presOf" srcId="{E822242A-6542-4D6A-A5F1-26CE95E84D55}" destId="{F3358B98-A7DB-40F8-A12A-937A1E8C83FA}" srcOrd="0" destOrd="0" presId="urn:microsoft.com/office/officeart/2005/8/layout/vList5"/>
    <dgm:cxn modelId="{D601FA2E-B55E-4594-8DB3-17CC70F5D334}" srcId="{B507AE38-10AC-4C39-BED8-88B36F8D5C06}" destId="{E822242A-6542-4D6A-A5F1-26CE95E84D55}" srcOrd="3" destOrd="0" parTransId="{92D64311-1671-41EE-85C5-A4E26D6F1929}" sibTransId="{A0542961-5C7D-4A2E-9E47-E1BEC8191E9A}"/>
    <dgm:cxn modelId="{34EEA5D6-320D-4F93-B618-E91C1FA0AF23}" type="presOf" srcId="{8C87FEAF-3658-49DA-A847-081980C43BC4}" destId="{8A83C677-8920-4E23-BC00-1AAA82156055}" srcOrd="0" destOrd="0" presId="urn:microsoft.com/office/officeart/2005/8/layout/vList5"/>
    <dgm:cxn modelId="{87E076A5-0AD9-4684-9E05-261E6B5B1C51}" srcId="{B507AE38-10AC-4C39-BED8-88B36F8D5C06}" destId="{B8FB3A65-BF34-43B3-95C4-1CA54BC79A1C}" srcOrd="5" destOrd="0" parTransId="{8B837B06-1DF1-44FD-8CDA-738B7E366F17}" sibTransId="{BFF4639F-810F-4E11-8197-24A4A7651941}"/>
    <dgm:cxn modelId="{A4F9B19A-E3F9-42E8-9DB8-B96217506A06}" srcId="{B507AE38-10AC-4C39-BED8-88B36F8D5C06}" destId="{3FFA5F71-05DE-4C72-896C-25D08B64D25C}" srcOrd="2" destOrd="0" parTransId="{6190EA1D-A4DA-4B5A-8E43-C5CF741EE499}" sibTransId="{869AC371-ED8E-4275-8453-622673F599CE}"/>
    <dgm:cxn modelId="{6D762F51-7C78-40D8-936C-2248429D6E6B}" type="presOf" srcId="{B507AE38-10AC-4C39-BED8-88B36F8D5C06}" destId="{97C39095-42F8-4453-BFDE-630296649166}" srcOrd="0" destOrd="0" presId="urn:microsoft.com/office/officeart/2005/8/layout/vList5"/>
    <dgm:cxn modelId="{08DDC6F5-AD90-43E2-8375-10AF5085DC3E}" srcId="{B507AE38-10AC-4C39-BED8-88B36F8D5C06}" destId="{71D4A6EF-4A97-4177-8426-14AF4B24EA08}" srcOrd="0" destOrd="0" parTransId="{9CB27F37-3AAC-4E1A-8708-A623055DB2DB}" sibTransId="{43BCA5D7-62E4-446B-A8EE-6035B84F895C}"/>
    <dgm:cxn modelId="{8D6DD48D-AB12-439B-9467-D8F9178836E6}" srcId="{B507AE38-10AC-4C39-BED8-88B36F8D5C06}" destId="{33C8E3E4-071F-44B1-BC64-0DE4739279D1}" srcOrd="1" destOrd="0" parTransId="{AACD91C9-8C9B-4CAD-8AB2-61470F291BFA}" sibTransId="{8813292B-47A5-4B10-8249-3E30B32791E1}"/>
    <dgm:cxn modelId="{EFDE0A5C-5040-48BE-B44B-3B492FE3E25C}" srcId="{B507AE38-10AC-4C39-BED8-88B36F8D5C06}" destId="{8CE3AD12-6F17-4522-B2AF-C04A471545C6}" srcOrd="4" destOrd="0" parTransId="{7AA3F143-53D7-45EF-B272-7E33AD705C90}" sibTransId="{A965244E-B1D9-4430-A0A5-7913C700422D}"/>
    <dgm:cxn modelId="{F92BA236-2EB1-4728-B053-37EFFA0F3A24}" type="presParOf" srcId="{97C39095-42F8-4453-BFDE-630296649166}" destId="{E2F38F43-1031-46A0-A905-D85D91416C43}" srcOrd="0" destOrd="0" presId="urn:microsoft.com/office/officeart/2005/8/layout/vList5"/>
    <dgm:cxn modelId="{8C47A2AA-3972-46ED-9BE8-96CA19AD5FF9}" type="presParOf" srcId="{E2F38F43-1031-46A0-A905-D85D91416C43}" destId="{53396348-4353-4F4D-99E4-5EB5B5D28B31}" srcOrd="0" destOrd="0" presId="urn:microsoft.com/office/officeart/2005/8/layout/vList5"/>
    <dgm:cxn modelId="{5ED7036A-C783-4143-A126-BF843415319D}" type="presParOf" srcId="{97C39095-42F8-4453-BFDE-630296649166}" destId="{6CE947DA-9839-44CC-B30D-957051EF796D}" srcOrd="1" destOrd="0" presId="urn:microsoft.com/office/officeart/2005/8/layout/vList5"/>
    <dgm:cxn modelId="{DA81E44E-19A9-40B4-B1A2-3AC336A5AF73}" type="presParOf" srcId="{97C39095-42F8-4453-BFDE-630296649166}" destId="{6EF926BE-AD90-4C2E-A8D9-88A7F31D5599}" srcOrd="2" destOrd="0" presId="urn:microsoft.com/office/officeart/2005/8/layout/vList5"/>
    <dgm:cxn modelId="{D2EC9602-8027-4AC8-9853-355CB9764581}" type="presParOf" srcId="{6EF926BE-AD90-4C2E-A8D9-88A7F31D5599}" destId="{CC41779A-19EA-43AA-991F-F1EDBABE10A6}" srcOrd="0" destOrd="0" presId="urn:microsoft.com/office/officeart/2005/8/layout/vList5"/>
    <dgm:cxn modelId="{7261AA1B-0A31-4890-9A3B-22C6FB2147D1}" type="presParOf" srcId="{97C39095-42F8-4453-BFDE-630296649166}" destId="{526E2B86-A215-4FD8-8082-441FAD1F93BF}" srcOrd="3" destOrd="0" presId="urn:microsoft.com/office/officeart/2005/8/layout/vList5"/>
    <dgm:cxn modelId="{EA07A5CA-F516-4108-AA5A-FE2A81AFD83A}" type="presParOf" srcId="{97C39095-42F8-4453-BFDE-630296649166}" destId="{A7C080F3-E37A-4C4A-B181-95F01EC0A18D}" srcOrd="4" destOrd="0" presId="urn:microsoft.com/office/officeart/2005/8/layout/vList5"/>
    <dgm:cxn modelId="{4BCDCA39-CBA9-4E08-93F1-5A99D24CD27F}" type="presParOf" srcId="{A7C080F3-E37A-4C4A-B181-95F01EC0A18D}" destId="{9C658D04-3B63-4D02-BE50-CACE8E23900C}" srcOrd="0" destOrd="0" presId="urn:microsoft.com/office/officeart/2005/8/layout/vList5"/>
    <dgm:cxn modelId="{3649CABA-03D6-45BB-887E-4A73265D3549}" type="presParOf" srcId="{97C39095-42F8-4453-BFDE-630296649166}" destId="{A88E7B9B-9D85-4196-AD63-5EBEE7E4C7DC}" srcOrd="5" destOrd="0" presId="urn:microsoft.com/office/officeart/2005/8/layout/vList5"/>
    <dgm:cxn modelId="{845AFB0E-B50E-4AA8-B3F9-B49F46083BED}" type="presParOf" srcId="{97C39095-42F8-4453-BFDE-630296649166}" destId="{1484FAF1-790A-44CD-AE00-1E156373BF67}" srcOrd="6" destOrd="0" presId="urn:microsoft.com/office/officeart/2005/8/layout/vList5"/>
    <dgm:cxn modelId="{AC405B8E-D3CC-4167-92C9-652D7DC9EC3C}" type="presParOf" srcId="{1484FAF1-790A-44CD-AE00-1E156373BF67}" destId="{F3358B98-A7DB-40F8-A12A-937A1E8C83FA}" srcOrd="0" destOrd="0" presId="urn:microsoft.com/office/officeart/2005/8/layout/vList5"/>
    <dgm:cxn modelId="{9ED08B9B-E53D-457A-8CB5-05E95F5E5A54}" type="presParOf" srcId="{97C39095-42F8-4453-BFDE-630296649166}" destId="{BEB60DB5-6920-4ECB-9271-5BB98252E634}" srcOrd="7" destOrd="0" presId="urn:microsoft.com/office/officeart/2005/8/layout/vList5"/>
    <dgm:cxn modelId="{4CF792AA-6ADB-4857-9E0A-8FA86E5E2960}" type="presParOf" srcId="{97C39095-42F8-4453-BFDE-630296649166}" destId="{34C67C15-B84B-440D-A6B0-4067BD19DCE9}" srcOrd="8" destOrd="0" presId="urn:microsoft.com/office/officeart/2005/8/layout/vList5"/>
    <dgm:cxn modelId="{3D737B9A-5DE8-4EE7-A82C-CB3A13F2C3E7}" type="presParOf" srcId="{34C67C15-B84B-440D-A6B0-4067BD19DCE9}" destId="{C34F80BD-8D26-47D1-B944-F43027A1EC71}" srcOrd="0" destOrd="0" presId="urn:microsoft.com/office/officeart/2005/8/layout/vList5"/>
    <dgm:cxn modelId="{B855C3B1-1059-4990-9F1F-7C655F50DA2A}" type="presParOf" srcId="{97C39095-42F8-4453-BFDE-630296649166}" destId="{D778F535-5DA0-498D-B458-E2CC59BCF4EB}" srcOrd="9" destOrd="0" presId="urn:microsoft.com/office/officeart/2005/8/layout/vList5"/>
    <dgm:cxn modelId="{871A529E-AAE2-48C1-91AF-0C6288231744}" type="presParOf" srcId="{97C39095-42F8-4453-BFDE-630296649166}" destId="{8CD81F2E-E61A-412C-A294-9F5DD732D9D1}" srcOrd="10" destOrd="0" presId="urn:microsoft.com/office/officeart/2005/8/layout/vList5"/>
    <dgm:cxn modelId="{0A3A113F-5F3D-4EB4-A153-3043E4AE9729}" type="presParOf" srcId="{8CD81F2E-E61A-412C-A294-9F5DD732D9D1}" destId="{FECD51DA-2B3F-41AB-A398-199EC342F2FD}" srcOrd="0" destOrd="0" presId="urn:microsoft.com/office/officeart/2005/8/layout/vList5"/>
    <dgm:cxn modelId="{14CA1345-4652-4522-87D2-2CB378C04E78}" type="presParOf" srcId="{97C39095-42F8-4453-BFDE-630296649166}" destId="{C6AEFAA2-52C2-4B81-AE0D-2536D04C967A}" srcOrd="11" destOrd="0" presId="urn:microsoft.com/office/officeart/2005/8/layout/vList5"/>
    <dgm:cxn modelId="{870BAA65-8929-4156-A2D8-9B7A8FDE4E8C}" type="presParOf" srcId="{97C39095-42F8-4453-BFDE-630296649166}" destId="{B1553A2E-B0A9-4F8A-ACD2-F3C787C0A34D}" srcOrd="12" destOrd="0" presId="urn:microsoft.com/office/officeart/2005/8/layout/vList5"/>
    <dgm:cxn modelId="{26EE60DB-D67F-41C1-88E2-D1B14A3DE242}" type="presParOf" srcId="{B1553A2E-B0A9-4F8A-ACD2-F3C787C0A34D}" destId="{8A83C677-8920-4E23-BC00-1AAA82156055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0488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02775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kumimoji="0" sz="1200"/>
            </a:lvl1pPr>
          </a:lstStyle>
          <a:p>
            <a:pPr>
              <a:defRPr/>
            </a:pPr>
            <a:fld id="{F2909717-8030-46F4-8F85-9A7148F395CC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045179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defTabSz="942975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3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900488" y="0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>
            <a:lvl1pPr algn="r" defTabSz="942975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2458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41388" y="750888"/>
            <a:ext cx="4999037" cy="3751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0245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7575" y="4751388"/>
            <a:ext cx="5046663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noProof="0" smtClean="0"/>
              <a:t>Clique para editar os estilos do texto mestre</a:t>
            </a:r>
          </a:p>
          <a:p>
            <a:pPr lvl="1"/>
            <a:r>
              <a:rPr lang="pt-BR" noProof="0" smtClean="0"/>
              <a:t>Segundo nível</a:t>
            </a:r>
          </a:p>
          <a:p>
            <a:pPr lvl="2"/>
            <a:r>
              <a:rPr lang="pt-BR" noProof="0" smtClean="0"/>
              <a:t>Terceiro nível</a:t>
            </a:r>
          </a:p>
          <a:p>
            <a:pPr lvl="3"/>
            <a:r>
              <a:rPr lang="pt-BR" noProof="0" smtClean="0"/>
              <a:t>Quarto nível</a:t>
            </a:r>
          </a:p>
          <a:p>
            <a:pPr lvl="4"/>
            <a:r>
              <a:rPr lang="pt-BR" noProof="0" smtClean="0"/>
              <a:t>Quinto nível</a:t>
            </a:r>
          </a:p>
        </p:txBody>
      </p:sp>
      <p:sp>
        <p:nvSpPr>
          <p:cNvPr id="10246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02775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defTabSz="942975">
              <a:defRPr kumimoji="0" sz="1200"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247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0488" y="9502775"/>
            <a:ext cx="2981325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348" tIns="47174" rIns="94348" bIns="47174" numCol="1" anchor="b" anchorCtr="0" compatLnSpc="1">
            <a:prstTxWarp prst="textNoShape">
              <a:avLst/>
            </a:prstTxWarp>
          </a:bodyPr>
          <a:lstStyle>
            <a:lvl1pPr algn="r" defTabSz="942975">
              <a:defRPr kumimoji="0" sz="1200"/>
            </a:lvl1pPr>
          </a:lstStyle>
          <a:p>
            <a:pPr>
              <a:defRPr/>
            </a:pPr>
            <a:fld id="{5664DF45-70DD-4755-8582-A945D0845BD2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842007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hidden">
          <a:xfrm>
            <a:off x="228600" y="3200400"/>
            <a:ext cx="8763000" cy="1341438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pic>
        <p:nvPicPr>
          <p:cNvPr id="5" name="Picture 3" descr="D:\FRONTPAGE THEMES\NATURE\ANABNR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00" t="-1314" r="-2" b="-36961"/>
          <a:stretch>
            <a:fillRect/>
          </a:stretch>
        </p:blipFill>
        <p:spPr bwMode="auto">
          <a:xfrm>
            <a:off x="533400" y="3200400"/>
            <a:ext cx="8458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4"/>
          <p:cNvSpPr>
            <a:spLocks noChangeArrowheads="1"/>
          </p:cNvSpPr>
          <p:nvPr/>
        </p:nvSpPr>
        <p:spPr bwMode="hidden">
          <a:xfrm>
            <a:off x="795338" y="2895600"/>
            <a:ext cx="304800" cy="9906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5477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143000" y="19812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subTitle" idx="1"/>
          </p:nvPr>
        </p:nvSpPr>
        <p:spPr>
          <a:xfrm>
            <a:off x="2038350" y="4351338"/>
            <a:ext cx="6400800" cy="1371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3246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3246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9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324600"/>
            <a:ext cx="1905000" cy="457200"/>
          </a:xfrm>
        </p:spPr>
        <p:txBody>
          <a:bodyPr/>
          <a:lstStyle>
            <a:lvl1pPr>
              <a:defRPr sz="1400"/>
            </a:lvl1pPr>
          </a:lstStyle>
          <a:p>
            <a:pPr>
              <a:defRPr/>
            </a:pPr>
            <a:fld id="{8F65C860-5865-4458-985C-CB1958A6340A}" type="slidenum">
              <a:rPr lang="pt-BR"/>
              <a:pPr>
                <a:defRPr/>
              </a:pPr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657810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579FB5-BD43-4565-9A99-4D6C83C03BA1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3025468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896100" y="838200"/>
            <a:ext cx="1943100" cy="5378450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1066800" y="838200"/>
            <a:ext cx="5676900" cy="5378450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4BE4FF-262A-4F91-A206-92F4292B4EC5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2196387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e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838200"/>
            <a:ext cx="7772400" cy="1143000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abela 2"/>
          <p:cNvSpPr>
            <a:spLocks noGrp="1"/>
          </p:cNvSpPr>
          <p:nvPr>
            <p:ph type="tbl" idx="1"/>
          </p:nvPr>
        </p:nvSpPr>
        <p:spPr>
          <a:xfrm>
            <a:off x="1066800" y="2101850"/>
            <a:ext cx="7772400" cy="4114800"/>
          </a:xfrm>
        </p:spPr>
        <p:txBody>
          <a:bodyPr/>
          <a:lstStyle/>
          <a:p>
            <a:pPr lvl="0"/>
            <a:endParaRPr lang="pt-BR" noProof="0" smtClean="0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B1C247-CA14-460E-A677-C94C7E64559B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864794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A6BC6A-81B9-4C33-8F52-B44D550F0A55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3777366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0848B49-449B-456C-B1B4-6F749E338010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14485085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10668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5029200" y="210185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A09903-E8A3-4A17-8B52-A8763D23628C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317395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8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6A5E7D-252A-4507-A8E7-BF7531E96817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267482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69FDB8E-64F7-42F3-8F9B-C712AE8CED8A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329008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67D052-1A82-497D-BFB4-B04690C7FECB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33903439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6C2A6B-20D1-4B62-A90C-0236343F057A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3021500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smtClean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Rectangle 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Rectangle 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3AB92-2F15-4ACC-9F3D-316C4F2349EC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</p:spTree>
    <p:extLst>
      <p:ext uri="{BB962C8B-B14F-4D97-AF65-F5344CB8AC3E}">
        <p14:creationId xmlns:p14="http://schemas.microsoft.com/office/powerpoint/2010/main" val="2626794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ChangeArrowheads="1"/>
          </p:cNvSpPr>
          <p:nvPr/>
        </p:nvSpPr>
        <p:spPr bwMode="hidden">
          <a:xfrm>
            <a:off x="152400" y="0"/>
            <a:ext cx="1447800" cy="68580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4451" name="Rectangle 3"/>
          <p:cNvSpPr>
            <a:spLocks noChangeArrowheads="1"/>
          </p:cNvSpPr>
          <p:nvPr/>
        </p:nvSpPr>
        <p:spPr bwMode="hidden">
          <a:xfrm>
            <a:off x="1676400" y="0"/>
            <a:ext cx="7467600" cy="121920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path path="shape">
              <a:fillToRect l="50000" t="50000" r="50000" b="50000"/>
            </a:path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4452" name="Rectangle 4" descr="Stationery"/>
          <p:cNvSpPr>
            <a:spLocks noChangeArrowheads="1"/>
          </p:cNvSpPr>
          <p:nvPr/>
        </p:nvSpPr>
        <p:spPr bwMode="auto">
          <a:xfrm>
            <a:off x="457200" y="0"/>
            <a:ext cx="1219200" cy="762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4453" name="Rectangle 5" descr="Stationery"/>
          <p:cNvSpPr>
            <a:spLocks noChangeArrowheads="1"/>
          </p:cNvSpPr>
          <p:nvPr/>
        </p:nvSpPr>
        <p:spPr bwMode="auto">
          <a:xfrm>
            <a:off x="0" y="0"/>
            <a:ext cx="457200" cy="6858000"/>
          </a:xfrm>
          <a:prstGeom prst="rect">
            <a:avLst/>
          </a:prstGeom>
          <a:blipFill dpi="0" rotWithShape="0">
            <a:blip r:embed="rId14" cstate="print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838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4455" name="Rectangle 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66800" y="64135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104456" name="Rectangle 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4135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kumimoji="0" sz="140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pt-BR"/>
          </a:p>
        </p:txBody>
      </p:sp>
      <p:pic>
        <p:nvPicPr>
          <p:cNvPr id="1033" name="Picture 9" descr="C:\Wendy\anabnr2.GIF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8725" y="0"/>
            <a:ext cx="7915275" cy="754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4458" name="Rectangle 10"/>
          <p:cNvSpPr>
            <a:spLocks noChangeArrowheads="1"/>
          </p:cNvSpPr>
          <p:nvPr/>
        </p:nvSpPr>
        <p:spPr bwMode="auto">
          <a:xfrm>
            <a:off x="304800" y="457200"/>
            <a:ext cx="2514600" cy="304800"/>
          </a:xfrm>
          <a:prstGeom prst="rect">
            <a:avLst/>
          </a:prstGeom>
          <a:solidFill>
            <a:schemeClr val="accent2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lang="pt-BR"/>
          </a:p>
        </p:txBody>
      </p:sp>
      <p:sp>
        <p:nvSpPr>
          <p:cNvPr id="104459" name="Rectangle 1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8229600" y="6413500"/>
            <a:ext cx="9144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kumimoji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8B26FD64-0455-4798-900B-51145A19F0BA}" type="slidenum">
              <a:rPr lang="pt-BR"/>
              <a:pPr>
                <a:defRPr/>
              </a:pPr>
              <a:t>‹nº›</a:t>
            </a:fld>
            <a:endParaRPr lang="pt-BR" sz="1400"/>
          </a:p>
        </p:txBody>
      </p:sp>
      <p:sp>
        <p:nvSpPr>
          <p:cNvPr id="1036" name="Rectangle 1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210185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rgbClr val="A50021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1027113" indent="-4556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0013" indent="-228600" algn="l" rtl="0" eaLnBrk="0" fontAlgn="base" hangingPunct="0">
        <a:spcBef>
          <a:spcPct val="20000"/>
        </a:spcBef>
        <a:spcAft>
          <a:spcPct val="0"/>
        </a:spcAft>
        <a:buClr>
          <a:srgbClr val="666699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712913" indent="-228600" algn="l" rtl="0" eaLnBrk="0" fontAlgn="base" hangingPunct="0">
        <a:spcBef>
          <a:spcPct val="20000"/>
        </a:spcBef>
        <a:spcAft>
          <a:spcPct val="0"/>
        </a:spcAft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tângulo de cantos arredondados 5"/>
          <p:cNvSpPr>
            <a:spLocks noChangeArrowheads="1"/>
          </p:cNvSpPr>
          <p:nvPr/>
        </p:nvSpPr>
        <p:spPr bwMode="auto">
          <a:xfrm>
            <a:off x="1187450" y="2205038"/>
            <a:ext cx="6840538" cy="403225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 wrap="none"/>
          <a:lstStyle/>
          <a:p>
            <a:endParaRPr lang="pt-BR"/>
          </a:p>
        </p:txBody>
      </p:sp>
      <p:sp>
        <p:nvSpPr>
          <p:cNvPr id="3075" name="CaixaDeTexto 6"/>
          <p:cNvSpPr txBox="1">
            <a:spLocks noChangeArrowheads="1"/>
          </p:cNvSpPr>
          <p:nvPr/>
        </p:nvSpPr>
        <p:spPr bwMode="auto">
          <a:xfrm>
            <a:off x="2051050" y="2276475"/>
            <a:ext cx="5400675" cy="363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200000"/>
              </a:lnSpc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PLANEJAMENTO ESTRATÉGICO</a:t>
            </a:r>
          </a:p>
          <a:p>
            <a:pPr algn="ctr" eaLnBrk="1" hangingPunct="1">
              <a:lnSpc>
                <a:spcPct val="200000"/>
              </a:lnSpc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OBJETIVOS GERAIS</a:t>
            </a:r>
          </a:p>
          <a:p>
            <a:pPr algn="ctr" eaLnBrk="1" hangingPunct="1">
              <a:lnSpc>
                <a:spcPct val="200000"/>
              </a:lnSpc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OBJETIVOS ESTRATÉGICOS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PROJETOS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PROGRAMAS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AÇÕES</a:t>
            </a:r>
          </a:p>
        </p:txBody>
      </p:sp>
      <p:sp>
        <p:nvSpPr>
          <p:cNvPr id="3076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0" y="609600"/>
            <a:ext cx="3581400" cy="609600"/>
          </a:xfrm>
        </p:spPr>
        <p:txBody>
          <a:bodyPr/>
          <a:lstStyle/>
          <a:p>
            <a:pPr eaLnBrk="1" hangingPunct="1"/>
            <a:r>
              <a:rPr lang="pt-BR" sz="2800" smtClean="0">
                <a:solidFill>
                  <a:srgbClr val="FF0000"/>
                </a:solidFill>
                <a:latin typeface="Tahoma" pitchFamily="34" charset="0"/>
              </a:rPr>
              <a:t>OBJETIVOS GERAIS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600200"/>
            <a:ext cx="4572000" cy="12192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1600" b="1" smtClean="0">
                <a:latin typeface="Tahoma" pitchFamily="34" charset="0"/>
              </a:rPr>
              <a:t>Oferecer atividades para pais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1600" b="1" smtClean="0">
                <a:latin typeface="Tahoma" pitchFamily="34" charset="0"/>
              </a:rPr>
              <a:t>Oferecer atividades para jovens e adultos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  <a:buFont typeface="Wingdings" pitchFamily="2" charset="2"/>
              <a:buNone/>
            </a:pPr>
            <a:r>
              <a:rPr lang="pt-BR" sz="1600" b="1" smtClean="0">
                <a:latin typeface="Tahoma" pitchFamily="34" charset="0"/>
              </a:rPr>
              <a:t>Oferecer novas atividades</a:t>
            </a:r>
          </a:p>
          <a:p>
            <a:pPr eaLnBrk="1" hangingPunct="1">
              <a:buFont typeface="Wingdings" pitchFamily="2" charset="2"/>
              <a:buNone/>
            </a:pPr>
            <a:endParaRPr lang="pt-BR" sz="1600" b="1" smtClean="0">
              <a:latin typeface="Tahoma" pitchFamily="34" charset="0"/>
            </a:endParaRPr>
          </a:p>
          <a:p>
            <a:pPr eaLnBrk="1" hangingPunct="1">
              <a:buFont typeface="Wingdings" pitchFamily="2" charset="2"/>
              <a:buNone/>
            </a:pPr>
            <a:endParaRPr lang="pt-BR" sz="1600" b="1" smtClean="0">
              <a:latin typeface="Tahoma" pitchFamily="34" charset="0"/>
            </a:endParaRPr>
          </a:p>
        </p:txBody>
      </p:sp>
      <p:sp>
        <p:nvSpPr>
          <p:cNvPr id="12292" name="Text Box 4"/>
          <p:cNvSpPr txBox="1">
            <a:spLocks noChangeArrowheads="1"/>
          </p:cNvSpPr>
          <p:nvPr/>
        </p:nvSpPr>
        <p:spPr bwMode="auto">
          <a:xfrm>
            <a:off x="3886200" y="1600200"/>
            <a:ext cx="3365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 b="1">
                <a:solidFill>
                  <a:srgbClr val="FF0000"/>
                </a:solidFill>
              </a:rPr>
              <a:t>*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57600" y="2209800"/>
            <a:ext cx="59372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>
                <a:solidFill>
                  <a:srgbClr val="FF0000"/>
                </a:solidFill>
              </a:rPr>
              <a:t>*</a:t>
            </a:r>
            <a:r>
              <a:rPr kumimoji="0" lang="pt-BR"/>
              <a:t> </a:t>
            </a:r>
            <a:r>
              <a:rPr kumimoji="0" lang="pt-BR" sz="1600" b="1">
                <a:solidFill>
                  <a:schemeClr val="accent2"/>
                </a:solidFill>
                <a:sym typeface="Wingdings 2" pitchFamily="18" charset="2"/>
              </a:rPr>
              <a:t></a:t>
            </a:r>
          </a:p>
        </p:txBody>
      </p:sp>
      <p:sp>
        <p:nvSpPr>
          <p:cNvPr id="12294" name="Rectangle 6"/>
          <p:cNvSpPr>
            <a:spLocks noChangeArrowheads="1"/>
          </p:cNvSpPr>
          <p:nvPr/>
        </p:nvSpPr>
        <p:spPr bwMode="auto">
          <a:xfrm>
            <a:off x="381000" y="3581400"/>
            <a:ext cx="5105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Incluir novas atividades na escola de esportes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Diversificar atividades</a:t>
            </a:r>
          </a:p>
        </p:txBody>
      </p:sp>
      <p:sp>
        <p:nvSpPr>
          <p:cNvPr id="12295" name="Rectangle 7"/>
          <p:cNvSpPr>
            <a:spLocks noChangeArrowheads="1"/>
          </p:cNvSpPr>
          <p:nvPr/>
        </p:nvSpPr>
        <p:spPr bwMode="auto">
          <a:xfrm>
            <a:off x="457200" y="5029200"/>
            <a:ext cx="3695700" cy="1141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Estimular inscrições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Necessária aprovação da Diretoria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Incrementar divulgação</a:t>
            </a:r>
          </a:p>
        </p:txBody>
      </p:sp>
      <p:sp>
        <p:nvSpPr>
          <p:cNvPr id="12296" name="Rectangle 8"/>
          <p:cNvSpPr>
            <a:spLocks noChangeArrowheads="1"/>
          </p:cNvSpPr>
          <p:nvPr/>
        </p:nvSpPr>
        <p:spPr bwMode="auto">
          <a:xfrm>
            <a:off x="4191000" y="5486400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pt-BR" sz="1600" b="1">
                <a:solidFill>
                  <a:srgbClr val="FF6600"/>
                </a:solidFill>
                <a:sym typeface="Wingdings 2" pitchFamily="18" charset="2"/>
              </a:rPr>
              <a:t></a:t>
            </a:r>
          </a:p>
        </p:txBody>
      </p:sp>
      <p:sp>
        <p:nvSpPr>
          <p:cNvPr id="12297" name="Rectangle 9"/>
          <p:cNvSpPr>
            <a:spLocks noChangeArrowheads="1"/>
          </p:cNvSpPr>
          <p:nvPr/>
        </p:nvSpPr>
        <p:spPr bwMode="auto">
          <a:xfrm>
            <a:off x="3200400" y="3962400"/>
            <a:ext cx="365125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r>
              <a:rPr kumimoji="0" lang="pt-BR" sz="1600" b="1">
                <a:solidFill>
                  <a:schemeClr val="accent2"/>
                </a:solidFill>
                <a:sym typeface="Wingdings 2" pitchFamily="18" charset="2"/>
              </a:rPr>
              <a:t></a:t>
            </a:r>
          </a:p>
        </p:txBody>
      </p:sp>
      <p:sp>
        <p:nvSpPr>
          <p:cNvPr id="12298" name="Text Box 10"/>
          <p:cNvSpPr txBox="1">
            <a:spLocks noChangeArrowheads="1"/>
          </p:cNvSpPr>
          <p:nvPr/>
        </p:nvSpPr>
        <p:spPr bwMode="auto">
          <a:xfrm>
            <a:off x="5638800" y="1371600"/>
            <a:ext cx="3124200" cy="1616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2000">
                <a:solidFill>
                  <a:srgbClr val="FF0000"/>
                </a:solidFill>
                <a:latin typeface="Tahoma" pitchFamily="34" charset="0"/>
              </a:rPr>
              <a:t>Melhorar quantitativa e qualitativamente a oferta de atividades relacionadas com a Escola de Esportes</a:t>
            </a:r>
          </a:p>
        </p:txBody>
      </p:sp>
      <p:sp>
        <p:nvSpPr>
          <p:cNvPr id="12299" name="Text Box 11"/>
          <p:cNvSpPr txBox="1">
            <a:spLocks noChangeArrowheads="1"/>
          </p:cNvSpPr>
          <p:nvPr/>
        </p:nvSpPr>
        <p:spPr bwMode="auto">
          <a:xfrm>
            <a:off x="5486400" y="4419600"/>
            <a:ext cx="34290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2000">
                <a:solidFill>
                  <a:srgbClr val="FF0000"/>
                </a:solidFill>
                <a:latin typeface="Tahoma" pitchFamily="34" charset="0"/>
              </a:rPr>
              <a:t>Administrar com maior eficiência os recursos gerenciais e os da entidade</a:t>
            </a:r>
          </a:p>
        </p:txBody>
      </p:sp>
      <p:sp>
        <p:nvSpPr>
          <p:cNvPr id="12300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66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533400"/>
            <a:ext cx="8763000" cy="1066800"/>
          </a:xfrm>
        </p:spPr>
        <p:txBody>
          <a:bodyPr/>
          <a:lstStyle/>
          <a:p>
            <a:pPr eaLnBrk="1" hangingPunct="1"/>
            <a:r>
              <a:rPr lang="pt-BR" sz="2400" smtClean="0">
                <a:solidFill>
                  <a:srgbClr val="0033CC"/>
                </a:solidFill>
                <a:latin typeface="Tahoma" pitchFamily="34" charset="0"/>
              </a:rPr>
              <a:t>OBJETIVOS ESTRATÉGICOS</a:t>
            </a:r>
            <a:br>
              <a:rPr lang="pt-BR" sz="2400" smtClean="0">
                <a:solidFill>
                  <a:srgbClr val="0033CC"/>
                </a:solidFill>
                <a:latin typeface="Tahoma" pitchFamily="34" charset="0"/>
              </a:rPr>
            </a:br>
            <a:r>
              <a:rPr lang="pt-BR" sz="2400" smtClean="0">
                <a:solidFill>
                  <a:srgbClr val="009900"/>
                </a:solidFill>
                <a:latin typeface="Tahoma" pitchFamily="34" charset="0"/>
              </a:rPr>
              <a:t>caminho através dos quais serão cumpridos os gerais</a:t>
            </a:r>
          </a:p>
        </p:txBody>
      </p:sp>
      <p:sp>
        <p:nvSpPr>
          <p:cNvPr id="11366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76400"/>
            <a:ext cx="7772400" cy="685800"/>
          </a:xfrm>
        </p:spPr>
        <p:txBody>
          <a:bodyPr/>
          <a:lstStyle/>
          <a:p>
            <a:pPr marL="342900" indent="-342900" algn="ctr"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pt-BR" sz="2000" smtClean="0">
                <a:latin typeface="Tahoma" pitchFamily="34" charset="0"/>
              </a:rPr>
              <a:t>nas organizações pequenas os gerais e estratégicos</a:t>
            </a:r>
            <a:br>
              <a:rPr lang="pt-BR" sz="2000" smtClean="0">
                <a:latin typeface="Tahoma" pitchFamily="34" charset="0"/>
              </a:rPr>
            </a:br>
            <a:r>
              <a:rPr lang="pt-BR" sz="2000" smtClean="0">
                <a:latin typeface="Tahoma" pitchFamily="34" charset="0"/>
              </a:rPr>
              <a:t>podem ser considerados em um só nível</a:t>
            </a:r>
          </a:p>
          <a:p>
            <a:pPr marL="342900" indent="-342900" algn="ctr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000" smtClean="0">
              <a:latin typeface="Tahoma" pitchFamily="34" charset="0"/>
            </a:endParaRPr>
          </a:p>
          <a:p>
            <a:pPr marL="342900" indent="-342900" eaLnBrk="1" hangingPunct="1">
              <a:lnSpc>
                <a:spcPct val="90000"/>
              </a:lnSpc>
              <a:buFont typeface="Wingdings" pitchFamily="2" charset="2"/>
              <a:buNone/>
            </a:pPr>
            <a:endParaRPr lang="pt-BR" sz="2400" smtClean="0">
              <a:latin typeface="Tahoma" pitchFamily="34" charset="0"/>
            </a:endParaRPr>
          </a:p>
        </p:txBody>
      </p:sp>
      <p:sp>
        <p:nvSpPr>
          <p:cNvPr id="113668" name="Text Box 4"/>
          <p:cNvSpPr txBox="1">
            <a:spLocks noChangeArrowheads="1"/>
          </p:cNvSpPr>
          <p:nvPr/>
        </p:nvSpPr>
        <p:spPr bwMode="auto">
          <a:xfrm>
            <a:off x="2514600" y="4724400"/>
            <a:ext cx="6248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2000">
                <a:solidFill>
                  <a:srgbClr val="009900"/>
                </a:solidFill>
                <a:latin typeface="Tahoma" pitchFamily="34" charset="0"/>
              </a:rPr>
              <a:t>Implantar novas atividades para acompanhantes</a:t>
            </a:r>
          </a:p>
        </p:txBody>
      </p:sp>
      <p:sp>
        <p:nvSpPr>
          <p:cNvPr id="113669" name="Text Box 5"/>
          <p:cNvSpPr txBox="1">
            <a:spLocks noChangeArrowheads="1"/>
          </p:cNvSpPr>
          <p:nvPr/>
        </p:nvSpPr>
        <p:spPr bwMode="auto">
          <a:xfrm>
            <a:off x="2286000" y="5181600"/>
            <a:ext cx="6858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2000">
                <a:solidFill>
                  <a:srgbClr val="009900"/>
                </a:solidFill>
                <a:latin typeface="Tahoma" pitchFamily="34" charset="0"/>
              </a:rPr>
              <a:t>Adequar as atividades existentes para acompanhantes</a:t>
            </a:r>
          </a:p>
        </p:txBody>
      </p:sp>
      <p:sp>
        <p:nvSpPr>
          <p:cNvPr id="113670" name="Text Box 6"/>
          <p:cNvSpPr txBox="1">
            <a:spLocks noChangeArrowheads="1"/>
          </p:cNvSpPr>
          <p:nvPr/>
        </p:nvSpPr>
        <p:spPr bwMode="auto">
          <a:xfrm>
            <a:off x="2286000" y="5638800"/>
            <a:ext cx="68580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2000">
                <a:solidFill>
                  <a:srgbClr val="009900"/>
                </a:solidFill>
                <a:latin typeface="Tahoma" pitchFamily="34" charset="0"/>
              </a:rPr>
              <a:t>Incrementar a oferta de atividades da Escola de Esportes</a:t>
            </a:r>
          </a:p>
        </p:txBody>
      </p:sp>
      <p:sp>
        <p:nvSpPr>
          <p:cNvPr id="113671" name="Rectangle 7"/>
          <p:cNvSpPr>
            <a:spLocks noChangeArrowheads="1"/>
          </p:cNvSpPr>
          <p:nvPr/>
        </p:nvSpPr>
        <p:spPr bwMode="auto">
          <a:xfrm>
            <a:off x="838200" y="2438400"/>
            <a:ext cx="7467600" cy="118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/>
            <a:r>
              <a:rPr kumimoji="0" lang="pt-BR">
                <a:solidFill>
                  <a:srgbClr val="FF0000"/>
                </a:solidFill>
                <a:latin typeface="Tahoma" pitchFamily="34" charset="0"/>
              </a:rPr>
              <a:t>OBJETIVO GERAL:</a:t>
            </a:r>
          </a:p>
          <a:p>
            <a:pPr algn="ctr"/>
            <a:r>
              <a:rPr kumimoji="0" lang="pt-BR">
                <a:solidFill>
                  <a:srgbClr val="FF0000"/>
                </a:solidFill>
                <a:latin typeface="Tahoma" pitchFamily="34" charset="0"/>
              </a:rPr>
              <a:t>Melhorar quantitativa e qualitativamente a oferta de atividades relacionadas com a Escola de Esportes</a:t>
            </a:r>
          </a:p>
        </p:txBody>
      </p:sp>
      <p:sp>
        <p:nvSpPr>
          <p:cNvPr id="113672" name="Text Box 8"/>
          <p:cNvSpPr txBox="1">
            <a:spLocks noChangeArrowheads="1"/>
          </p:cNvSpPr>
          <p:nvPr/>
        </p:nvSpPr>
        <p:spPr bwMode="auto">
          <a:xfrm>
            <a:off x="2895600" y="39624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b="1">
                <a:solidFill>
                  <a:srgbClr val="CC0066"/>
                </a:solidFill>
                <a:latin typeface="Tahoma" pitchFamily="34" charset="0"/>
              </a:rPr>
              <a:t>ATRAVÉS DE . . .</a:t>
            </a:r>
          </a:p>
        </p:txBody>
      </p:sp>
      <p:sp>
        <p:nvSpPr>
          <p:cNvPr id="113673" name="Text Box 9"/>
          <p:cNvSpPr txBox="1">
            <a:spLocks noChangeArrowheads="1"/>
          </p:cNvSpPr>
          <p:nvPr/>
        </p:nvSpPr>
        <p:spPr bwMode="auto">
          <a:xfrm>
            <a:off x="381000" y="47244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2000">
                <a:solidFill>
                  <a:srgbClr val="CC0066"/>
                </a:solidFill>
                <a:latin typeface="Tahoma" pitchFamily="34" charset="0"/>
              </a:rPr>
              <a:t>OBJETIVOS ESTRATÉGICOS</a:t>
            </a:r>
          </a:p>
        </p:txBody>
      </p:sp>
      <p:sp>
        <p:nvSpPr>
          <p:cNvPr id="13322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36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36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1136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1136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136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367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3666" grpId="0" build="p" autoUpdateAnimBg="0"/>
      <p:bldP spid="113667" grpId="0" build="p" autoUpdateAnimBg="0"/>
      <p:bldP spid="113668" grpId="0" build="p" autoUpdateAnimBg="0"/>
      <p:bldP spid="113669" grpId="0" build="p" autoUpdateAnimBg="0"/>
      <p:bldP spid="113670" grpId="0" build="p" autoUpdateAnimBg="0"/>
      <p:bldP spid="113671" grpId="0" build="p" autoUpdateAnimBg="0"/>
      <p:bldP spid="113672" grpId="0" build="p" autoUpdateAnimBg="0"/>
      <p:bldP spid="113673" grpId="0" build="p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836613"/>
            <a:ext cx="8763000" cy="1066800"/>
          </a:xfrm>
        </p:spPr>
        <p:txBody>
          <a:bodyPr/>
          <a:lstStyle/>
          <a:p>
            <a:pPr eaLnBrk="1" hangingPunct="1"/>
            <a:r>
              <a:rPr lang="pt-BR" sz="3200" smtClean="0">
                <a:solidFill>
                  <a:srgbClr val="009900"/>
                </a:solidFill>
                <a:latin typeface="Tahoma" pitchFamily="34" charset="0"/>
              </a:rPr>
              <a:t>OBJETIVOS ESTRATÉGICOS</a:t>
            </a:r>
            <a:r>
              <a:rPr lang="pt-BR" sz="3600" smtClean="0">
                <a:solidFill>
                  <a:srgbClr val="009900"/>
                </a:solidFill>
                <a:latin typeface="Tahoma" pitchFamily="34" charset="0"/>
              </a:rPr>
              <a:t/>
            </a:r>
            <a:br>
              <a:rPr lang="pt-BR" sz="3600" smtClean="0">
                <a:solidFill>
                  <a:srgbClr val="009900"/>
                </a:solidFill>
                <a:latin typeface="Tahoma" pitchFamily="34" charset="0"/>
              </a:rPr>
            </a:br>
            <a:r>
              <a:rPr lang="pt-BR" sz="2800" smtClean="0">
                <a:solidFill>
                  <a:srgbClr val="009900"/>
                </a:solidFill>
                <a:latin typeface="Tahoma" pitchFamily="34" charset="0"/>
              </a:rPr>
              <a:t>caminho através dos quais serão cumpridos os gerais</a:t>
            </a:r>
          </a:p>
        </p:txBody>
      </p:sp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4343400" y="4953000"/>
            <a:ext cx="3886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>
                <a:solidFill>
                  <a:srgbClr val="009900"/>
                </a:solidFill>
              </a:rPr>
              <a:t>Estimular novas inscrições</a:t>
            </a:r>
          </a:p>
        </p:txBody>
      </p:sp>
      <p:sp>
        <p:nvSpPr>
          <p:cNvPr id="114692" name="Text Box 4"/>
          <p:cNvSpPr txBox="1">
            <a:spLocks noChangeArrowheads="1"/>
          </p:cNvSpPr>
          <p:nvPr/>
        </p:nvSpPr>
        <p:spPr bwMode="auto">
          <a:xfrm>
            <a:off x="4038600" y="5562600"/>
            <a:ext cx="4724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>
                <a:solidFill>
                  <a:srgbClr val="009900"/>
                </a:solidFill>
              </a:rPr>
              <a:t>Elaborar plano de divulgação</a:t>
            </a:r>
          </a:p>
        </p:txBody>
      </p:sp>
      <p:sp>
        <p:nvSpPr>
          <p:cNvPr id="114693" name="Rectangle 5"/>
          <p:cNvSpPr>
            <a:spLocks noChangeArrowheads="1"/>
          </p:cNvSpPr>
          <p:nvPr/>
        </p:nvSpPr>
        <p:spPr bwMode="auto">
          <a:xfrm>
            <a:off x="971550" y="2205038"/>
            <a:ext cx="7272338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kumimoji="0" lang="pt-BR">
                <a:solidFill>
                  <a:srgbClr val="FF0000"/>
                </a:solidFill>
              </a:rPr>
              <a:t>OBJETIVO GERAL:</a:t>
            </a:r>
          </a:p>
          <a:p>
            <a:r>
              <a:rPr kumimoji="0" lang="pt-BR">
                <a:solidFill>
                  <a:srgbClr val="FF0000"/>
                </a:solidFill>
              </a:rPr>
              <a:t>Administrar com maior eficiência os recursos gerenciais e os da entidade</a:t>
            </a:r>
          </a:p>
        </p:txBody>
      </p:sp>
      <p:sp>
        <p:nvSpPr>
          <p:cNvPr id="114694" name="Text Box 6"/>
          <p:cNvSpPr txBox="1">
            <a:spLocks noChangeArrowheads="1"/>
          </p:cNvSpPr>
          <p:nvPr/>
        </p:nvSpPr>
        <p:spPr bwMode="auto">
          <a:xfrm>
            <a:off x="971550" y="4365625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b="1">
                <a:solidFill>
                  <a:srgbClr val="CC0066"/>
                </a:solidFill>
                <a:latin typeface="Tahoma" pitchFamily="34" charset="0"/>
              </a:rPr>
              <a:t>ATRAVÉS DE . . .</a:t>
            </a:r>
          </a:p>
        </p:txBody>
      </p:sp>
      <p:sp>
        <p:nvSpPr>
          <p:cNvPr id="114695" name="Text Box 7"/>
          <p:cNvSpPr txBox="1">
            <a:spLocks noChangeArrowheads="1"/>
          </p:cNvSpPr>
          <p:nvPr/>
        </p:nvSpPr>
        <p:spPr bwMode="auto">
          <a:xfrm>
            <a:off x="914400" y="5105400"/>
            <a:ext cx="23622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2000">
                <a:solidFill>
                  <a:srgbClr val="CC0066"/>
                </a:solidFill>
                <a:latin typeface="Tahoma" pitchFamily="34" charset="0"/>
              </a:rPr>
              <a:t>OBJETIVOS ESTRATÉGICOS</a:t>
            </a:r>
          </a:p>
        </p:txBody>
      </p:sp>
      <p:sp>
        <p:nvSpPr>
          <p:cNvPr id="14344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1469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146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1469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114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469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4690" grpId="0" build="p" autoUpdateAnimBg="0"/>
      <p:bldP spid="114691" grpId="0" build="p" autoUpdateAnimBg="0"/>
      <p:bldP spid="114692" grpId="0" build="p" autoUpdateAnimBg="0"/>
      <p:bldP spid="114693" grpId="0" build="p" autoUpdateAnimBg="0"/>
      <p:bldP spid="114694" grpId="0" build="p" autoUpdateAnimBg="0"/>
      <p:bldP spid="114695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/>
              <a:t>Objetivos - Exemplos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pt-BR" sz="2400" b="1" smtClean="0"/>
          </a:p>
          <a:p>
            <a:pPr eaLnBrk="1" hangingPunct="1">
              <a:lnSpc>
                <a:spcPct val="130000"/>
              </a:lnSpc>
            </a:pPr>
            <a:r>
              <a:rPr lang="pt-BR" sz="2400" b="1" smtClean="0">
                <a:solidFill>
                  <a:srgbClr val="020202"/>
                </a:solidFill>
              </a:rPr>
              <a:t>Aumentar as incrições no curso X em 10% - 2004</a:t>
            </a:r>
          </a:p>
          <a:p>
            <a:pPr eaLnBrk="1" hangingPunct="1">
              <a:lnSpc>
                <a:spcPct val="130000"/>
              </a:lnSpc>
            </a:pPr>
            <a:r>
              <a:rPr lang="pt-BR" sz="2400" b="1" smtClean="0">
                <a:solidFill>
                  <a:srgbClr val="020202"/>
                </a:solidFill>
              </a:rPr>
              <a:t>Dobrar, até 2005, o número de freqüentadores  nas piscinas</a:t>
            </a:r>
          </a:p>
          <a:p>
            <a:pPr eaLnBrk="1" hangingPunct="1">
              <a:lnSpc>
                <a:spcPct val="130000"/>
              </a:lnSpc>
            </a:pPr>
            <a:r>
              <a:rPr lang="pt-BR" sz="2400" b="1" smtClean="0">
                <a:solidFill>
                  <a:srgbClr val="020202"/>
                </a:solidFill>
              </a:rPr>
              <a:t>Aumentar, em 30%, o número de participantes nas competições de futebol - 2004</a:t>
            </a:r>
          </a:p>
          <a:p>
            <a:pPr eaLnBrk="1" hangingPunct="1">
              <a:lnSpc>
                <a:spcPct val="130000"/>
              </a:lnSpc>
            </a:pPr>
            <a:r>
              <a:rPr lang="pt-BR" sz="2400" b="1" smtClean="0">
                <a:solidFill>
                  <a:srgbClr val="020202"/>
                </a:solidFill>
              </a:rPr>
              <a:t> Triplicar, até 2005, o número de freqüentadores na área de lazer A</a:t>
            </a:r>
          </a:p>
        </p:txBody>
      </p:sp>
      <p:sp>
        <p:nvSpPr>
          <p:cNvPr id="15364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1040"/>
          <p:cNvSpPr>
            <a:spLocks noChangeArrowheads="1"/>
          </p:cNvSpPr>
          <p:nvPr/>
        </p:nvSpPr>
        <p:spPr bwMode="auto">
          <a:xfrm>
            <a:off x="3581400" y="43434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539750" y="692150"/>
            <a:ext cx="7772400" cy="838200"/>
          </a:xfrm>
        </p:spPr>
        <p:txBody>
          <a:bodyPr/>
          <a:lstStyle/>
          <a:p>
            <a:pPr eaLnBrk="1" hangingPunct="1"/>
            <a:r>
              <a:rPr lang="pt-BR" sz="1800" smtClean="0"/>
              <a:t>ELEMENTOS DO PLANO ESTRATÉGICO</a:t>
            </a:r>
            <a:br>
              <a:rPr lang="pt-BR" sz="1800" smtClean="0"/>
            </a:br>
            <a:r>
              <a:rPr lang="pt-BR" sz="1800" smtClean="0"/>
              <a:t> DE UMA ORGANIZAÇÃO ESPORTIVA</a:t>
            </a:r>
          </a:p>
        </p:txBody>
      </p:sp>
      <p:sp>
        <p:nvSpPr>
          <p:cNvPr id="16388" name="Oval 1027"/>
          <p:cNvSpPr>
            <a:spLocks noChangeArrowheads="1"/>
          </p:cNvSpPr>
          <p:nvPr/>
        </p:nvSpPr>
        <p:spPr bwMode="auto">
          <a:xfrm>
            <a:off x="990600" y="1600200"/>
            <a:ext cx="2514600" cy="1219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89" name="Rectangle 1028"/>
          <p:cNvSpPr>
            <a:spLocks noChangeArrowheads="1"/>
          </p:cNvSpPr>
          <p:nvPr/>
        </p:nvSpPr>
        <p:spPr bwMode="auto">
          <a:xfrm>
            <a:off x="6019800" y="1828800"/>
            <a:ext cx="1295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0" name="Rectangle 1029"/>
          <p:cNvSpPr>
            <a:spLocks noChangeArrowheads="1"/>
          </p:cNvSpPr>
          <p:nvPr/>
        </p:nvSpPr>
        <p:spPr bwMode="auto">
          <a:xfrm>
            <a:off x="3505200" y="31242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1" name="Rectangle 1031"/>
          <p:cNvSpPr>
            <a:spLocks noChangeArrowheads="1"/>
          </p:cNvSpPr>
          <p:nvPr/>
        </p:nvSpPr>
        <p:spPr bwMode="auto">
          <a:xfrm>
            <a:off x="3352800" y="5562600"/>
            <a:ext cx="2286000" cy="990600"/>
          </a:xfrm>
          <a:prstGeom prst="rect">
            <a:avLst/>
          </a:prstGeom>
          <a:solidFill>
            <a:srgbClr val="53CD9F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392" name="Rectangle 1033"/>
          <p:cNvSpPr>
            <a:spLocks noChangeArrowheads="1"/>
          </p:cNvSpPr>
          <p:nvPr/>
        </p:nvSpPr>
        <p:spPr bwMode="auto">
          <a:xfrm>
            <a:off x="6705600" y="5105400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6393" name="Rectangle 1034"/>
          <p:cNvSpPr>
            <a:spLocks noChangeArrowheads="1"/>
          </p:cNvSpPr>
          <p:nvPr/>
        </p:nvSpPr>
        <p:spPr bwMode="auto">
          <a:xfrm>
            <a:off x="685800" y="5562600"/>
            <a:ext cx="15240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8315" name="Oval 1035"/>
          <p:cNvSpPr>
            <a:spLocks noChangeArrowheads="1"/>
          </p:cNvSpPr>
          <p:nvPr/>
        </p:nvSpPr>
        <p:spPr bwMode="auto">
          <a:xfrm>
            <a:off x="533400" y="3733800"/>
            <a:ext cx="2133600" cy="914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6395" name="Text Box 1036"/>
          <p:cNvSpPr txBox="1">
            <a:spLocks noChangeArrowheads="1"/>
          </p:cNvSpPr>
          <p:nvPr/>
        </p:nvSpPr>
        <p:spPr bwMode="auto">
          <a:xfrm>
            <a:off x="1219200" y="1905000"/>
            <a:ext cx="2057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Análise do ambiente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DIAGNÓSTICO</a:t>
            </a:r>
          </a:p>
        </p:txBody>
      </p:sp>
      <p:sp>
        <p:nvSpPr>
          <p:cNvPr id="16396" name="Text Box 1037"/>
          <p:cNvSpPr txBox="1">
            <a:spLocks noChangeArrowheads="1"/>
          </p:cNvSpPr>
          <p:nvPr/>
        </p:nvSpPr>
        <p:spPr bwMode="auto">
          <a:xfrm>
            <a:off x="5867400" y="1905000"/>
            <a:ext cx="1600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MISSÃO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Razão de ser</a:t>
            </a:r>
          </a:p>
        </p:txBody>
      </p:sp>
      <p:sp>
        <p:nvSpPr>
          <p:cNvPr id="16397" name="Text Box 1038"/>
          <p:cNvSpPr txBox="1">
            <a:spLocks noChangeArrowheads="1"/>
          </p:cNvSpPr>
          <p:nvPr/>
        </p:nvSpPr>
        <p:spPr bwMode="auto">
          <a:xfrm>
            <a:off x="3657600" y="3200400"/>
            <a:ext cx="160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OBJETIVOS GERAIS</a:t>
            </a:r>
          </a:p>
        </p:txBody>
      </p:sp>
      <p:sp>
        <p:nvSpPr>
          <p:cNvPr id="16398" name="Text Box 1039"/>
          <p:cNvSpPr txBox="1">
            <a:spLocks noChangeArrowheads="1"/>
          </p:cNvSpPr>
          <p:nvPr/>
        </p:nvSpPr>
        <p:spPr bwMode="auto">
          <a:xfrm>
            <a:off x="3733800" y="44196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OBJETIVOS ESTRATÉGICOS</a:t>
            </a:r>
          </a:p>
        </p:txBody>
      </p:sp>
      <p:sp>
        <p:nvSpPr>
          <p:cNvPr id="16399" name="Text Box 1041"/>
          <p:cNvSpPr txBox="1">
            <a:spLocks noChangeArrowheads="1"/>
          </p:cNvSpPr>
          <p:nvPr/>
        </p:nvSpPr>
        <p:spPr bwMode="auto">
          <a:xfrm>
            <a:off x="3352800" y="5715000"/>
            <a:ext cx="23622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PROJETOS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PROGRAMAS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AÇÕES</a:t>
            </a:r>
          </a:p>
        </p:txBody>
      </p:sp>
      <p:sp>
        <p:nvSpPr>
          <p:cNvPr id="16400" name="Text Box 1042"/>
          <p:cNvSpPr txBox="1">
            <a:spLocks noChangeArrowheads="1"/>
          </p:cNvSpPr>
          <p:nvPr/>
        </p:nvSpPr>
        <p:spPr bwMode="auto">
          <a:xfrm>
            <a:off x="533400" y="3962400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ACOMPANHAMENTO E AVALIAÇÃO</a:t>
            </a:r>
          </a:p>
        </p:txBody>
      </p:sp>
      <p:sp>
        <p:nvSpPr>
          <p:cNvPr id="16401" name="Text Box 1043"/>
          <p:cNvSpPr txBox="1">
            <a:spLocks noChangeArrowheads="1"/>
          </p:cNvSpPr>
          <p:nvPr/>
        </p:nvSpPr>
        <p:spPr bwMode="auto">
          <a:xfrm>
            <a:off x="609600" y="5715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Indicadores</a:t>
            </a:r>
          </a:p>
        </p:txBody>
      </p:sp>
      <p:sp>
        <p:nvSpPr>
          <p:cNvPr id="16402" name="Text Box 1044"/>
          <p:cNvSpPr txBox="1">
            <a:spLocks noChangeArrowheads="1"/>
          </p:cNvSpPr>
          <p:nvPr/>
        </p:nvSpPr>
        <p:spPr bwMode="auto">
          <a:xfrm>
            <a:off x="6705600" y="5410200"/>
            <a:ext cx="1524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PLANO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OPERACIONAL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ANUAL</a:t>
            </a:r>
          </a:p>
        </p:txBody>
      </p:sp>
      <p:sp>
        <p:nvSpPr>
          <p:cNvPr id="16403" name="Text Box 1045"/>
          <p:cNvSpPr txBox="1">
            <a:spLocks noChangeArrowheads="1"/>
          </p:cNvSpPr>
          <p:nvPr/>
        </p:nvSpPr>
        <p:spPr bwMode="auto">
          <a:xfrm>
            <a:off x="7239000" y="9906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1400">
                <a:latin typeface="Tahoma" pitchFamily="34" charset="0"/>
              </a:rPr>
              <a:t>ROCHE, 2002</a:t>
            </a:r>
          </a:p>
        </p:txBody>
      </p:sp>
      <p:sp>
        <p:nvSpPr>
          <p:cNvPr id="16404" name="Line 1046"/>
          <p:cNvSpPr>
            <a:spLocks noChangeShapeType="1"/>
          </p:cNvSpPr>
          <p:nvPr/>
        </p:nvSpPr>
        <p:spPr bwMode="auto">
          <a:xfrm>
            <a:off x="3124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405" name="Line 1047"/>
          <p:cNvSpPr>
            <a:spLocks noChangeShapeType="1"/>
          </p:cNvSpPr>
          <p:nvPr/>
        </p:nvSpPr>
        <p:spPr bwMode="auto">
          <a:xfrm flipH="1">
            <a:off x="5029200" y="2209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406" name="Line 1048"/>
          <p:cNvSpPr>
            <a:spLocks noChangeShapeType="1"/>
          </p:cNvSpPr>
          <p:nvPr/>
        </p:nvSpPr>
        <p:spPr bwMode="auto">
          <a:xfrm flipV="1">
            <a:off x="1600200" y="2895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6407" name="AutoShape 1051"/>
          <p:cNvSpPr>
            <a:spLocks noChangeArrowheads="1"/>
          </p:cNvSpPr>
          <p:nvPr/>
        </p:nvSpPr>
        <p:spPr bwMode="auto">
          <a:xfrm>
            <a:off x="4419600" y="39624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8" name="AutoShape 1052"/>
          <p:cNvSpPr>
            <a:spLocks noChangeArrowheads="1"/>
          </p:cNvSpPr>
          <p:nvPr/>
        </p:nvSpPr>
        <p:spPr bwMode="auto">
          <a:xfrm>
            <a:off x="4419600" y="5181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09" name="AutoShape 1053"/>
          <p:cNvSpPr>
            <a:spLocks noChangeArrowheads="1"/>
          </p:cNvSpPr>
          <p:nvPr/>
        </p:nvSpPr>
        <p:spPr bwMode="auto">
          <a:xfrm>
            <a:off x="1447800" y="48006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10" name="AutoShape 1054"/>
          <p:cNvSpPr>
            <a:spLocks noChangeArrowheads="1"/>
          </p:cNvSpPr>
          <p:nvPr/>
        </p:nvSpPr>
        <p:spPr bwMode="auto">
          <a:xfrm>
            <a:off x="2514600" y="57912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11" name="AutoShape 1055"/>
          <p:cNvSpPr>
            <a:spLocks noChangeArrowheads="1"/>
          </p:cNvSpPr>
          <p:nvPr/>
        </p:nvSpPr>
        <p:spPr bwMode="auto">
          <a:xfrm>
            <a:off x="5867400" y="5791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761847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6412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692150"/>
            <a:ext cx="6324600" cy="685800"/>
          </a:xfrm>
        </p:spPr>
        <p:txBody>
          <a:bodyPr/>
          <a:lstStyle/>
          <a:p>
            <a:pPr algn="r" eaLnBrk="1" hangingPunct="1"/>
            <a:r>
              <a:rPr lang="pt-BR" sz="2800" b="1" smtClean="0"/>
              <a:t>ELEMENTOS DO PLANO </a:t>
            </a:r>
            <a:br>
              <a:rPr lang="pt-BR" sz="2800" b="1" smtClean="0"/>
            </a:br>
            <a:r>
              <a:rPr lang="pt-BR" sz="1400" b="1" smtClean="0"/>
              <a:t>Souci, 2002</a:t>
            </a:r>
          </a:p>
        </p:txBody>
      </p:sp>
      <p:graphicFrame>
        <p:nvGraphicFramePr>
          <p:cNvPr id="5279" name="Group 159"/>
          <p:cNvGraphicFramePr>
            <a:graphicFrameLocks noGrp="1"/>
          </p:cNvGraphicFramePr>
          <p:nvPr>
            <p:ph type="tbl" idx="1"/>
          </p:nvPr>
        </p:nvGraphicFramePr>
        <p:xfrm>
          <a:off x="539750" y="1412875"/>
          <a:ext cx="8285163" cy="5173664"/>
        </p:xfrm>
        <a:graphic>
          <a:graphicData uri="http://schemas.openxmlformats.org/drawingml/2006/table">
            <a:tbl>
              <a:tblPr/>
              <a:tblGrid>
                <a:gridCol w="1543510"/>
                <a:gridCol w="4829692"/>
                <a:gridCol w="1911961"/>
              </a:tblGrid>
              <a:tr h="6175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PERGUNTA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ELEMENTOS DO PLANO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9C804"/>
                          </a:solidFill>
                          <a:effectLst/>
                          <a:latin typeface="Tahoma" pitchFamily="34" charset="0"/>
                        </a:rPr>
                        <a:t>TIPO DE PLANO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Por quê?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Missão, Metas (múltiplas), Objetivos (variados)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DEA900"/>
                          </a:solidFill>
                          <a:effectLst/>
                          <a:latin typeface="Tahoma" pitchFamily="34" charset="0"/>
                        </a:rPr>
                        <a:t> </a:t>
                      </a: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B0F0"/>
                          </a:solidFill>
                          <a:effectLst/>
                          <a:latin typeface="Tahoma" pitchFamily="34" charset="0"/>
                        </a:rPr>
                        <a:t>ESTRATÉGICO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O que?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Tarefas e responsabilidades, Programa de atividades, Projetos principais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1753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Quem?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humanos, Capacidade das pessoas, Organograma (relação de autoridade)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ESTRUTURAL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82296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Como?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Métodos de trabalho, Motivação do pessoal, Normas e avaliação, Políticas e procedimentos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Quanto?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financeiros,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Pressupostos (receitas e despesas)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57912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Onde?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materiais, Instalações e equipamentos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  <a:tr h="6699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ahoma" pitchFamily="34" charset="0"/>
                        </a:rPr>
                        <a:t>Quando?</a:t>
                      </a:r>
                    </a:p>
                  </a:txBody>
                  <a:tcPr marL="91444" marR="91444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Recursos temporais, Prazos, horários,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31801"/>
                          </a:solidFill>
                          <a:effectLst/>
                          <a:latin typeface="Tahoma" pitchFamily="34" charset="0"/>
                        </a:rPr>
                        <a:t>Prioridades a curto, médio e longo prazo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110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Tahoma" pitchFamily="34" charset="0"/>
                        </a:rPr>
                        <a:t>OPERACIONAL</a:t>
                      </a:r>
                    </a:p>
                  </a:txBody>
                  <a:tcPr marL="91444" marR="91444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8D7"/>
                    </a:solidFill>
                  </a:tcPr>
                </a:tc>
              </a:tr>
            </a:tbl>
          </a:graphicData>
        </a:graphic>
      </p:graphicFrame>
      <p:sp>
        <p:nvSpPr>
          <p:cNvPr id="17449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836613"/>
            <a:ext cx="8353425" cy="863600"/>
          </a:xfrm>
        </p:spPr>
        <p:txBody>
          <a:bodyPr/>
          <a:lstStyle/>
          <a:p>
            <a:pPr algn="ctr" eaLnBrk="1" hangingPunct="1"/>
            <a:r>
              <a:rPr lang="pt-BR" sz="1600" b="1" smtClean="0">
                <a:solidFill>
                  <a:srgbClr val="339933"/>
                </a:solidFill>
                <a:latin typeface="Arial" charset="0"/>
                <a:cs typeface="Arial" charset="0"/>
              </a:rPr>
              <a:t>MISSÃO - Desenvolver atividades sócio-culturais, recreativas e esportivas </a:t>
            </a:r>
            <a:r>
              <a:rPr lang="pt-BR" sz="1600" smtClean="0">
                <a:solidFill>
                  <a:srgbClr val="339933"/>
                </a:solidFill>
                <a:latin typeface="Arial" charset="0"/>
                <a:cs typeface="Arial" charset="0"/>
              </a:rPr>
              <a:t/>
            </a:r>
            <a:br>
              <a:rPr lang="pt-BR" sz="1600" smtClean="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pt-BR" sz="1600" b="1" smtClean="0">
                <a:solidFill>
                  <a:srgbClr val="339933"/>
                </a:solidFill>
                <a:latin typeface="Arial" charset="0"/>
                <a:cs typeface="Arial" charset="0"/>
              </a:rPr>
              <a:t>com excelência de qualidade para seus associados</a:t>
            </a:r>
            <a:r>
              <a:rPr lang="pt-BR" sz="1600" smtClean="0">
                <a:solidFill>
                  <a:srgbClr val="339933"/>
                </a:solidFill>
                <a:latin typeface="Arial" charset="0"/>
                <a:cs typeface="Arial" charset="0"/>
              </a:rPr>
              <a:t/>
            </a:r>
            <a:br>
              <a:rPr lang="pt-BR" sz="1600" smtClean="0">
                <a:solidFill>
                  <a:srgbClr val="339933"/>
                </a:solidFill>
                <a:latin typeface="Arial" charset="0"/>
                <a:cs typeface="Arial" charset="0"/>
              </a:rPr>
            </a:br>
            <a:r>
              <a:rPr lang="pt-BR" sz="1600" b="1" smtClean="0">
                <a:solidFill>
                  <a:srgbClr val="339933"/>
                </a:solidFill>
                <a:latin typeface="Arial" charset="0"/>
                <a:cs typeface="Arial" charset="0"/>
              </a:rPr>
              <a:t> para proporcionar seu bem-estar social e de seus familiares</a:t>
            </a:r>
            <a:endParaRPr lang="pt-BR" sz="1600" smtClean="0">
              <a:solidFill>
                <a:srgbClr val="339933"/>
              </a:solidFill>
              <a:latin typeface="Arial" charset="0"/>
              <a:cs typeface="Arial" charset="0"/>
            </a:endParaRPr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0" y="1150938"/>
            <a:ext cx="9144000" cy="56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pPr eaLnBrk="0" hangingPunct="0"/>
            <a:r>
              <a:rPr kumimoji="0" lang="pt-BR" sz="1000">
                <a:latin typeface="Arial" charset="0"/>
                <a:cs typeface="Arial" charset="0"/>
              </a:rPr>
              <a:t> </a:t>
            </a:r>
            <a:endParaRPr kumimoji="0" lang="pt-BR" sz="1200">
              <a:latin typeface="Arial" charset="0"/>
              <a:cs typeface="Arial" charset="0"/>
            </a:endParaRPr>
          </a:p>
          <a:p>
            <a:pPr eaLnBrk="0" hangingPunct="0"/>
            <a:endParaRPr kumimoji="0" lang="pt-BR"/>
          </a:p>
        </p:txBody>
      </p:sp>
      <p:sp>
        <p:nvSpPr>
          <p:cNvPr id="18436" name="Rectangle 4"/>
          <p:cNvSpPr>
            <a:spLocks noChangeArrowheads="1"/>
          </p:cNvSpPr>
          <p:nvPr/>
        </p:nvSpPr>
        <p:spPr bwMode="auto">
          <a:xfrm>
            <a:off x="0" y="1989138"/>
            <a:ext cx="9144000" cy="868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endParaRPr kumimoji="0" lang="pt-BR" sz="20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0" hangingPunct="0"/>
            <a:r>
              <a:rPr kumimoji="0" lang="pt-BR" sz="1000" b="1">
                <a:solidFill>
                  <a:srgbClr val="0000FF"/>
                </a:solidFill>
                <a:latin typeface="Arial" charset="0"/>
                <a:cs typeface="Arial" charset="0"/>
              </a:rPr>
              <a:t> </a:t>
            </a:r>
            <a:endParaRPr kumimoji="0" lang="pt-BR" sz="2000" b="1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0" hangingPunct="0"/>
            <a:endParaRPr kumimoji="0" lang="pt-BR"/>
          </a:p>
        </p:txBody>
      </p:sp>
      <p:sp>
        <p:nvSpPr>
          <p:cNvPr id="16389" name="Rectangle 5"/>
          <p:cNvSpPr>
            <a:spLocks noChangeArrowheads="1"/>
          </p:cNvSpPr>
          <p:nvPr/>
        </p:nvSpPr>
        <p:spPr bwMode="auto">
          <a:xfrm>
            <a:off x="827088" y="1773238"/>
            <a:ext cx="7772400" cy="869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bIns="0">
            <a:spAutoFit/>
          </a:bodyPr>
          <a:lstStyle/>
          <a:p>
            <a:pPr>
              <a:defRPr/>
            </a:pPr>
            <a:r>
              <a:rPr kumimoji="0" lang="pt-BR" sz="1800" b="1" dirty="0">
                <a:latin typeface="Arial" charset="0"/>
                <a:cs typeface="Arial" charset="0"/>
              </a:rPr>
              <a:t>Planejamento/objetivos estratégicos</a:t>
            </a:r>
            <a:endParaRPr kumimoji="0" lang="pt-BR" sz="1200" b="1" dirty="0">
              <a:latin typeface="Arial" charset="0"/>
              <a:cs typeface="Arial" charset="0"/>
            </a:endParaRPr>
          </a:p>
          <a:p>
            <a:pPr>
              <a:defRPr/>
            </a:pPr>
            <a:r>
              <a:rPr kumimoji="0" lang="pt-BR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Implantar núcleo de </a:t>
            </a:r>
            <a:r>
              <a:rPr kumimoji="0" lang="pt-BR" sz="1800" b="1" dirty="0" err="1">
                <a:solidFill>
                  <a:srgbClr val="0000FF"/>
                </a:solidFill>
                <a:latin typeface="Arial" charset="0"/>
                <a:cs typeface="Arial" charset="0"/>
              </a:rPr>
              <a:t>fitness</a:t>
            </a:r>
            <a:r>
              <a:rPr kumimoji="0" lang="pt-BR" sz="1800" b="1" dirty="0">
                <a:solidFill>
                  <a:srgbClr val="0000FF"/>
                </a:solidFill>
                <a:latin typeface="Arial" charset="0"/>
                <a:cs typeface="Arial" charset="0"/>
              </a:rPr>
              <a:t> para associados a partir de 15 anos</a:t>
            </a:r>
            <a:endParaRPr kumimoji="0" lang="pt-BR" sz="2000" b="1" dirty="0">
              <a:solidFill>
                <a:srgbClr val="0000FF"/>
              </a:solidFill>
              <a:latin typeface="Arial" charset="0"/>
              <a:cs typeface="Arial" charset="0"/>
            </a:endParaRPr>
          </a:p>
          <a:p>
            <a:pPr eaLnBrk="0" hangingPunct="0">
              <a:defRPr/>
            </a:pPr>
            <a:r>
              <a:rPr kumimoji="0" lang="pt-BR" sz="1800" b="1" dirty="0">
                <a:solidFill>
                  <a:schemeClr val="accent6">
                    <a:lumMod val="75000"/>
                  </a:schemeClr>
                </a:solidFill>
                <a:latin typeface="Arial" charset="0"/>
                <a:cs typeface="Arial" charset="0"/>
              </a:rPr>
              <a:t>Ampliar o número de vagas da escola de esportes</a:t>
            </a:r>
            <a:endParaRPr kumimoji="0" lang="pt-B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438" name="Rectangle 7"/>
          <p:cNvSpPr>
            <a:spLocks noChangeArrowheads="1"/>
          </p:cNvSpPr>
          <p:nvPr/>
        </p:nvSpPr>
        <p:spPr bwMode="auto">
          <a:xfrm>
            <a:off x="0" y="4778375"/>
            <a:ext cx="9144000" cy="65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endParaRPr kumimoji="0" lang="pt-BR" sz="1600" b="1">
              <a:solidFill>
                <a:srgbClr val="FF00FF"/>
              </a:solidFill>
              <a:latin typeface="Arial" charset="0"/>
              <a:cs typeface="Arial" charset="0"/>
            </a:endParaRPr>
          </a:p>
          <a:p>
            <a:pPr eaLnBrk="0" hangingPunct="0"/>
            <a:endParaRPr kumimoji="0" lang="pt-BR"/>
          </a:p>
        </p:txBody>
      </p:sp>
      <p:sp>
        <p:nvSpPr>
          <p:cNvPr id="18439" name="Rectangle 8"/>
          <p:cNvSpPr>
            <a:spLocks noChangeArrowheads="1"/>
          </p:cNvSpPr>
          <p:nvPr/>
        </p:nvSpPr>
        <p:spPr bwMode="auto">
          <a:xfrm>
            <a:off x="900113" y="2781300"/>
            <a:ext cx="7162800" cy="930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bIns="0">
            <a:spAutoFit/>
          </a:bodyPr>
          <a:lstStyle/>
          <a:p>
            <a:r>
              <a:rPr kumimoji="0" lang="pt-BR" sz="1800" b="1">
                <a:latin typeface="Arial" charset="0"/>
                <a:cs typeface="Arial" charset="0"/>
              </a:rPr>
              <a:t>Planejamento tático – objetivos  resultado a ser alcançado</a:t>
            </a:r>
          </a:p>
          <a:p>
            <a:r>
              <a:rPr kumimoji="0" lang="pt-BR" sz="1800" b="1">
                <a:latin typeface="Arial" charset="0"/>
                <a:cs typeface="Arial" charset="0"/>
              </a:rPr>
              <a:t> – O QUE, COMO, QUANDO</a:t>
            </a:r>
            <a:endParaRPr kumimoji="0" lang="pt-BR" sz="1400" b="1">
              <a:latin typeface="Arial" charset="0"/>
              <a:cs typeface="Arial" charset="0"/>
            </a:endParaRPr>
          </a:p>
          <a:p>
            <a:pPr eaLnBrk="0" hangingPunct="0"/>
            <a:r>
              <a:rPr kumimoji="0" lang="pt-BR" sz="800">
                <a:latin typeface="Arial" charset="0"/>
                <a:cs typeface="Arial" charset="0"/>
              </a:rPr>
              <a:t> </a:t>
            </a:r>
            <a:endParaRPr kumimoji="0" lang="pt-BR" sz="1200">
              <a:latin typeface="Arial" charset="0"/>
              <a:cs typeface="Arial" charset="0"/>
            </a:endParaRPr>
          </a:p>
          <a:p>
            <a:pPr eaLnBrk="0" hangingPunct="0"/>
            <a:r>
              <a:rPr kumimoji="0" lang="pt-BR" sz="800">
                <a:latin typeface="Arial" charset="0"/>
                <a:cs typeface="Arial" charset="0"/>
              </a:rPr>
              <a:t> </a:t>
            </a:r>
            <a:r>
              <a:rPr kumimoji="0" lang="pt-BR" sz="1400">
                <a:latin typeface="Arial" charset="0"/>
                <a:cs typeface="Arial" charset="0"/>
              </a:rPr>
              <a:t>Todo objetivo deve ser concreto, atingível e mensurável</a:t>
            </a:r>
            <a:endParaRPr kumimoji="0" lang="pt-BR"/>
          </a:p>
        </p:txBody>
      </p:sp>
      <p:grpSp>
        <p:nvGrpSpPr>
          <p:cNvPr id="18440" name="Group 59"/>
          <p:cNvGrpSpPr>
            <a:grpSpLocks/>
          </p:cNvGrpSpPr>
          <p:nvPr/>
        </p:nvGrpSpPr>
        <p:grpSpPr bwMode="auto">
          <a:xfrm>
            <a:off x="539750" y="4076700"/>
            <a:ext cx="8382000" cy="2595563"/>
            <a:chOff x="-3" y="-3"/>
            <a:chExt cx="5545" cy="3006"/>
          </a:xfrm>
        </p:grpSpPr>
        <p:grpSp>
          <p:nvGrpSpPr>
            <p:cNvPr id="18442" name="Group 57"/>
            <p:cNvGrpSpPr>
              <a:grpSpLocks/>
            </p:cNvGrpSpPr>
            <p:nvPr/>
          </p:nvGrpSpPr>
          <p:grpSpPr bwMode="auto">
            <a:xfrm>
              <a:off x="0" y="0"/>
              <a:ext cx="5539" cy="3000"/>
              <a:chOff x="0" y="0"/>
              <a:chExt cx="5539" cy="3000"/>
            </a:xfrm>
          </p:grpSpPr>
          <p:grpSp>
            <p:nvGrpSpPr>
              <p:cNvPr id="18444" name="Group 26"/>
              <p:cNvGrpSpPr>
                <a:grpSpLocks/>
              </p:cNvGrpSpPr>
              <p:nvPr/>
            </p:nvGrpSpPr>
            <p:grpSpPr bwMode="auto">
              <a:xfrm>
                <a:off x="0" y="0"/>
                <a:ext cx="892" cy="750"/>
                <a:chOff x="0" y="0"/>
                <a:chExt cx="892" cy="750"/>
              </a:xfrm>
            </p:grpSpPr>
            <p:sp>
              <p:nvSpPr>
                <p:cNvPr id="18490" name="Rectangle 9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836" cy="7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91" name="Rectangle 25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892" cy="7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45" name="Group 28"/>
              <p:cNvGrpSpPr>
                <a:grpSpLocks/>
              </p:cNvGrpSpPr>
              <p:nvPr/>
            </p:nvGrpSpPr>
            <p:grpSpPr bwMode="auto">
              <a:xfrm>
                <a:off x="892" y="0"/>
                <a:ext cx="694" cy="750"/>
                <a:chOff x="892" y="0"/>
                <a:chExt cx="694" cy="750"/>
              </a:xfrm>
            </p:grpSpPr>
            <p:sp>
              <p:nvSpPr>
                <p:cNvPr id="18488" name="Rectangle 10"/>
                <p:cNvSpPr>
                  <a:spLocks noChangeArrowheads="1"/>
                </p:cNvSpPr>
                <p:nvPr/>
              </p:nvSpPr>
              <p:spPr bwMode="auto">
                <a:xfrm>
                  <a:off x="920" y="0"/>
                  <a:ext cx="638" cy="7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89" name="Rectangle 27"/>
                <p:cNvSpPr>
                  <a:spLocks noChangeArrowheads="1"/>
                </p:cNvSpPr>
                <p:nvPr/>
              </p:nvSpPr>
              <p:spPr bwMode="auto">
                <a:xfrm>
                  <a:off x="892" y="0"/>
                  <a:ext cx="694" cy="7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46" name="Group 30"/>
              <p:cNvGrpSpPr>
                <a:grpSpLocks/>
              </p:cNvGrpSpPr>
              <p:nvPr/>
            </p:nvGrpSpPr>
            <p:grpSpPr bwMode="auto">
              <a:xfrm>
                <a:off x="1586" y="0"/>
                <a:ext cx="1984" cy="750"/>
                <a:chOff x="1586" y="0"/>
                <a:chExt cx="1984" cy="750"/>
              </a:xfrm>
            </p:grpSpPr>
            <p:sp>
              <p:nvSpPr>
                <p:cNvPr id="18486" name="Rectangle 11"/>
                <p:cNvSpPr>
                  <a:spLocks noChangeArrowheads="1"/>
                </p:cNvSpPr>
                <p:nvPr/>
              </p:nvSpPr>
              <p:spPr bwMode="auto">
                <a:xfrm>
                  <a:off x="1614" y="0"/>
                  <a:ext cx="1928" cy="75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IMPLANTAR O NÚCLEO DE FITNESS ASSOCIADOS A PARTIR DE 15ANOS</a:t>
                  </a:r>
                  <a:endParaRPr kumimoji="0" lang="pt-BR" sz="12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 b="1"/>
                </a:p>
              </p:txBody>
            </p:sp>
            <p:sp>
              <p:nvSpPr>
                <p:cNvPr id="18487" name="Rectangle 29"/>
                <p:cNvSpPr>
                  <a:spLocks noChangeArrowheads="1"/>
                </p:cNvSpPr>
                <p:nvPr/>
              </p:nvSpPr>
              <p:spPr bwMode="auto">
                <a:xfrm>
                  <a:off x="1586" y="0"/>
                  <a:ext cx="1984" cy="7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47" name="Group 32"/>
              <p:cNvGrpSpPr>
                <a:grpSpLocks/>
              </p:cNvGrpSpPr>
              <p:nvPr/>
            </p:nvGrpSpPr>
            <p:grpSpPr bwMode="auto">
              <a:xfrm>
                <a:off x="3570" y="0"/>
                <a:ext cx="1969" cy="750"/>
                <a:chOff x="3570" y="0"/>
                <a:chExt cx="1969" cy="750"/>
              </a:xfrm>
            </p:grpSpPr>
            <p:sp>
              <p:nvSpPr>
                <p:cNvPr id="16435" name="Rectangle 12"/>
                <p:cNvSpPr>
                  <a:spLocks noChangeArrowheads="1"/>
                </p:cNvSpPr>
                <p:nvPr/>
              </p:nvSpPr>
              <p:spPr bwMode="auto">
                <a:xfrm>
                  <a:off x="3598" y="4"/>
                  <a:ext cx="1909" cy="750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 algn="ctr">
                    <a:defRPr/>
                  </a:pPr>
                  <a:r>
                    <a:rPr kumimoji="0" lang="pt-BR" sz="1200" b="1" dirty="0">
                      <a:solidFill>
                        <a:schemeClr val="accent6">
                          <a:lumMod val="75000"/>
                        </a:schemeClr>
                      </a:solidFill>
                      <a:latin typeface="Arial" charset="0"/>
                      <a:cs typeface="Arial" charset="0"/>
                    </a:rPr>
                    <a:t>AMPLIAR O NÚMERO DE VAGAS DA ESCOLA DE ESPORTES</a:t>
                  </a:r>
                </a:p>
                <a:p>
                  <a:pPr eaLnBrk="0" hangingPunct="0">
                    <a:defRPr/>
                  </a:pPr>
                  <a:endParaRPr kumimoji="0" lang="pt-BR" sz="1200" b="1" dirty="0">
                    <a:solidFill>
                      <a:srgbClr val="D60093"/>
                    </a:solidFill>
                  </a:endParaRPr>
                </a:p>
              </p:txBody>
            </p:sp>
            <p:sp>
              <p:nvSpPr>
                <p:cNvPr id="18485" name="Rectangle 31"/>
                <p:cNvSpPr>
                  <a:spLocks noChangeArrowheads="1"/>
                </p:cNvSpPr>
                <p:nvPr/>
              </p:nvSpPr>
              <p:spPr bwMode="auto">
                <a:xfrm>
                  <a:off x="3570" y="0"/>
                  <a:ext cx="1969" cy="75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48" name="Group 34"/>
              <p:cNvGrpSpPr>
                <a:grpSpLocks/>
              </p:cNvGrpSpPr>
              <p:nvPr/>
            </p:nvGrpSpPr>
            <p:grpSpPr bwMode="auto">
              <a:xfrm>
                <a:off x="0" y="750"/>
                <a:ext cx="892" cy="596"/>
                <a:chOff x="0" y="750"/>
                <a:chExt cx="892" cy="596"/>
              </a:xfrm>
            </p:grpSpPr>
            <p:sp>
              <p:nvSpPr>
                <p:cNvPr id="18482" name="Rectangle 13"/>
                <p:cNvSpPr>
                  <a:spLocks noChangeArrowheads="1"/>
                </p:cNvSpPr>
                <p:nvPr/>
              </p:nvSpPr>
              <p:spPr bwMode="auto">
                <a:xfrm>
                  <a:off x="28" y="750"/>
                  <a:ext cx="836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concreto</a:t>
                  </a:r>
                  <a:endParaRPr kumimoji="0" lang="pt-BR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83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750"/>
                  <a:ext cx="892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49" name="Group 36"/>
              <p:cNvGrpSpPr>
                <a:grpSpLocks/>
              </p:cNvGrpSpPr>
              <p:nvPr/>
            </p:nvGrpSpPr>
            <p:grpSpPr bwMode="auto">
              <a:xfrm>
                <a:off x="892" y="750"/>
                <a:ext cx="694" cy="596"/>
                <a:chOff x="892" y="750"/>
                <a:chExt cx="694" cy="596"/>
              </a:xfrm>
            </p:grpSpPr>
            <p:sp>
              <p:nvSpPr>
                <p:cNvPr id="18480" name="Rectangle 14"/>
                <p:cNvSpPr>
                  <a:spLocks noChangeArrowheads="1"/>
                </p:cNvSpPr>
                <p:nvPr/>
              </p:nvSpPr>
              <p:spPr bwMode="auto">
                <a:xfrm>
                  <a:off x="920" y="750"/>
                  <a:ext cx="638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latin typeface="Arial" charset="0"/>
                      <a:cs typeface="Arial" charset="0"/>
                    </a:rPr>
                    <a:t>O QUE</a:t>
                  </a:r>
                  <a:endParaRPr kumimoji="0" lang="pt-BR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81" name="Rectangle 35"/>
                <p:cNvSpPr>
                  <a:spLocks noChangeArrowheads="1"/>
                </p:cNvSpPr>
                <p:nvPr/>
              </p:nvSpPr>
              <p:spPr bwMode="auto">
                <a:xfrm>
                  <a:off x="892" y="750"/>
                  <a:ext cx="694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0" name="Group 38"/>
              <p:cNvGrpSpPr>
                <a:grpSpLocks/>
              </p:cNvGrpSpPr>
              <p:nvPr/>
            </p:nvGrpSpPr>
            <p:grpSpPr bwMode="auto">
              <a:xfrm>
                <a:off x="1586" y="750"/>
                <a:ext cx="1984" cy="596"/>
                <a:chOff x="1586" y="750"/>
                <a:chExt cx="1984" cy="596"/>
              </a:xfrm>
            </p:grpSpPr>
            <p:sp>
              <p:nvSpPr>
                <p:cNvPr id="18478" name="Rectangle 15"/>
                <p:cNvSpPr>
                  <a:spLocks noChangeArrowheads="1"/>
                </p:cNvSpPr>
                <p:nvPr/>
              </p:nvSpPr>
              <p:spPr bwMode="auto">
                <a:xfrm>
                  <a:off x="1614" y="831"/>
                  <a:ext cx="1928" cy="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D60093"/>
                      </a:solidFill>
                      <a:latin typeface="Arial" charset="0"/>
                      <a:cs typeface="Arial" charset="0"/>
                    </a:rPr>
                    <a:t>CONSTRUIR E EQUIPAR O NF</a:t>
                  </a: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79" name="Rectangle 37"/>
                <p:cNvSpPr>
                  <a:spLocks noChangeArrowheads="1"/>
                </p:cNvSpPr>
                <p:nvPr/>
              </p:nvSpPr>
              <p:spPr bwMode="auto">
                <a:xfrm>
                  <a:off x="1586" y="750"/>
                  <a:ext cx="1984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1" name="Group 40"/>
              <p:cNvGrpSpPr>
                <a:grpSpLocks/>
              </p:cNvGrpSpPr>
              <p:nvPr/>
            </p:nvGrpSpPr>
            <p:grpSpPr bwMode="auto">
              <a:xfrm>
                <a:off x="3570" y="750"/>
                <a:ext cx="1969" cy="596"/>
                <a:chOff x="3570" y="750"/>
                <a:chExt cx="1969" cy="596"/>
              </a:xfrm>
            </p:grpSpPr>
            <p:sp>
              <p:nvSpPr>
                <p:cNvPr id="18476" name="Rectangle 16"/>
                <p:cNvSpPr>
                  <a:spLocks noChangeArrowheads="1"/>
                </p:cNvSpPr>
                <p:nvPr/>
              </p:nvSpPr>
              <p:spPr bwMode="auto">
                <a:xfrm>
                  <a:off x="3598" y="831"/>
                  <a:ext cx="1913" cy="51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AMPLIAR O NÚMERO DE VAGAS DE 30 PARA 200</a:t>
                  </a:r>
                </a:p>
                <a:p>
                  <a:pPr eaLnBrk="0" hangingPunct="0"/>
                  <a:endParaRPr kumimoji="0" lang="pt-BR" sz="1200" b="1">
                    <a:solidFill>
                      <a:srgbClr val="339933"/>
                    </a:solidFill>
                  </a:endParaRPr>
                </a:p>
              </p:txBody>
            </p:sp>
            <p:sp>
              <p:nvSpPr>
                <p:cNvPr id="18477" name="Rectangle 39"/>
                <p:cNvSpPr>
                  <a:spLocks noChangeArrowheads="1"/>
                </p:cNvSpPr>
                <p:nvPr/>
              </p:nvSpPr>
              <p:spPr bwMode="auto">
                <a:xfrm>
                  <a:off x="3570" y="750"/>
                  <a:ext cx="1969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2" name="Group 42"/>
              <p:cNvGrpSpPr>
                <a:grpSpLocks/>
              </p:cNvGrpSpPr>
              <p:nvPr/>
            </p:nvGrpSpPr>
            <p:grpSpPr bwMode="auto">
              <a:xfrm>
                <a:off x="0" y="1346"/>
                <a:ext cx="892" cy="1058"/>
                <a:chOff x="0" y="1346"/>
                <a:chExt cx="892" cy="1058"/>
              </a:xfrm>
            </p:grpSpPr>
            <p:sp>
              <p:nvSpPr>
                <p:cNvPr id="18474" name="Rectangle 17"/>
                <p:cNvSpPr>
                  <a:spLocks noChangeArrowheads="1"/>
                </p:cNvSpPr>
                <p:nvPr/>
              </p:nvSpPr>
              <p:spPr bwMode="auto">
                <a:xfrm>
                  <a:off x="28" y="1346"/>
                  <a:ext cx="836" cy="10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atingível</a:t>
                  </a:r>
                  <a:endParaRPr kumimoji="0" lang="pt-BR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75" name="Rectangle 41"/>
                <p:cNvSpPr>
                  <a:spLocks noChangeArrowheads="1"/>
                </p:cNvSpPr>
                <p:nvPr/>
              </p:nvSpPr>
              <p:spPr bwMode="auto">
                <a:xfrm>
                  <a:off x="0" y="1346"/>
                  <a:ext cx="892" cy="10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3" name="Group 44"/>
              <p:cNvGrpSpPr>
                <a:grpSpLocks/>
              </p:cNvGrpSpPr>
              <p:nvPr/>
            </p:nvGrpSpPr>
            <p:grpSpPr bwMode="auto">
              <a:xfrm>
                <a:off x="892" y="1346"/>
                <a:ext cx="694" cy="1058"/>
                <a:chOff x="892" y="1346"/>
                <a:chExt cx="694" cy="1058"/>
              </a:xfrm>
            </p:grpSpPr>
            <p:sp>
              <p:nvSpPr>
                <p:cNvPr id="18472" name="Rectangle 18"/>
                <p:cNvSpPr>
                  <a:spLocks noChangeArrowheads="1"/>
                </p:cNvSpPr>
                <p:nvPr/>
              </p:nvSpPr>
              <p:spPr bwMode="auto">
                <a:xfrm>
                  <a:off x="920" y="1346"/>
                  <a:ext cx="638" cy="1058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latin typeface="Arial" charset="0"/>
                      <a:cs typeface="Arial" charset="0"/>
                    </a:rPr>
                    <a:t>COMO/</a:t>
                  </a:r>
                  <a:endParaRPr kumimoji="0" lang="pt-BR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r>
                    <a:rPr kumimoji="0" lang="pt-BR" sz="1200" b="1">
                      <a:latin typeface="Arial" charset="0"/>
                      <a:cs typeface="Arial" charset="0"/>
                    </a:rPr>
                    <a:t>ONDE</a:t>
                  </a:r>
                  <a:endParaRPr kumimoji="0" lang="pt-BR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73" name="Rectangle 43"/>
                <p:cNvSpPr>
                  <a:spLocks noChangeArrowheads="1"/>
                </p:cNvSpPr>
                <p:nvPr/>
              </p:nvSpPr>
              <p:spPr bwMode="auto">
                <a:xfrm>
                  <a:off x="892" y="1346"/>
                  <a:ext cx="694" cy="10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4" name="Group 46"/>
              <p:cNvGrpSpPr>
                <a:grpSpLocks/>
              </p:cNvGrpSpPr>
              <p:nvPr/>
            </p:nvGrpSpPr>
            <p:grpSpPr bwMode="auto">
              <a:xfrm>
                <a:off x="1586" y="1346"/>
                <a:ext cx="1984" cy="1058"/>
                <a:chOff x="1586" y="1346"/>
                <a:chExt cx="1984" cy="1058"/>
              </a:xfrm>
            </p:grpSpPr>
            <p:sp>
              <p:nvSpPr>
                <p:cNvPr id="18470" name="Rectangle 19"/>
                <p:cNvSpPr>
                  <a:spLocks noChangeArrowheads="1"/>
                </p:cNvSpPr>
                <p:nvPr/>
              </p:nvSpPr>
              <p:spPr bwMode="auto">
                <a:xfrm>
                  <a:off x="1614" y="1665"/>
                  <a:ext cx="1928" cy="739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D60093"/>
                      </a:solidFill>
                      <a:latin typeface="Arial" charset="0"/>
                      <a:cs typeface="Arial" charset="0"/>
                    </a:rPr>
                    <a:t>EM TERRENO PRÓPRIO</a:t>
                  </a: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71" name="Rectangle 45"/>
                <p:cNvSpPr>
                  <a:spLocks noChangeArrowheads="1"/>
                </p:cNvSpPr>
                <p:nvPr/>
              </p:nvSpPr>
              <p:spPr bwMode="auto">
                <a:xfrm>
                  <a:off x="1586" y="1346"/>
                  <a:ext cx="1984" cy="10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5" name="Group 48"/>
              <p:cNvGrpSpPr>
                <a:grpSpLocks/>
              </p:cNvGrpSpPr>
              <p:nvPr/>
            </p:nvGrpSpPr>
            <p:grpSpPr bwMode="auto">
              <a:xfrm>
                <a:off x="3570" y="1346"/>
                <a:ext cx="1969" cy="1058"/>
                <a:chOff x="3570" y="1346"/>
                <a:chExt cx="1969" cy="1058"/>
              </a:xfrm>
            </p:grpSpPr>
            <p:sp>
              <p:nvSpPr>
                <p:cNvPr id="18468" name="Rectangle 20"/>
                <p:cNvSpPr>
                  <a:spLocks noChangeArrowheads="1"/>
                </p:cNvSpPr>
                <p:nvPr/>
              </p:nvSpPr>
              <p:spPr bwMode="auto">
                <a:xfrm>
                  <a:off x="3598" y="1499"/>
                  <a:ext cx="1913" cy="905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EM DUAS ETAPAS:</a:t>
                  </a:r>
                </a:p>
                <a:p>
                  <a:pPr eaLnBrk="0" hangingPunct="0"/>
                  <a:r>
                    <a:rPr kumimoji="0" lang="pt-BR" sz="12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30 P/ 150 – 1º SEM. – MANHÃ</a:t>
                  </a:r>
                </a:p>
                <a:p>
                  <a:pPr eaLnBrk="0" hangingPunct="0"/>
                  <a:r>
                    <a:rPr kumimoji="0" lang="pt-BR" sz="12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150 P/ 200 – 2º SEM. - TARDE</a:t>
                  </a:r>
                  <a:endParaRPr kumimoji="0" lang="pt-BR" sz="1200" b="1">
                    <a:solidFill>
                      <a:srgbClr val="339933"/>
                    </a:solidFill>
                  </a:endParaRPr>
                </a:p>
              </p:txBody>
            </p:sp>
            <p:sp>
              <p:nvSpPr>
                <p:cNvPr id="18469" name="Rectangle 47"/>
                <p:cNvSpPr>
                  <a:spLocks noChangeArrowheads="1"/>
                </p:cNvSpPr>
                <p:nvPr/>
              </p:nvSpPr>
              <p:spPr bwMode="auto">
                <a:xfrm>
                  <a:off x="3570" y="1346"/>
                  <a:ext cx="1969" cy="1058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6" name="Group 50"/>
              <p:cNvGrpSpPr>
                <a:grpSpLocks/>
              </p:cNvGrpSpPr>
              <p:nvPr/>
            </p:nvGrpSpPr>
            <p:grpSpPr bwMode="auto">
              <a:xfrm>
                <a:off x="0" y="2404"/>
                <a:ext cx="892" cy="596"/>
                <a:chOff x="0" y="2404"/>
                <a:chExt cx="892" cy="596"/>
              </a:xfrm>
            </p:grpSpPr>
            <p:sp>
              <p:nvSpPr>
                <p:cNvPr id="18466" name="Rectangle 21"/>
                <p:cNvSpPr>
                  <a:spLocks noChangeArrowheads="1"/>
                </p:cNvSpPr>
                <p:nvPr/>
              </p:nvSpPr>
              <p:spPr bwMode="auto">
                <a:xfrm>
                  <a:off x="28" y="2404"/>
                  <a:ext cx="836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mensurável</a:t>
                  </a:r>
                  <a:endParaRPr kumimoji="0" lang="pt-BR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67" name="Rectangle 49"/>
                <p:cNvSpPr>
                  <a:spLocks noChangeArrowheads="1"/>
                </p:cNvSpPr>
                <p:nvPr/>
              </p:nvSpPr>
              <p:spPr bwMode="auto">
                <a:xfrm>
                  <a:off x="0" y="2404"/>
                  <a:ext cx="892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7" name="Group 52"/>
              <p:cNvGrpSpPr>
                <a:grpSpLocks/>
              </p:cNvGrpSpPr>
              <p:nvPr/>
            </p:nvGrpSpPr>
            <p:grpSpPr bwMode="auto">
              <a:xfrm>
                <a:off x="892" y="2404"/>
                <a:ext cx="694" cy="596"/>
                <a:chOff x="892" y="2404"/>
                <a:chExt cx="694" cy="596"/>
              </a:xfrm>
            </p:grpSpPr>
            <p:sp>
              <p:nvSpPr>
                <p:cNvPr id="18464" name="Rectangle 22"/>
                <p:cNvSpPr>
                  <a:spLocks noChangeArrowheads="1"/>
                </p:cNvSpPr>
                <p:nvPr/>
              </p:nvSpPr>
              <p:spPr bwMode="auto">
                <a:xfrm>
                  <a:off x="920" y="2404"/>
                  <a:ext cx="638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latin typeface="Arial" charset="0"/>
                      <a:cs typeface="Arial" charset="0"/>
                    </a:rPr>
                    <a:t>QUANDO</a:t>
                  </a:r>
                  <a:endParaRPr kumimoji="0" lang="pt-BR" sz="1200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65" name="Rectangle 51"/>
                <p:cNvSpPr>
                  <a:spLocks noChangeArrowheads="1"/>
                </p:cNvSpPr>
                <p:nvPr/>
              </p:nvSpPr>
              <p:spPr bwMode="auto">
                <a:xfrm>
                  <a:off x="892" y="2404"/>
                  <a:ext cx="694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8" name="Group 54"/>
              <p:cNvGrpSpPr>
                <a:grpSpLocks/>
              </p:cNvGrpSpPr>
              <p:nvPr/>
            </p:nvGrpSpPr>
            <p:grpSpPr bwMode="auto">
              <a:xfrm>
                <a:off x="1586" y="2404"/>
                <a:ext cx="1984" cy="596"/>
                <a:chOff x="1586" y="2404"/>
                <a:chExt cx="1984" cy="596"/>
              </a:xfrm>
            </p:grpSpPr>
            <p:sp>
              <p:nvSpPr>
                <p:cNvPr id="18462" name="Rectangle 23"/>
                <p:cNvSpPr>
                  <a:spLocks noChangeArrowheads="1"/>
                </p:cNvSpPr>
                <p:nvPr/>
              </p:nvSpPr>
              <p:spPr bwMode="auto">
                <a:xfrm>
                  <a:off x="1614" y="2499"/>
                  <a:ext cx="1928" cy="501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D60093"/>
                      </a:solidFill>
                      <a:latin typeface="Arial" charset="0"/>
                      <a:cs typeface="Arial" charset="0"/>
                    </a:rPr>
                    <a:t>EM 24 MESES</a:t>
                  </a:r>
                  <a:endParaRPr kumimoji="0" lang="pt-BR" sz="1400">
                    <a:solidFill>
                      <a:srgbClr val="D60093"/>
                    </a:solidFill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63" name="Rectangle 53"/>
                <p:cNvSpPr>
                  <a:spLocks noChangeArrowheads="1"/>
                </p:cNvSpPr>
                <p:nvPr/>
              </p:nvSpPr>
              <p:spPr bwMode="auto">
                <a:xfrm>
                  <a:off x="1586" y="2404"/>
                  <a:ext cx="1984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  <p:grpSp>
            <p:nvGrpSpPr>
              <p:cNvPr id="18459" name="Group 56"/>
              <p:cNvGrpSpPr>
                <a:grpSpLocks/>
              </p:cNvGrpSpPr>
              <p:nvPr/>
            </p:nvGrpSpPr>
            <p:grpSpPr bwMode="auto">
              <a:xfrm>
                <a:off x="3570" y="2404"/>
                <a:ext cx="1969" cy="596"/>
                <a:chOff x="3570" y="2404"/>
                <a:chExt cx="1969" cy="596"/>
              </a:xfrm>
            </p:grpSpPr>
            <p:sp>
              <p:nvSpPr>
                <p:cNvPr id="18460" name="Rectangle 24"/>
                <p:cNvSpPr>
                  <a:spLocks noChangeArrowheads="1"/>
                </p:cNvSpPr>
                <p:nvPr/>
              </p:nvSpPr>
              <p:spPr bwMode="auto">
                <a:xfrm>
                  <a:off x="3598" y="2583"/>
                  <a:ext cx="1913" cy="417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2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EM 12 MESES</a:t>
                  </a:r>
                </a:p>
                <a:p>
                  <a:pPr eaLnBrk="0" hangingPunct="0"/>
                  <a:endParaRPr kumimoji="0" lang="pt-BR" sz="1200"/>
                </a:p>
              </p:txBody>
            </p:sp>
            <p:sp>
              <p:nvSpPr>
                <p:cNvPr id="18461" name="Rectangle 55"/>
                <p:cNvSpPr>
                  <a:spLocks noChangeArrowheads="1"/>
                </p:cNvSpPr>
                <p:nvPr/>
              </p:nvSpPr>
              <p:spPr bwMode="auto">
                <a:xfrm>
                  <a:off x="3570" y="2404"/>
                  <a:ext cx="1969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/>
                </a:p>
              </p:txBody>
            </p:sp>
          </p:grpSp>
        </p:grpSp>
        <p:sp>
          <p:nvSpPr>
            <p:cNvPr id="18443" name="Rectangle 58"/>
            <p:cNvSpPr>
              <a:spLocks noChangeArrowheads="1"/>
            </p:cNvSpPr>
            <p:nvPr/>
          </p:nvSpPr>
          <p:spPr bwMode="auto">
            <a:xfrm>
              <a:off x="-3" y="-3"/>
              <a:ext cx="5545" cy="300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pt-BR"/>
            </a:p>
          </p:txBody>
        </p:sp>
      </p:grpSp>
      <p:sp>
        <p:nvSpPr>
          <p:cNvPr id="18441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836613"/>
            <a:ext cx="7772400" cy="766762"/>
          </a:xfrm>
        </p:spPr>
        <p:txBody>
          <a:bodyPr/>
          <a:lstStyle/>
          <a:p>
            <a:pPr eaLnBrk="1" hangingPunct="1"/>
            <a:r>
              <a:rPr lang="pt-BR" sz="2000" b="1" smtClean="0">
                <a:latin typeface="Arial" charset="0"/>
                <a:cs typeface="Arial" charset="0"/>
              </a:rPr>
              <a:t>Planejamento operacional </a:t>
            </a:r>
            <a:br>
              <a:rPr lang="pt-BR" sz="2000" b="1" smtClean="0">
                <a:latin typeface="Arial" charset="0"/>
                <a:cs typeface="Arial" charset="0"/>
              </a:rPr>
            </a:br>
            <a:r>
              <a:rPr lang="pt-BR" sz="2000" b="1" smtClean="0">
                <a:latin typeface="Arial" charset="0"/>
                <a:cs typeface="Arial" charset="0"/>
              </a:rPr>
              <a:t>– QUANDO, POR QUEM, COMO, QUANTO</a:t>
            </a:r>
            <a:endParaRPr lang="pt-BR" sz="2000" smtClean="0">
              <a:latin typeface="Arial" charset="0"/>
              <a:cs typeface="Arial" charset="0"/>
            </a:endParaRPr>
          </a:p>
        </p:txBody>
      </p:sp>
      <p:grpSp>
        <p:nvGrpSpPr>
          <p:cNvPr id="19459" name="Group 89"/>
          <p:cNvGrpSpPr>
            <a:grpSpLocks/>
          </p:cNvGrpSpPr>
          <p:nvPr/>
        </p:nvGrpSpPr>
        <p:grpSpPr bwMode="auto">
          <a:xfrm>
            <a:off x="539750" y="1628775"/>
            <a:ext cx="8375650" cy="4800600"/>
            <a:chOff x="-3" y="-3"/>
            <a:chExt cx="5177" cy="4772"/>
          </a:xfrm>
        </p:grpSpPr>
        <p:grpSp>
          <p:nvGrpSpPr>
            <p:cNvPr id="19461" name="Group 87"/>
            <p:cNvGrpSpPr>
              <a:grpSpLocks/>
            </p:cNvGrpSpPr>
            <p:nvPr/>
          </p:nvGrpSpPr>
          <p:grpSpPr bwMode="auto">
            <a:xfrm>
              <a:off x="0" y="0"/>
              <a:ext cx="5171" cy="4766"/>
              <a:chOff x="0" y="0"/>
              <a:chExt cx="5171" cy="4766"/>
            </a:xfrm>
          </p:grpSpPr>
          <p:grpSp>
            <p:nvGrpSpPr>
              <p:cNvPr id="19463" name="Group 32"/>
              <p:cNvGrpSpPr>
                <a:grpSpLocks/>
              </p:cNvGrpSpPr>
              <p:nvPr/>
            </p:nvGrpSpPr>
            <p:grpSpPr bwMode="auto">
              <a:xfrm>
                <a:off x="0" y="0"/>
                <a:ext cx="5171" cy="480"/>
                <a:chOff x="0" y="0"/>
                <a:chExt cx="5171" cy="480"/>
              </a:xfrm>
            </p:grpSpPr>
            <p:sp>
              <p:nvSpPr>
                <p:cNvPr id="19545" name="Rectangle 3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5115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8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IMPLANTAR NÚCLEO DE FITNESS - ASSOCIADOS ACIMA DE 15 ANOS</a:t>
                  </a:r>
                  <a:endParaRPr kumimoji="0" lang="pt-BR" sz="1800" b="1">
                    <a:latin typeface="Arial" charset="0"/>
                    <a:cs typeface="Arial" charset="0"/>
                  </a:endParaRP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46" name="Rectangle 31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5171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64" name="Group 34"/>
              <p:cNvGrpSpPr>
                <a:grpSpLocks/>
              </p:cNvGrpSpPr>
              <p:nvPr/>
            </p:nvGrpSpPr>
            <p:grpSpPr bwMode="auto">
              <a:xfrm>
                <a:off x="0" y="480"/>
                <a:ext cx="2636" cy="596"/>
                <a:chOff x="0" y="480"/>
                <a:chExt cx="2636" cy="596"/>
              </a:xfrm>
            </p:grpSpPr>
            <p:sp>
              <p:nvSpPr>
                <p:cNvPr id="19543" name="Rectangle 4"/>
                <p:cNvSpPr>
                  <a:spLocks noChangeArrowheads="1"/>
                </p:cNvSpPr>
                <p:nvPr/>
              </p:nvSpPr>
              <p:spPr bwMode="auto">
                <a:xfrm>
                  <a:off x="28" y="480"/>
                  <a:ext cx="2580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kumimoji="0" lang="pt-BR" sz="1400" b="1">
                    <a:solidFill>
                      <a:srgbClr val="0000FF"/>
                    </a:solidFill>
                    <a:latin typeface="Arial" charset="0"/>
                    <a:cs typeface="Arial" charset="0"/>
                  </a:endParaRPr>
                </a:p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ATIVIDADE</a:t>
                  </a:r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44" name="Rectangle 33"/>
                <p:cNvSpPr>
                  <a:spLocks noChangeArrowheads="1"/>
                </p:cNvSpPr>
                <p:nvPr/>
              </p:nvSpPr>
              <p:spPr bwMode="auto">
                <a:xfrm>
                  <a:off x="0" y="480"/>
                  <a:ext cx="2636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65" name="Group 36"/>
              <p:cNvGrpSpPr>
                <a:grpSpLocks/>
              </p:cNvGrpSpPr>
              <p:nvPr/>
            </p:nvGrpSpPr>
            <p:grpSpPr bwMode="auto">
              <a:xfrm>
                <a:off x="2636" y="480"/>
                <a:ext cx="566" cy="596"/>
                <a:chOff x="2636" y="480"/>
                <a:chExt cx="566" cy="596"/>
              </a:xfrm>
            </p:grpSpPr>
            <p:sp>
              <p:nvSpPr>
                <p:cNvPr id="19541" name="Rectangle 5"/>
                <p:cNvSpPr>
                  <a:spLocks noChangeArrowheads="1"/>
                </p:cNvSpPr>
                <p:nvPr/>
              </p:nvSpPr>
              <p:spPr bwMode="auto">
                <a:xfrm>
                  <a:off x="2664" y="480"/>
                  <a:ext cx="510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MESES</a:t>
                  </a:r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42" name="Rectangle 35"/>
                <p:cNvSpPr>
                  <a:spLocks noChangeArrowheads="1"/>
                </p:cNvSpPr>
                <p:nvPr/>
              </p:nvSpPr>
              <p:spPr bwMode="auto">
                <a:xfrm>
                  <a:off x="2636" y="480"/>
                  <a:ext cx="566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66" name="Group 38"/>
              <p:cNvGrpSpPr>
                <a:grpSpLocks/>
              </p:cNvGrpSpPr>
              <p:nvPr/>
            </p:nvGrpSpPr>
            <p:grpSpPr bwMode="auto">
              <a:xfrm>
                <a:off x="3202" y="480"/>
                <a:ext cx="1969" cy="596"/>
                <a:chOff x="3202" y="480"/>
                <a:chExt cx="1969" cy="596"/>
              </a:xfrm>
            </p:grpSpPr>
            <p:sp>
              <p:nvSpPr>
                <p:cNvPr id="19539" name="Rectangle 6"/>
                <p:cNvSpPr>
                  <a:spLocks noChangeArrowheads="1"/>
                </p:cNvSpPr>
                <p:nvPr/>
              </p:nvSpPr>
              <p:spPr bwMode="auto">
                <a:xfrm>
                  <a:off x="3230" y="480"/>
                  <a:ext cx="1913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endParaRPr kumimoji="0" lang="pt-BR" sz="1400" b="1">
                    <a:solidFill>
                      <a:srgbClr val="339966"/>
                    </a:solidFill>
                    <a:latin typeface="Arial" charset="0"/>
                    <a:cs typeface="Arial" charset="0"/>
                  </a:endParaRPr>
                </a:p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RESPONSÁVEL</a:t>
                  </a:r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40" name="Rectangle 37"/>
                <p:cNvSpPr>
                  <a:spLocks noChangeArrowheads="1"/>
                </p:cNvSpPr>
                <p:nvPr/>
              </p:nvSpPr>
              <p:spPr bwMode="auto">
                <a:xfrm>
                  <a:off x="3202" y="480"/>
                  <a:ext cx="1969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67" name="Group 40"/>
              <p:cNvGrpSpPr>
                <a:grpSpLocks/>
              </p:cNvGrpSpPr>
              <p:nvPr/>
            </p:nvGrpSpPr>
            <p:grpSpPr bwMode="auto">
              <a:xfrm>
                <a:off x="0" y="1076"/>
                <a:ext cx="2636" cy="442"/>
                <a:chOff x="0" y="1076"/>
                <a:chExt cx="2636" cy="442"/>
              </a:xfrm>
            </p:grpSpPr>
            <p:sp>
              <p:nvSpPr>
                <p:cNvPr id="19537" name="Rectangle 7"/>
                <p:cNvSpPr>
                  <a:spLocks noChangeArrowheads="1"/>
                </p:cNvSpPr>
                <p:nvPr/>
              </p:nvSpPr>
              <p:spPr bwMode="auto">
                <a:xfrm>
                  <a:off x="28" y="1076"/>
                  <a:ext cx="258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APROVAR PLANTA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38" name="Rectangle 39"/>
                <p:cNvSpPr>
                  <a:spLocks noChangeArrowheads="1"/>
                </p:cNvSpPr>
                <p:nvPr/>
              </p:nvSpPr>
              <p:spPr bwMode="auto">
                <a:xfrm>
                  <a:off x="0" y="1076"/>
                  <a:ext cx="263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68" name="Group 42"/>
              <p:cNvGrpSpPr>
                <a:grpSpLocks/>
              </p:cNvGrpSpPr>
              <p:nvPr/>
            </p:nvGrpSpPr>
            <p:grpSpPr bwMode="auto">
              <a:xfrm>
                <a:off x="2636" y="1076"/>
                <a:ext cx="566" cy="442"/>
                <a:chOff x="2636" y="1076"/>
                <a:chExt cx="566" cy="442"/>
              </a:xfrm>
            </p:grpSpPr>
            <p:sp>
              <p:nvSpPr>
                <p:cNvPr id="19535" name="Rectangle 8"/>
                <p:cNvSpPr>
                  <a:spLocks noChangeArrowheads="1"/>
                </p:cNvSpPr>
                <p:nvPr/>
              </p:nvSpPr>
              <p:spPr bwMode="auto">
                <a:xfrm>
                  <a:off x="2664" y="1076"/>
                  <a:ext cx="51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3</a:t>
                  </a: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36" name="Rectangle 41"/>
                <p:cNvSpPr>
                  <a:spLocks noChangeArrowheads="1"/>
                </p:cNvSpPr>
                <p:nvPr/>
              </p:nvSpPr>
              <p:spPr bwMode="auto">
                <a:xfrm>
                  <a:off x="2636" y="1076"/>
                  <a:ext cx="56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69" name="Group 44"/>
              <p:cNvGrpSpPr>
                <a:grpSpLocks/>
              </p:cNvGrpSpPr>
              <p:nvPr/>
            </p:nvGrpSpPr>
            <p:grpSpPr bwMode="auto">
              <a:xfrm>
                <a:off x="3202" y="1076"/>
                <a:ext cx="1969" cy="442"/>
                <a:chOff x="3202" y="1076"/>
                <a:chExt cx="1969" cy="442"/>
              </a:xfrm>
            </p:grpSpPr>
            <p:sp>
              <p:nvSpPr>
                <p:cNvPr id="19533" name="Rectangle 9"/>
                <p:cNvSpPr>
                  <a:spLocks noChangeArrowheads="1"/>
                </p:cNvSpPr>
                <p:nvPr/>
              </p:nvSpPr>
              <p:spPr bwMode="auto">
                <a:xfrm>
                  <a:off x="3230" y="1076"/>
                  <a:ext cx="1913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ENGENHARIA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34" name="Rectangle 43"/>
                <p:cNvSpPr>
                  <a:spLocks noChangeArrowheads="1"/>
                </p:cNvSpPr>
                <p:nvPr/>
              </p:nvSpPr>
              <p:spPr bwMode="auto">
                <a:xfrm>
                  <a:off x="3202" y="1076"/>
                  <a:ext cx="19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0" name="Group 46"/>
              <p:cNvGrpSpPr>
                <a:grpSpLocks/>
              </p:cNvGrpSpPr>
              <p:nvPr/>
            </p:nvGrpSpPr>
            <p:grpSpPr bwMode="auto">
              <a:xfrm>
                <a:off x="0" y="1518"/>
                <a:ext cx="2636" cy="442"/>
                <a:chOff x="0" y="1518"/>
                <a:chExt cx="2636" cy="442"/>
              </a:xfrm>
            </p:grpSpPr>
            <p:sp>
              <p:nvSpPr>
                <p:cNvPr id="19531" name="Rectangle 10"/>
                <p:cNvSpPr>
                  <a:spLocks noChangeArrowheads="1"/>
                </p:cNvSpPr>
                <p:nvPr/>
              </p:nvSpPr>
              <p:spPr bwMode="auto">
                <a:xfrm>
                  <a:off x="28" y="1518"/>
                  <a:ext cx="258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CONTRATAR EMPREITEIRA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32" name="Rectangle 45"/>
                <p:cNvSpPr>
                  <a:spLocks noChangeArrowheads="1"/>
                </p:cNvSpPr>
                <p:nvPr/>
              </p:nvSpPr>
              <p:spPr bwMode="auto">
                <a:xfrm>
                  <a:off x="0" y="1518"/>
                  <a:ext cx="263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1" name="Group 48"/>
              <p:cNvGrpSpPr>
                <a:grpSpLocks/>
              </p:cNvGrpSpPr>
              <p:nvPr/>
            </p:nvGrpSpPr>
            <p:grpSpPr bwMode="auto">
              <a:xfrm>
                <a:off x="2636" y="1518"/>
                <a:ext cx="566" cy="442"/>
                <a:chOff x="2636" y="1518"/>
                <a:chExt cx="566" cy="442"/>
              </a:xfrm>
            </p:grpSpPr>
            <p:sp>
              <p:nvSpPr>
                <p:cNvPr id="19529" name="Rectangle 11"/>
                <p:cNvSpPr>
                  <a:spLocks noChangeArrowheads="1"/>
                </p:cNvSpPr>
                <p:nvPr/>
              </p:nvSpPr>
              <p:spPr bwMode="auto">
                <a:xfrm>
                  <a:off x="2664" y="1518"/>
                  <a:ext cx="51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4</a:t>
                  </a: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30" name="Rectangle 47"/>
                <p:cNvSpPr>
                  <a:spLocks noChangeArrowheads="1"/>
                </p:cNvSpPr>
                <p:nvPr/>
              </p:nvSpPr>
              <p:spPr bwMode="auto">
                <a:xfrm>
                  <a:off x="2636" y="1518"/>
                  <a:ext cx="56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2" name="Group 50"/>
              <p:cNvGrpSpPr>
                <a:grpSpLocks/>
              </p:cNvGrpSpPr>
              <p:nvPr/>
            </p:nvGrpSpPr>
            <p:grpSpPr bwMode="auto">
              <a:xfrm>
                <a:off x="3202" y="1518"/>
                <a:ext cx="1969" cy="442"/>
                <a:chOff x="3202" y="1518"/>
                <a:chExt cx="1969" cy="442"/>
              </a:xfrm>
            </p:grpSpPr>
            <p:sp>
              <p:nvSpPr>
                <p:cNvPr id="19527" name="Rectangle 12"/>
                <p:cNvSpPr>
                  <a:spLocks noChangeArrowheads="1"/>
                </p:cNvSpPr>
                <p:nvPr/>
              </p:nvSpPr>
              <p:spPr bwMode="auto">
                <a:xfrm>
                  <a:off x="3230" y="1518"/>
                  <a:ext cx="1913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ENGENHARIA/PRESIDÊNCIA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28" name="Rectangle 49"/>
                <p:cNvSpPr>
                  <a:spLocks noChangeArrowheads="1"/>
                </p:cNvSpPr>
                <p:nvPr/>
              </p:nvSpPr>
              <p:spPr bwMode="auto">
                <a:xfrm>
                  <a:off x="3202" y="1518"/>
                  <a:ext cx="19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3" name="Group 52"/>
              <p:cNvGrpSpPr>
                <a:grpSpLocks/>
              </p:cNvGrpSpPr>
              <p:nvPr/>
            </p:nvGrpSpPr>
            <p:grpSpPr bwMode="auto">
              <a:xfrm>
                <a:off x="0" y="1960"/>
                <a:ext cx="2636" cy="442"/>
                <a:chOff x="0" y="1960"/>
                <a:chExt cx="2636" cy="442"/>
              </a:xfrm>
            </p:grpSpPr>
            <p:sp>
              <p:nvSpPr>
                <p:cNvPr id="19525" name="Rectangle 13"/>
                <p:cNvSpPr>
                  <a:spLocks noChangeArrowheads="1"/>
                </p:cNvSpPr>
                <p:nvPr/>
              </p:nvSpPr>
              <p:spPr bwMode="auto">
                <a:xfrm>
                  <a:off x="28" y="1960"/>
                  <a:ext cx="258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DEFINIR EQUIPAMENTOS/LAYOUT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26" name="Rectangle 51"/>
                <p:cNvSpPr>
                  <a:spLocks noChangeArrowheads="1"/>
                </p:cNvSpPr>
                <p:nvPr/>
              </p:nvSpPr>
              <p:spPr bwMode="auto">
                <a:xfrm>
                  <a:off x="0" y="1960"/>
                  <a:ext cx="263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4" name="Group 54"/>
              <p:cNvGrpSpPr>
                <a:grpSpLocks/>
              </p:cNvGrpSpPr>
              <p:nvPr/>
            </p:nvGrpSpPr>
            <p:grpSpPr bwMode="auto">
              <a:xfrm>
                <a:off x="2636" y="1960"/>
                <a:ext cx="566" cy="442"/>
                <a:chOff x="2636" y="1960"/>
                <a:chExt cx="566" cy="442"/>
              </a:xfrm>
            </p:grpSpPr>
            <p:sp>
              <p:nvSpPr>
                <p:cNvPr id="19523" name="Rectangle 14"/>
                <p:cNvSpPr>
                  <a:spLocks noChangeArrowheads="1"/>
                </p:cNvSpPr>
                <p:nvPr/>
              </p:nvSpPr>
              <p:spPr bwMode="auto">
                <a:xfrm>
                  <a:off x="2664" y="1960"/>
                  <a:ext cx="51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3</a:t>
                  </a: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24" name="Rectangle 53"/>
                <p:cNvSpPr>
                  <a:spLocks noChangeArrowheads="1"/>
                </p:cNvSpPr>
                <p:nvPr/>
              </p:nvSpPr>
              <p:spPr bwMode="auto">
                <a:xfrm>
                  <a:off x="2636" y="1960"/>
                  <a:ext cx="56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5" name="Group 56"/>
              <p:cNvGrpSpPr>
                <a:grpSpLocks/>
              </p:cNvGrpSpPr>
              <p:nvPr/>
            </p:nvGrpSpPr>
            <p:grpSpPr bwMode="auto">
              <a:xfrm>
                <a:off x="3202" y="1960"/>
                <a:ext cx="1969" cy="442"/>
                <a:chOff x="3202" y="1960"/>
                <a:chExt cx="1969" cy="442"/>
              </a:xfrm>
            </p:grpSpPr>
            <p:sp>
              <p:nvSpPr>
                <p:cNvPr id="19521" name="Rectangle 15"/>
                <p:cNvSpPr>
                  <a:spLocks noChangeArrowheads="1"/>
                </p:cNvSpPr>
                <p:nvPr/>
              </p:nvSpPr>
              <p:spPr bwMode="auto">
                <a:xfrm>
                  <a:off x="3230" y="1960"/>
                  <a:ext cx="1913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ESPORTES/CONSULTORIA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22" name="Rectangle 55"/>
                <p:cNvSpPr>
                  <a:spLocks noChangeArrowheads="1"/>
                </p:cNvSpPr>
                <p:nvPr/>
              </p:nvSpPr>
              <p:spPr bwMode="auto">
                <a:xfrm>
                  <a:off x="3202" y="1960"/>
                  <a:ext cx="19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6" name="Group 58"/>
              <p:cNvGrpSpPr>
                <a:grpSpLocks/>
              </p:cNvGrpSpPr>
              <p:nvPr/>
            </p:nvGrpSpPr>
            <p:grpSpPr bwMode="auto">
              <a:xfrm>
                <a:off x="0" y="2402"/>
                <a:ext cx="2636" cy="442"/>
                <a:chOff x="0" y="2402"/>
                <a:chExt cx="2636" cy="442"/>
              </a:xfrm>
            </p:grpSpPr>
            <p:sp>
              <p:nvSpPr>
                <p:cNvPr id="19519" name="Rectangle 16"/>
                <p:cNvSpPr>
                  <a:spLocks noChangeArrowheads="1"/>
                </p:cNvSpPr>
                <p:nvPr/>
              </p:nvSpPr>
              <p:spPr bwMode="auto">
                <a:xfrm>
                  <a:off x="28" y="2402"/>
                  <a:ext cx="258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COMPRAR EQUIPAMENTOS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20" name="Rectangle 57"/>
                <p:cNvSpPr>
                  <a:spLocks noChangeArrowheads="1"/>
                </p:cNvSpPr>
                <p:nvPr/>
              </p:nvSpPr>
              <p:spPr bwMode="auto">
                <a:xfrm>
                  <a:off x="0" y="2402"/>
                  <a:ext cx="263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7" name="Group 60"/>
              <p:cNvGrpSpPr>
                <a:grpSpLocks/>
              </p:cNvGrpSpPr>
              <p:nvPr/>
            </p:nvGrpSpPr>
            <p:grpSpPr bwMode="auto">
              <a:xfrm>
                <a:off x="2636" y="2402"/>
                <a:ext cx="566" cy="442"/>
                <a:chOff x="2636" y="2402"/>
                <a:chExt cx="566" cy="442"/>
              </a:xfrm>
            </p:grpSpPr>
            <p:sp>
              <p:nvSpPr>
                <p:cNvPr id="19517" name="Rectangle 17"/>
                <p:cNvSpPr>
                  <a:spLocks noChangeArrowheads="1"/>
                </p:cNvSpPr>
                <p:nvPr/>
              </p:nvSpPr>
              <p:spPr bwMode="auto">
                <a:xfrm>
                  <a:off x="2664" y="2402"/>
                  <a:ext cx="51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6</a:t>
                  </a: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18" name="Rectangle 59"/>
                <p:cNvSpPr>
                  <a:spLocks noChangeArrowheads="1"/>
                </p:cNvSpPr>
                <p:nvPr/>
              </p:nvSpPr>
              <p:spPr bwMode="auto">
                <a:xfrm>
                  <a:off x="2636" y="2402"/>
                  <a:ext cx="56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8" name="Group 62"/>
              <p:cNvGrpSpPr>
                <a:grpSpLocks/>
              </p:cNvGrpSpPr>
              <p:nvPr/>
            </p:nvGrpSpPr>
            <p:grpSpPr bwMode="auto">
              <a:xfrm>
                <a:off x="3202" y="2402"/>
                <a:ext cx="1969" cy="442"/>
                <a:chOff x="3202" y="2402"/>
                <a:chExt cx="1969" cy="442"/>
              </a:xfrm>
            </p:grpSpPr>
            <p:sp>
              <p:nvSpPr>
                <p:cNvPr id="19515" name="Rectangle 18"/>
                <p:cNvSpPr>
                  <a:spLocks noChangeArrowheads="1"/>
                </p:cNvSpPr>
                <p:nvPr/>
              </p:nvSpPr>
              <p:spPr bwMode="auto">
                <a:xfrm>
                  <a:off x="3230" y="2402"/>
                  <a:ext cx="1913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COMPRAS/PRESIDÊNCIA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16" name="Rectangle 61"/>
                <p:cNvSpPr>
                  <a:spLocks noChangeArrowheads="1"/>
                </p:cNvSpPr>
                <p:nvPr/>
              </p:nvSpPr>
              <p:spPr bwMode="auto">
                <a:xfrm>
                  <a:off x="3202" y="2402"/>
                  <a:ext cx="19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79" name="Group 64"/>
              <p:cNvGrpSpPr>
                <a:grpSpLocks/>
              </p:cNvGrpSpPr>
              <p:nvPr/>
            </p:nvGrpSpPr>
            <p:grpSpPr bwMode="auto">
              <a:xfrm>
                <a:off x="0" y="2844"/>
                <a:ext cx="2636" cy="442"/>
                <a:chOff x="0" y="2844"/>
                <a:chExt cx="2636" cy="442"/>
              </a:xfrm>
            </p:grpSpPr>
            <p:sp>
              <p:nvSpPr>
                <p:cNvPr id="19513" name="Rectangle 19"/>
                <p:cNvSpPr>
                  <a:spLocks noChangeArrowheads="1"/>
                </p:cNvSpPr>
                <p:nvPr/>
              </p:nvSpPr>
              <p:spPr bwMode="auto">
                <a:xfrm>
                  <a:off x="28" y="2844"/>
                  <a:ext cx="258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SELECIONAR E CONTRATAR RECURSOS HUMANOS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14" name="Rectangle 63"/>
                <p:cNvSpPr>
                  <a:spLocks noChangeArrowheads="1"/>
                </p:cNvSpPr>
                <p:nvPr/>
              </p:nvSpPr>
              <p:spPr bwMode="auto">
                <a:xfrm>
                  <a:off x="0" y="2844"/>
                  <a:ext cx="263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0" name="Group 66"/>
              <p:cNvGrpSpPr>
                <a:grpSpLocks/>
              </p:cNvGrpSpPr>
              <p:nvPr/>
            </p:nvGrpSpPr>
            <p:grpSpPr bwMode="auto">
              <a:xfrm>
                <a:off x="2636" y="2844"/>
                <a:ext cx="566" cy="442"/>
                <a:chOff x="2636" y="2844"/>
                <a:chExt cx="566" cy="442"/>
              </a:xfrm>
            </p:grpSpPr>
            <p:sp>
              <p:nvSpPr>
                <p:cNvPr id="19511" name="Rectangle 20"/>
                <p:cNvSpPr>
                  <a:spLocks noChangeArrowheads="1"/>
                </p:cNvSpPr>
                <p:nvPr/>
              </p:nvSpPr>
              <p:spPr bwMode="auto">
                <a:xfrm>
                  <a:off x="2664" y="2844"/>
                  <a:ext cx="51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2</a:t>
                  </a: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12" name="Rectangle 65"/>
                <p:cNvSpPr>
                  <a:spLocks noChangeArrowheads="1"/>
                </p:cNvSpPr>
                <p:nvPr/>
              </p:nvSpPr>
              <p:spPr bwMode="auto">
                <a:xfrm>
                  <a:off x="2636" y="2844"/>
                  <a:ext cx="56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1" name="Group 68"/>
              <p:cNvGrpSpPr>
                <a:grpSpLocks/>
              </p:cNvGrpSpPr>
              <p:nvPr/>
            </p:nvGrpSpPr>
            <p:grpSpPr bwMode="auto">
              <a:xfrm>
                <a:off x="3202" y="2844"/>
                <a:ext cx="1969" cy="442"/>
                <a:chOff x="3202" y="2844"/>
                <a:chExt cx="1969" cy="442"/>
              </a:xfrm>
            </p:grpSpPr>
            <p:sp>
              <p:nvSpPr>
                <p:cNvPr id="19509" name="Rectangle 21"/>
                <p:cNvSpPr>
                  <a:spLocks noChangeArrowheads="1"/>
                </p:cNvSpPr>
                <p:nvPr/>
              </p:nvSpPr>
              <p:spPr bwMode="auto">
                <a:xfrm>
                  <a:off x="3230" y="2844"/>
                  <a:ext cx="1913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RH/ESPORTES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10" name="Rectangle 67"/>
                <p:cNvSpPr>
                  <a:spLocks noChangeArrowheads="1"/>
                </p:cNvSpPr>
                <p:nvPr/>
              </p:nvSpPr>
              <p:spPr bwMode="auto">
                <a:xfrm>
                  <a:off x="3202" y="2844"/>
                  <a:ext cx="19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2" name="Group 70"/>
              <p:cNvGrpSpPr>
                <a:grpSpLocks/>
              </p:cNvGrpSpPr>
              <p:nvPr/>
            </p:nvGrpSpPr>
            <p:grpSpPr bwMode="auto">
              <a:xfrm>
                <a:off x="0" y="3286"/>
                <a:ext cx="2636" cy="596"/>
                <a:chOff x="0" y="3286"/>
                <a:chExt cx="2636" cy="596"/>
              </a:xfrm>
            </p:grpSpPr>
            <p:sp>
              <p:nvSpPr>
                <p:cNvPr id="19507" name="Rectangle 22"/>
                <p:cNvSpPr>
                  <a:spLocks noChangeArrowheads="1"/>
                </p:cNvSpPr>
                <p:nvPr/>
              </p:nvSpPr>
              <p:spPr bwMode="auto">
                <a:xfrm>
                  <a:off x="28" y="3286"/>
                  <a:ext cx="2580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DEFINIR/CONTRATAR SISTEMA CONTROLE DE ACESSO</a:t>
                  </a:r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08" name="Rectangle 69"/>
                <p:cNvSpPr>
                  <a:spLocks noChangeArrowheads="1"/>
                </p:cNvSpPr>
                <p:nvPr/>
              </p:nvSpPr>
              <p:spPr bwMode="auto">
                <a:xfrm>
                  <a:off x="0" y="3286"/>
                  <a:ext cx="2636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3" name="Group 72"/>
              <p:cNvGrpSpPr>
                <a:grpSpLocks/>
              </p:cNvGrpSpPr>
              <p:nvPr/>
            </p:nvGrpSpPr>
            <p:grpSpPr bwMode="auto">
              <a:xfrm>
                <a:off x="2636" y="3286"/>
                <a:ext cx="566" cy="596"/>
                <a:chOff x="2636" y="3286"/>
                <a:chExt cx="566" cy="596"/>
              </a:xfrm>
            </p:grpSpPr>
            <p:sp>
              <p:nvSpPr>
                <p:cNvPr id="19505" name="Rectangle 23"/>
                <p:cNvSpPr>
                  <a:spLocks noChangeArrowheads="1"/>
                </p:cNvSpPr>
                <p:nvPr/>
              </p:nvSpPr>
              <p:spPr bwMode="auto">
                <a:xfrm>
                  <a:off x="2664" y="3286"/>
                  <a:ext cx="510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4</a:t>
                  </a:r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06" name="Rectangle 71"/>
                <p:cNvSpPr>
                  <a:spLocks noChangeArrowheads="1"/>
                </p:cNvSpPr>
                <p:nvPr/>
              </p:nvSpPr>
              <p:spPr bwMode="auto">
                <a:xfrm>
                  <a:off x="2636" y="3286"/>
                  <a:ext cx="566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4" name="Group 74"/>
              <p:cNvGrpSpPr>
                <a:grpSpLocks/>
              </p:cNvGrpSpPr>
              <p:nvPr/>
            </p:nvGrpSpPr>
            <p:grpSpPr bwMode="auto">
              <a:xfrm>
                <a:off x="3202" y="3286"/>
                <a:ext cx="1969" cy="596"/>
                <a:chOff x="3202" y="3286"/>
                <a:chExt cx="1969" cy="596"/>
              </a:xfrm>
            </p:grpSpPr>
            <p:sp>
              <p:nvSpPr>
                <p:cNvPr id="19503" name="Rectangle 24"/>
                <p:cNvSpPr>
                  <a:spLocks noChangeArrowheads="1"/>
                </p:cNvSpPr>
                <p:nvPr/>
              </p:nvSpPr>
              <p:spPr bwMode="auto">
                <a:xfrm>
                  <a:off x="3230" y="3286"/>
                  <a:ext cx="1913" cy="596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ESPORTES/COMPRAS/</a:t>
                  </a:r>
                  <a:b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</a:br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TECNOLOGIA</a:t>
                  </a:r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04" name="Rectangle 73"/>
                <p:cNvSpPr>
                  <a:spLocks noChangeArrowheads="1"/>
                </p:cNvSpPr>
                <p:nvPr/>
              </p:nvSpPr>
              <p:spPr bwMode="auto">
                <a:xfrm>
                  <a:off x="3202" y="3286"/>
                  <a:ext cx="1969" cy="596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5" name="Group 76"/>
              <p:cNvGrpSpPr>
                <a:grpSpLocks/>
              </p:cNvGrpSpPr>
              <p:nvPr/>
            </p:nvGrpSpPr>
            <p:grpSpPr bwMode="auto">
              <a:xfrm>
                <a:off x="0" y="3882"/>
                <a:ext cx="2636" cy="442"/>
                <a:chOff x="0" y="3882"/>
                <a:chExt cx="2636" cy="442"/>
              </a:xfrm>
            </p:grpSpPr>
            <p:sp>
              <p:nvSpPr>
                <p:cNvPr id="19501" name="Rectangle 25"/>
                <p:cNvSpPr>
                  <a:spLocks noChangeArrowheads="1"/>
                </p:cNvSpPr>
                <p:nvPr/>
              </p:nvSpPr>
              <p:spPr bwMode="auto">
                <a:xfrm>
                  <a:off x="28" y="3882"/>
                  <a:ext cx="258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ELABORAR REGULAMENTO DE UTILIZAÇÃO 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02" name="Rectangle 75"/>
                <p:cNvSpPr>
                  <a:spLocks noChangeArrowheads="1"/>
                </p:cNvSpPr>
                <p:nvPr/>
              </p:nvSpPr>
              <p:spPr bwMode="auto">
                <a:xfrm>
                  <a:off x="0" y="3882"/>
                  <a:ext cx="263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6" name="Group 78"/>
              <p:cNvGrpSpPr>
                <a:grpSpLocks/>
              </p:cNvGrpSpPr>
              <p:nvPr/>
            </p:nvGrpSpPr>
            <p:grpSpPr bwMode="auto">
              <a:xfrm>
                <a:off x="2636" y="3882"/>
                <a:ext cx="566" cy="442"/>
                <a:chOff x="2636" y="3882"/>
                <a:chExt cx="566" cy="442"/>
              </a:xfrm>
            </p:grpSpPr>
            <p:sp>
              <p:nvSpPr>
                <p:cNvPr id="19499" name="Rectangle 26"/>
                <p:cNvSpPr>
                  <a:spLocks noChangeArrowheads="1"/>
                </p:cNvSpPr>
                <p:nvPr/>
              </p:nvSpPr>
              <p:spPr bwMode="auto">
                <a:xfrm>
                  <a:off x="2664" y="3882"/>
                  <a:ext cx="51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1</a:t>
                  </a: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500" name="Rectangle 77"/>
                <p:cNvSpPr>
                  <a:spLocks noChangeArrowheads="1"/>
                </p:cNvSpPr>
                <p:nvPr/>
              </p:nvSpPr>
              <p:spPr bwMode="auto">
                <a:xfrm>
                  <a:off x="2636" y="3882"/>
                  <a:ext cx="56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7" name="Group 80"/>
              <p:cNvGrpSpPr>
                <a:grpSpLocks/>
              </p:cNvGrpSpPr>
              <p:nvPr/>
            </p:nvGrpSpPr>
            <p:grpSpPr bwMode="auto">
              <a:xfrm>
                <a:off x="3202" y="3882"/>
                <a:ext cx="1969" cy="442"/>
                <a:chOff x="3202" y="3882"/>
                <a:chExt cx="1969" cy="442"/>
              </a:xfrm>
            </p:grpSpPr>
            <p:sp>
              <p:nvSpPr>
                <p:cNvPr id="19497" name="Rectangle 27"/>
                <p:cNvSpPr>
                  <a:spLocks noChangeArrowheads="1"/>
                </p:cNvSpPr>
                <p:nvPr/>
              </p:nvSpPr>
              <p:spPr bwMode="auto">
                <a:xfrm>
                  <a:off x="3230" y="3882"/>
                  <a:ext cx="1913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ESPORTES/COMUNICAÇÃO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498" name="Rectangle 79"/>
                <p:cNvSpPr>
                  <a:spLocks noChangeArrowheads="1"/>
                </p:cNvSpPr>
                <p:nvPr/>
              </p:nvSpPr>
              <p:spPr bwMode="auto">
                <a:xfrm>
                  <a:off x="3202" y="3882"/>
                  <a:ext cx="19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8" name="Group 82"/>
              <p:cNvGrpSpPr>
                <a:grpSpLocks/>
              </p:cNvGrpSpPr>
              <p:nvPr/>
            </p:nvGrpSpPr>
            <p:grpSpPr bwMode="auto">
              <a:xfrm>
                <a:off x="0" y="4324"/>
                <a:ext cx="2636" cy="442"/>
                <a:chOff x="0" y="4324"/>
                <a:chExt cx="2636" cy="442"/>
              </a:xfrm>
            </p:grpSpPr>
            <p:sp>
              <p:nvSpPr>
                <p:cNvPr id="19495" name="Rectangle 28"/>
                <p:cNvSpPr>
                  <a:spLocks noChangeArrowheads="1"/>
                </p:cNvSpPr>
                <p:nvPr/>
              </p:nvSpPr>
              <p:spPr bwMode="auto">
                <a:xfrm>
                  <a:off x="28" y="4324"/>
                  <a:ext cx="258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r>
                    <a:rPr kumimoji="0" lang="pt-BR" sz="1400" b="1">
                      <a:solidFill>
                        <a:srgbClr val="0000FF"/>
                      </a:solidFill>
                      <a:latin typeface="Arial" charset="0"/>
                      <a:cs typeface="Arial" charset="0"/>
                    </a:rPr>
                    <a:t>ELABORAR/REALIZAR EVENTO DE INAUGURAÇÃO</a:t>
                  </a:r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496" name="Rectangle 81"/>
                <p:cNvSpPr>
                  <a:spLocks noChangeArrowheads="1"/>
                </p:cNvSpPr>
                <p:nvPr/>
              </p:nvSpPr>
              <p:spPr bwMode="auto">
                <a:xfrm>
                  <a:off x="0" y="4324"/>
                  <a:ext cx="263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89" name="Group 84"/>
              <p:cNvGrpSpPr>
                <a:grpSpLocks/>
              </p:cNvGrpSpPr>
              <p:nvPr/>
            </p:nvGrpSpPr>
            <p:grpSpPr bwMode="auto">
              <a:xfrm>
                <a:off x="2636" y="4324"/>
                <a:ext cx="566" cy="442"/>
                <a:chOff x="2636" y="4324"/>
                <a:chExt cx="566" cy="442"/>
              </a:xfrm>
            </p:grpSpPr>
            <p:sp>
              <p:nvSpPr>
                <p:cNvPr id="19493" name="Rectangle 29"/>
                <p:cNvSpPr>
                  <a:spLocks noChangeArrowheads="1"/>
                </p:cNvSpPr>
                <p:nvPr/>
              </p:nvSpPr>
              <p:spPr bwMode="auto">
                <a:xfrm>
                  <a:off x="2664" y="4324"/>
                  <a:ext cx="510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400" b="1">
                      <a:latin typeface="Arial" charset="0"/>
                      <a:cs typeface="Arial" charset="0"/>
                    </a:rPr>
                    <a:t>4</a:t>
                  </a:r>
                </a:p>
                <a:p>
                  <a:pPr algn="ctr"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494" name="Rectangle 83"/>
                <p:cNvSpPr>
                  <a:spLocks noChangeArrowheads="1"/>
                </p:cNvSpPr>
                <p:nvPr/>
              </p:nvSpPr>
              <p:spPr bwMode="auto">
                <a:xfrm>
                  <a:off x="2636" y="4324"/>
                  <a:ext cx="566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19490" name="Group 86"/>
              <p:cNvGrpSpPr>
                <a:grpSpLocks/>
              </p:cNvGrpSpPr>
              <p:nvPr/>
            </p:nvGrpSpPr>
            <p:grpSpPr bwMode="auto">
              <a:xfrm>
                <a:off x="3202" y="4324"/>
                <a:ext cx="1969" cy="442"/>
                <a:chOff x="3202" y="4324"/>
                <a:chExt cx="1969" cy="442"/>
              </a:xfrm>
            </p:grpSpPr>
            <p:sp>
              <p:nvSpPr>
                <p:cNvPr id="19491" name="Rectangle 30"/>
                <p:cNvSpPr>
                  <a:spLocks noChangeArrowheads="1"/>
                </p:cNvSpPr>
                <p:nvPr/>
              </p:nvSpPr>
              <p:spPr bwMode="auto">
                <a:xfrm>
                  <a:off x="3230" y="4324"/>
                  <a:ext cx="1913" cy="442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66"/>
                      </a:solidFill>
                      <a:latin typeface="Arial" charset="0"/>
                      <a:cs typeface="Arial" charset="0"/>
                    </a:rPr>
                    <a:t>ESPORTES/MARKETING</a:t>
                  </a:r>
                  <a:endParaRPr kumimoji="0" lang="pt-BR" sz="1400" b="1">
                    <a:latin typeface="Arial" charset="0"/>
                    <a:cs typeface="Arial" charset="0"/>
                  </a:endParaRP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19492" name="Rectangle 85"/>
                <p:cNvSpPr>
                  <a:spLocks noChangeArrowheads="1"/>
                </p:cNvSpPr>
                <p:nvPr/>
              </p:nvSpPr>
              <p:spPr bwMode="auto">
                <a:xfrm>
                  <a:off x="3202" y="4324"/>
                  <a:ext cx="1969" cy="442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</p:grpSp>
        <p:sp>
          <p:nvSpPr>
            <p:cNvPr id="19462" name="Rectangle 88"/>
            <p:cNvSpPr>
              <a:spLocks noChangeArrowheads="1"/>
            </p:cNvSpPr>
            <p:nvPr/>
          </p:nvSpPr>
          <p:spPr bwMode="auto">
            <a:xfrm>
              <a:off x="-3" y="-3"/>
              <a:ext cx="5177" cy="4772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pt-BR" b="1"/>
            </a:p>
          </p:txBody>
        </p:sp>
      </p:grpSp>
      <p:sp>
        <p:nvSpPr>
          <p:cNvPr id="19460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7772400" cy="762000"/>
          </a:xfrm>
        </p:spPr>
        <p:txBody>
          <a:bodyPr/>
          <a:lstStyle/>
          <a:p>
            <a:pPr eaLnBrk="1" hangingPunct="1"/>
            <a:r>
              <a:rPr lang="pt-BR" sz="2000" b="1" smtClean="0">
                <a:latin typeface="Arial" charset="0"/>
                <a:cs typeface="Arial" charset="0"/>
              </a:rPr>
              <a:t>Planejamento operacional </a:t>
            </a:r>
            <a:br>
              <a:rPr lang="pt-BR" sz="2000" b="1" smtClean="0">
                <a:latin typeface="Arial" charset="0"/>
                <a:cs typeface="Arial" charset="0"/>
              </a:rPr>
            </a:br>
            <a:r>
              <a:rPr lang="pt-BR" sz="2000" b="1" smtClean="0">
                <a:latin typeface="Arial" charset="0"/>
                <a:cs typeface="Arial" charset="0"/>
              </a:rPr>
              <a:t>– QUANDO, POR QUEM, COMO, QUANTO</a:t>
            </a:r>
            <a:endParaRPr lang="pt-BR" sz="2000" smtClean="0">
              <a:latin typeface="Arial" charset="0"/>
              <a:cs typeface="Arial" charset="0"/>
            </a:endParaRPr>
          </a:p>
        </p:txBody>
      </p:sp>
      <p:grpSp>
        <p:nvGrpSpPr>
          <p:cNvPr id="20483" name="Group 186"/>
          <p:cNvGrpSpPr>
            <a:grpSpLocks/>
          </p:cNvGrpSpPr>
          <p:nvPr/>
        </p:nvGrpSpPr>
        <p:grpSpPr bwMode="auto">
          <a:xfrm>
            <a:off x="457200" y="1371600"/>
            <a:ext cx="8686800" cy="5486400"/>
            <a:chOff x="-3" y="-3"/>
            <a:chExt cx="3604" cy="5036"/>
          </a:xfrm>
        </p:grpSpPr>
        <p:grpSp>
          <p:nvGrpSpPr>
            <p:cNvPr id="20485" name="Group 187"/>
            <p:cNvGrpSpPr>
              <a:grpSpLocks/>
            </p:cNvGrpSpPr>
            <p:nvPr/>
          </p:nvGrpSpPr>
          <p:grpSpPr bwMode="auto">
            <a:xfrm>
              <a:off x="0" y="0"/>
              <a:ext cx="3598" cy="5030"/>
              <a:chOff x="0" y="0"/>
              <a:chExt cx="3598" cy="5030"/>
            </a:xfrm>
          </p:grpSpPr>
          <p:grpSp>
            <p:nvGrpSpPr>
              <p:cNvPr id="20487" name="Group 188"/>
              <p:cNvGrpSpPr>
                <a:grpSpLocks/>
              </p:cNvGrpSpPr>
              <p:nvPr/>
            </p:nvGrpSpPr>
            <p:grpSpPr bwMode="auto">
              <a:xfrm>
                <a:off x="0" y="0"/>
                <a:ext cx="3598" cy="384"/>
                <a:chOff x="0" y="0"/>
                <a:chExt cx="3598" cy="384"/>
              </a:xfrm>
            </p:grpSpPr>
            <p:sp>
              <p:nvSpPr>
                <p:cNvPr id="20578" name="Rectangle 189"/>
                <p:cNvSpPr>
                  <a:spLocks noChangeArrowheads="1"/>
                </p:cNvSpPr>
                <p:nvPr/>
              </p:nvSpPr>
              <p:spPr bwMode="auto">
                <a:xfrm>
                  <a:off x="28" y="0"/>
                  <a:ext cx="3542" cy="384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pPr algn="ctr"/>
                  <a:r>
                    <a:rPr kumimoji="0" lang="pt-BR" sz="1800" b="1">
                      <a:solidFill>
                        <a:srgbClr val="FF0000"/>
                      </a:solidFill>
                      <a:latin typeface="Arial" charset="0"/>
                      <a:cs typeface="Arial" charset="0"/>
                    </a:rPr>
                    <a:t>AMPLIAR O NÚMERO DE VAGAS DA ESCOLA DE ESPORTES</a:t>
                  </a:r>
                </a:p>
                <a:p>
                  <a:pPr algn="ctr" eaLnBrk="0" hangingPunct="0"/>
                  <a:endParaRPr kumimoji="0" lang="pt-BR" sz="1800" b="1">
                    <a:solidFill>
                      <a:srgbClr val="FF0000"/>
                    </a:solidFill>
                    <a:latin typeface="Arial" charset="0"/>
                  </a:endParaRPr>
                </a:p>
              </p:txBody>
            </p:sp>
            <p:sp>
              <p:nvSpPr>
                <p:cNvPr id="20579" name="Rectangle 190"/>
                <p:cNvSpPr>
                  <a:spLocks noChangeArrowheads="1"/>
                </p:cNvSpPr>
                <p:nvPr/>
              </p:nvSpPr>
              <p:spPr bwMode="auto">
                <a:xfrm>
                  <a:off x="0" y="0"/>
                  <a:ext cx="3598" cy="384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88" name="Group 191"/>
              <p:cNvGrpSpPr>
                <a:grpSpLocks/>
              </p:cNvGrpSpPr>
              <p:nvPr/>
            </p:nvGrpSpPr>
            <p:grpSpPr bwMode="auto">
              <a:xfrm>
                <a:off x="0" y="384"/>
                <a:ext cx="1898" cy="462"/>
                <a:chOff x="0" y="384"/>
                <a:chExt cx="1898" cy="462"/>
              </a:xfrm>
            </p:grpSpPr>
            <p:sp>
              <p:nvSpPr>
                <p:cNvPr id="18527" name="Rectangle 192"/>
                <p:cNvSpPr>
                  <a:spLocks noChangeArrowheads="1"/>
                </p:cNvSpPr>
                <p:nvPr/>
              </p:nvSpPr>
              <p:spPr bwMode="auto">
                <a:xfrm>
                  <a:off x="29" y="443"/>
                  <a:ext cx="1840" cy="405"/>
                </a:xfrm>
                <a:prstGeom prst="rect">
                  <a:avLst/>
                </a:prstGeom>
                <a:noFill/>
                <a:ln w="9525">
                  <a:noFill/>
                  <a:miter lim="800000"/>
                  <a:headEnd/>
                  <a:tailEnd/>
                </a:ln>
              </p:spPr>
              <p:txBody>
                <a:bodyPr/>
                <a:lstStyle/>
                <a:p>
                  <a:pPr>
                    <a:defRPr/>
                  </a:pPr>
                  <a:r>
                    <a:rPr kumimoji="0" lang="pt-BR" sz="1400" b="1" dirty="0">
                      <a:solidFill>
                        <a:schemeClr val="accent1">
                          <a:lumMod val="25000"/>
                        </a:schemeClr>
                      </a:solidFill>
                      <a:latin typeface="Arial" charset="0"/>
                      <a:cs typeface="Arial" charset="0"/>
                    </a:rPr>
                    <a:t>1ª ETAPA – 1º SEMESTRE – MANHÃ</a:t>
                  </a:r>
                </a:p>
                <a:p>
                  <a:pPr eaLnBrk="0" hangingPunct="0">
                    <a:defRPr/>
                  </a:pPr>
                  <a:endParaRPr kumimoji="0" lang="pt-BR" sz="1400" b="1" dirty="0">
                    <a:solidFill>
                      <a:schemeClr val="accent1">
                        <a:lumMod val="25000"/>
                      </a:schemeClr>
                    </a:solidFill>
                    <a:latin typeface="Arial" charset="0"/>
                  </a:endParaRPr>
                </a:p>
              </p:txBody>
            </p:sp>
            <p:sp>
              <p:nvSpPr>
                <p:cNvPr id="20577" name="Rectangle 193"/>
                <p:cNvSpPr>
                  <a:spLocks noChangeArrowheads="1"/>
                </p:cNvSpPr>
                <p:nvPr/>
              </p:nvSpPr>
              <p:spPr bwMode="auto">
                <a:xfrm>
                  <a:off x="0" y="384"/>
                  <a:ext cx="189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89" name="Group 194"/>
              <p:cNvGrpSpPr>
                <a:grpSpLocks/>
              </p:cNvGrpSpPr>
              <p:nvPr/>
            </p:nvGrpSpPr>
            <p:grpSpPr bwMode="auto">
              <a:xfrm>
                <a:off x="1898" y="384"/>
                <a:ext cx="340" cy="403"/>
                <a:chOff x="1898" y="384"/>
                <a:chExt cx="340" cy="403"/>
              </a:xfrm>
            </p:grpSpPr>
            <p:sp>
              <p:nvSpPr>
                <p:cNvPr id="20574" name="Rectangle 195"/>
                <p:cNvSpPr>
                  <a:spLocks noChangeArrowheads="1"/>
                </p:cNvSpPr>
                <p:nvPr/>
              </p:nvSpPr>
              <p:spPr bwMode="auto">
                <a:xfrm>
                  <a:off x="1926" y="384"/>
                  <a:ext cx="28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75" name="Rectangle 196"/>
                <p:cNvSpPr>
                  <a:spLocks noChangeArrowheads="1"/>
                </p:cNvSpPr>
                <p:nvPr/>
              </p:nvSpPr>
              <p:spPr bwMode="auto">
                <a:xfrm>
                  <a:off x="1898" y="384"/>
                  <a:ext cx="3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0" name="Group 197"/>
              <p:cNvGrpSpPr>
                <a:grpSpLocks/>
              </p:cNvGrpSpPr>
              <p:nvPr/>
            </p:nvGrpSpPr>
            <p:grpSpPr bwMode="auto">
              <a:xfrm>
                <a:off x="2238" y="384"/>
                <a:ext cx="1360" cy="403"/>
                <a:chOff x="2238" y="384"/>
                <a:chExt cx="1360" cy="403"/>
              </a:xfrm>
            </p:grpSpPr>
            <p:sp>
              <p:nvSpPr>
                <p:cNvPr id="20572" name="Rectangle 198"/>
                <p:cNvSpPr>
                  <a:spLocks noChangeArrowheads="1"/>
                </p:cNvSpPr>
                <p:nvPr/>
              </p:nvSpPr>
              <p:spPr bwMode="auto">
                <a:xfrm>
                  <a:off x="2266" y="384"/>
                  <a:ext cx="130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73" name="Rectangle 199"/>
                <p:cNvSpPr>
                  <a:spLocks noChangeArrowheads="1"/>
                </p:cNvSpPr>
                <p:nvPr/>
              </p:nvSpPr>
              <p:spPr bwMode="auto">
                <a:xfrm>
                  <a:off x="2238" y="384"/>
                  <a:ext cx="136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1" name="Group 200"/>
              <p:cNvGrpSpPr>
                <a:grpSpLocks/>
              </p:cNvGrpSpPr>
              <p:nvPr/>
            </p:nvGrpSpPr>
            <p:grpSpPr bwMode="auto">
              <a:xfrm>
                <a:off x="0" y="787"/>
                <a:ext cx="1898" cy="480"/>
                <a:chOff x="0" y="787"/>
                <a:chExt cx="1898" cy="480"/>
              </a:xfrm>
            </p:grpSpPr>
            <p:sp>
              <p:nvSpPr>
                <p:cNvPr id="20570" name="Rectangle 201"/>
                <p:cNvSpPr>
                  <a:spLocks noChangeArrowheads="1"/>
                </p:cNvSpPr>
                <p:nvPr/>
              </p:nvSpPr>
              <p:spPr bwMode="auto">
                <a:xfrm>
                  <a:off x="28" y="787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REMANEJAR HORÁRIOS EQUIPES TREINAMENTO MANHÃ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71" name="Rectangle 202"/>
                <p:cNvSpPr>
                  <a:spLocks noChangeArrowheads="1"/>
                </p:cNvSpPr>
                <p:nvPr/>
              </p:nvSpPr>
              <p:spPr bwMode="auto">
                <a:xfrm>
                  <a:off x="0" y="787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2" name="Group 203"/>
              <p:cNvGrpSpPr>
                <a:grpSpLocks/>
              </p:cNvGrpSpPr>
              <p:nvPr/>
            </p:nvGrpSpPr>
            <p:grpSpPr bwMode="auto">
              <a:xfrm>
                <a:off x="1898" y="787"/>
                <a:ext cx="340" cy="480"/>
                <a:chOff x="1898" y="787"/>
                <a:chExt cx="340" cy="480"/>
              </a:xfrm>
            </p:grpSpPr>
            <p:sp>
              <p:nvSpPr>
                <p:cNvPr id="20568" name="Rectangle 204"/>
                <p:cNvSpPr>
                  <a:spLocks noChangeArrowheads="1"/>
                </p:cNvSpPr>
                <p:nvPr/>
              </p:nvSpPr>
              <p:spPr bwMode="auto">
                <a:xfrm>
                  <a:off x="1926" y="787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 MÊS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69" name="Rectangle 205"/>
                <p:cNvSpPr>
                  <a:spLocks noChangeArrowheads="1"/>
                </p:cNvSpPr>
                <p:nvPr/>
              </p:nvSpPr>
              <p:spPr bwMode="auto">
                <a:xfrm>
                  <a:off x="1898" y="787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3" name="Group 206"/>
              <p:cNvGrpSpPr>
                <a:grpSpLocks/>
              </p:cNvGrpSpPr>
              <p:nvPr/>
            </p:nvGrpSpPr>
            <p:grpSpPr bwMode="auto">
              <a:xfrm>
                <a:off x="2238" y="787"/>
                <a:ext cx="1360" cy="480"/>
                <a:chOff x="2238" y="787"/>
                <a:chExt cx="1360" cy="480"/>
              </a:xfrm>
            </p:grpSpPr>
            <p:sp>
              <p:nvSpPr>
                <p:cNvPr id="20566" name="Rectangle 207"/>
                <p:cNvSpPr>
                  <a:spLocks noChangeArrowheads="1"/>
                </p:cNvSpPr>
                <p:nvPr/>
              </p:nvSpPr>
              <p:spPr bwMode="auto">
                <a:xfrm>
                  <a:off x="2266" y="787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GERÊNCIA/TÉCNICOS/</a:t>
                  </a:r>
                  <a:b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</a:br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DIRETORES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67" name="Rectangle 208"/>
                <p:cNvSpPr>
                  <a:spLocks noChangeArrowheads="1"/>
                </p:cNvSpPr>
                <p:nvPr/>
              </p:nvSpPr>
              <p:spPr bwMode="auto">
                <a:xfrm>
                  <a:off x="2238" y="787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4" name="Group 209"/>
              <p:cNvGrpSpPr>
                <a:grpSpLocks/>
              </p:cNvGrpSpPr>
              <p:nvPr/>
            </p:nvGrpSpPr>
            <p:grpSpPr bwMode="auto">
              <a:xfrm>
                <a:off x="0" y="1267"/>
                <a:ext cx="1898" cy="480"/>
                <a:chOff x="0" y="1267"/>
                <a:chExt cx="1898" cy="480"/>
              </a:xfrm>
            </p:grpSpPr>
            <p:sp>
              <p:nvSpPr>
                <p:cNvPr id="20564" name="Rectangle 210"/>
                <p:cNvSpPr>
                  <a:spLocks noChangeArrowheads="1"/>
                </p:cNvSpPr>
                <p:nvPr/>
              </p:nvSpPr>
              <p:spPr bwMode="auto">
                <a:xfrm>
                  <a:off x="28" y="1267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AMPLIAR CARGA HORÁRIA/CONTRATAÇÃO PROFISSIONAIS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65" name="Rectangle 211"/>
                <p:cNvSpPr>
                  <a:spLocks noChangeArrowheads="1"/>
                </p:cNvSpPr>
                <p:nvPr/>
              </p:nvSpPr>
              <p:spPr bwMode="auto">
                <a:xfrm>
                  <a:off x="0" y="1267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5" name="Group 212"/>
              <p:cNvGrpSpPr>
                <a:grpSpLocks/>
              </p:cNvGrpSpPr>
              <p:nvPr/>
            </p:nvGrpSpPr>
            <p:grpSpPr bwMode="auto">
              <a:xfrm>
                <a:off x="1898" y="1267"/>
                <a:ext cx="340" cy="480"/>
                <a:chOff x="1898" y="1267"/>
                <a:chExt cx="340" cy="480"/>
              </a:xfrm>
            </p:grpSpPr>
            <p:sp>
              <p:nvSpPr>
                <p:cNvPr id="20562" name="Rectangle 213"/>
                <p:cNvSpPr>
                  <a:spLocks noChangeArrowheads="1"/>
                </p:cNvSpPr>
                <p:nvPr/>
              </p:nvSpPr>
              <p:spPr bwMode="auto">
                <a:xfrm>
                  <a:off x="1926" y="1267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 MÊS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63" name="Rectangle 214"/>
                <p:cNvSpPr>
                  <a:spLocks noChangeArrowheads="1"/>
                </p:cNvSpPr>
                <p:nvPr/>
              </p:nvSpPr>
              <p:spPr bwMode="auto">
                <a:xfrm>
                  <a:off x="1898" y="1267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6" name="Group 215"/>
              <p:cNvGrpSpPr>
                <a:grpSpLocks/>
              </p:cNvGrpSpPr>
              <p:nvPr/>
            </p:nvGrpSpPr>
            <p:grpSpPr bwMode="auto">
              <a:xfrm>
                <a:off x="2238" y="1267"/>
                <a:ext cx="1360" cy="480"/>
                <a:chOff x="2238" y="1267"/>
                <a:chExt cx="1360" cy="480"/>
              </a:xfrm>
            </p:grpSpPr>
            <p:sp>
              <p:nvSpPr>
                <p:cNvPr id="20560" name="Rectangle 216"/>
                <p:cNvSpPr>
                  <a:spLocks noChangeArrowheads="1"/>
                </p:cNvSpPr>
                <p:nvPr/>
              </p:nvSpPr>
              <p:spPr bwMode="auto">
                <a:xfrm>
                  <a:off x="2266" y="1267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GERÊNCIA/RH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61" name="Rectangle 217"/>
                <p:cNvSpPr>
                  <a:spLocks noChangeArrowheads="1"/>
                </p:cNvSpPr>
                <p:nvPr/>
              </p:nvSpPr>
              <p:spPr bwMode="auto">
                <a:xfrm>
                  <a:off x="2238" y="1267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7" name="Group 218"/>
              <p:cNvGrpSpPr>
                <a:grpSpLocks/>
              </p:cNvGrpSpPr>
              <p:nvPr/>
            </p:nvGrpSpPr>
            <p:grpSpPr bwMode="auto">
              <a:xfrm>
                <a:off x="0" y="1747"/>
                <a:ext cx="1898" cy="480"/>
                <a:chOff x="0" y="1747"/>
                <a:chExt cx="1898" cy="480"/>
              </a:xfrm>
            </p:grpSpPr>
            <p:sp>
              <p:nvSpPr>
                <p:cNvPr id="20558" name="Rectangle 219"/>
                <p:cNvSpPr>
                  <a:spLocks noChangeArrowheads="1"/>
                </p:cNvSpPr>
                <p:nvPr/>
              </p:nvSpPr>
              <p:spPr bwMode="auto">
                <a:xfrm>
                  <a:off x="28" y="1747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DIVULGAR HORÁRIOS/TURMAS/NÍVEIS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59" name="Rectangle 220"/>
                <p:cNvSpPr>
                  <a:spLocks noChangeArrowheads="1"/>
                </p:cNvSpPr>
                <p:nvPr/>
              </p:nvSpPr>
              <p:spPr bwMode="auto">
                <a:xfrm>
                  <a:off x="0" y="1747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8" name="Group 221"/>
              <p:cNvGrpSpPr>
                <a:grpSpLocks/>
              </p:cNvGrpSpPr>
              <p:nvPr/>
            </p:nvGrpSpPr>
            <p:grpSpPr bwMode="auto">
              <a:xfrm>
                <a:off x="1898" y="1747"/>
                <a:ext cx="340" cy="480"/>
                <a:chOff x="1898" y="1747"/>
                <a:chExt cx="340" cy="480"/>
              </a:xfrm>
            </p:grpSpPr>
            <p:sp>
              <p:nvSpPr>
                <p:cNvPr id="20556" name="Rectangle 222"/>
                <p:cNvSpPr>
                  <a:spLocks noChangeArrowheads="1"/>
                </p:cNvSpPr>
                <p:nvPr/>
              </p:nvSpPr>
              <p:spPr bwMode="auto">
                <a:xfrm>
                  <a:off x="1926" y="1747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 MÊS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57" name="Rectangle 223"/>
                <p:cNvSpPr>
                  <a:spLocks noChangeArrowheads="1"/>
                </p:cNvSpPr>
                <p:nvPr/>
              </p:nvSpPr>
              <p:spPr bwMode="auto">
                <a:xfrm>
                  <a:off x="1898" y="1747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499" name="Group 224"/>
              <p:cNvGrpSpPr>
                <a:grpSpLocks/>
              </p:cNvGrpSpPr>
              <p:nvPr/>
            </p:nvGrpSpPr>
            <p:grpSpPr bwMode="auto">
              <a:xfrm>
                <a:off x="2238" y="1747"/>
                <a:ext cx="1360" cy="480"/>
                <a:chOff x="2238" y="1747"/>
                <a:chExt cx="1360" cy="480"/>
              </a:xfrm>
            </p:grpSpPr>
            <p:sp>
              <p:nvSpPr>
                <p:cNvPr id="20554" name="Rectangle 225"/>
                <p:cNvSpPr>
                  <a:spLocks noChangeArrowheads="1"/>
                </p:cNvSpPr>
                <p:nvPr/>
              </p:nvSpPr>
              <p:spPr bwMode="auto">
                <a:xfrm>
                  <a:off x="2266" y="1747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GERÊNCIA/COMUNICAÇÃO/</a:t>
                  </a:r>
                  <a:b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</a:br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MARKETING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55" name="Rectangle 226"/>
                <p:cNvSpPr>
                  <a:spLocks noChangeArrowheads="1"/>
                </p:cNvSpPr>
                <p:nvPr/>
              </p:nvSpPr>
              <p:spPr bwMode="auto">
                <a:xfrm>
                  <a:off x="2238" y="1747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0" name="Group 227"/>
              <p:cNvGrpSpPr>
                <a:grpSpLocks/>
              </p:cNvGrpSpPr>
              <p:nvPr/>
            </p:nvGrpSpPr>
            <p:grpSpPr bwMode="auto">
              <a:xfrm>
                <a:off x="0" y="2227"/>
                <a:ext cx="1898" cy="480"/>
                <a:chOff x="0" y="2227"/>
                <a:chExt cx="1898" cy="480"/>
              </a:xfrm>
            </p:grpSpPr>
            <p:sp>
              <p:nvSpPr>
                <p:cNvPr id="20552" name="Rectangle 228"/>
                <p:cNvSpPr>
                  <a:spLocks noChangeArrowheads="1"/>
                </p:cNvSpPr>
                <p:nvPr/>
              </p:nvSpPr>
              <p:spPr bwMode="auto">
                <a:xfrm>
                  <a:off x="28" y="2227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REALIZAR INSCRIÇÕES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53" name="Rectangle 229"/>
                <p:cNvSpPr>
                  <a:spLocks noChangeArrowheads="1"/>
                </p:cNvSpPr>
                <p:nvPr/>
              </p:nvSpPr>
              <p:spPr bwMode="auto">
                <a:xfrm>
                  <a:off x="0" y="2227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1" name="Group 230"/>
              <p:cNvGrpSpPr>
                <a:grpSpLocks/>
              </p:cNvGrpSpPr>
              <p:nvPr/>
            </p:nvGrpSpPr>
            <p:grpSpPr bwMode="auto">
              <a:xfrm>
                <a:off x="1898" y="2227"/>
                <a:ext cx="340" cy="480"/>
                <a:chOff x="1898" y="2227"/>
                <a:chExt cx="340" cy="480"/>
              </a:xfrm>
            </p:grpSpPr>
            <p:sp>
              <p:nvSpPr>
                <p:cNvPr id="20550" name="Rectangle 231"/>
                <p:cNvSpPr>
                  <a:spLocks noChangeArrowheads="1"/>
                </p:cNvSpPr>
                <p:nvPr/>
              </p:nvSpPr>
              <p:spPr bwMode="auto">
                <a:xfrm>
                  <a:off x="1926" y="2227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15 DIAS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51" name="Rectangle 232"/>
                <p:cNvSpPr>
                  <a:spLocks noChangeArrowheads="1"/>
                </p:cNvSpPr>
                <p:nvPr/>
              </p:nvSpPr>
              <p:spPr bwMode="auto">
                <a:xfrm>
                  <a:off x="1898" y="2227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2" name="Group 233"/>
              <p:cNvGrpSpPr>
                <a:grpSpLocks/>
              </p:cNvGrpSpPr>
              <p:nvPr/>
            </p:nvGrpSpPr>
            <p:grpSpPr bwMode="auto">
              <a:xfrm>
                <a:off x="2238" y="2227"/>
                <a:ext cx="1360" cy="480"/>
                <a:chOff x="2238" y="2227"/>
                <a:chExt cx="1360" cy="480"/>
              </a:xfrm>
            </p:grpSpPr>
            <p:sp>
              <p:nvSpPr>
                <p:cNvPr id="20548" name="Rectangle 234"/>
                <p:cNvSpPr>
                  <a:spLocks noChangeArrowheads="1"/>
                </p:cNvSpPr>
                <p:nvPr/>
              </p:nvSpPr>
              <p:spPr bwMode="auto">
                <a:xfrm>
                  <a:off x="2266" y="2227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GERÊNCIA/SECRETARIA/</a:t>
                  </a:r>
                  <a:b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</a:br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TECNOLOGIA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49" name="Rectangle 235"/>
                <p:cNvSpPr>
                  <a:spLocks noChangeArrowheads="1"/>
                </p:cNvSpPr>
                <p:nvPr/>
              </p:nvSpPr>
              <p:spPr bwMode="auto">
                <a:xfrm>
                  <a:off x="2238" y="2227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3" name="Group 236"/>
              <p:cNvGrpSpPr>
                <a:grpSpLocks/>
              </p:cNvGrpSpPr>
              <p:nvPr/>
            </p:nvGrpSpPr>
            <p:grpSpPr bwMode="auto">
              <a:xfrm>
                <a:off x="0" y="2707"/>
                <a:ext cx="1898" cy="403"/>
                <a:chOff x="0" y="2707"/>
                <a:chExt cx="1898" cy="403"/>
              </a:xfrm>
            </p:grpSpPr>
            <p:sp>
              <p:nvSpPr>
                <p:cNvPr id="20546" name="Rectangle 237"/>
                <p:cNvSpPr>
                  <a:spLocks noChangeArrowheads="1"/>
                </p:cNvSpPr>
                <p:nvPr/>
              </p:nvSpPr>
              <p:spPr bwMode="auto">
                <a:xfrm>
                  <a:off x="28" y="2707"/>
                  <a:ext cx="1842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2ª ETAPA – 2º SEMESTRE – TARDE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47" name="Rectangle 238"/>
                <p:cNvSpPr>
                  <a:spLocks noChangeArrowheads="1"/>
                </p:cNvSpPr>
                <p:nvPr/>
              </p:nvSpPr>
              <p:spPr bwMode="auto">
                <a:xfrm>
                  <a:off x="0" y="2707"/>
                  <a:ext cx="1898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4" name="Group 239"/>
              <p:cNvGrpSpPr>
                <a:grpSpLocks/>
              </p:cNvGrpSpPr>
              <p:nvPr/>
            </p:nvGrpSpPr>
            <p:grpSpPr bwMode="auto">
              <a:xfrm>
                <a:off x="1898" y="2707"/>
                <a:ext cx="340" cy="403"/>
                <a:chOff x="1898" y="2707"/>
                <a:chExt cx="340" cy="403"/>
              </a:xfrm>
            </p:grpSpPr>
            <p:sp>
              <p:nvSpPr>
                <p:cNvPr id="20544" name="Rectangle 240"/>
                <p:cNvSpPr>
                  <a:spLocks noChangeArrowheads="1"/>
                </p:cNvSpPr>
                <p:nvPr/>
              </p:nvSpPr>
              <p:spPr bwMode="auto">
                <a:xfrm>
                  <a:off x="1926" y="2707"/>
                  <a:ext cx="28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45" name="Rectangle 241"/>
                <p:cNvSpPr>
                  <a:spLocks noChangeArrowheads="1"/>
                </p:cNvSpPr>
                <p:nvPr/>
              </p:nvSpPr>
              <p:spPr bwMode="auto">
                <a:xfrm>
                  <a:off x="1898" y="2707"/>
                  <a:ext cx="34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5" name="Group 242"/>
              <p:cNvGrpSpPr>
                <a:grpSpLocks/>
              </p:cNvGrpSpPr>
              <p:nvPr/>
            </p:nvGrpSpPr>
            <p:grpSpPr bwMode="auto">
              <a:xfrm>
                <a:off x="2238" y="2707"/>
                <a:ext cx="1360" cy="403"/>
                <a:chOff x="2238" y="2707"/>
                <a:chExt cx="1360" cy="403"/>
              </a:xfrm>
            </p:grpSpPr>
            <p:sp>
              <p:nvSpPr>
                <p:cNvPr id="20542" name="Rectangle 243"/>
                <p:cNvSpPr>
                  <a:spLocks noChangeArrowheads="1"/>
                </p:cNvSpPr>
                <p:nvPr/>
              </p:nvSpPr>
              <p:spPr bwMode="auto">
                <a:xfrm>
                  <a:off x="2266" y="2707"/>
                  <a:ext cx="1304" cy="403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 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43" name="Rectangle 244"/>
                <p:cNvSpPr>
                  <a:spLocks noChangeArrowheads="1"/>
                </p:cNvSpPr>
                <p:nvPr/>
              </p:nvSpPr>
              <p:spPr bwMode="auto">
                <a:xfrm>
                  <a:off x="2238" y="2707"/>
                  <a:ext cx="1360" cy="403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6" name="Group 245"/>
              <p:cNvGrpSpPr>
                <a:grpSpLocks/>
              </p:cNvGrpSpPr>
              <p:nvPr/>
            </p:nvGrpSpPr>
            <p:grpSpPr bwMode="auto">
              <a:xfrm>
                <a:off x="0" y="3110"/>
                <a:ext cx="1898" cy="480"/>
                <a:chOff x="0" y="3110"/>
                <a:chExt cx="1898" cy="480"/>
              </a:xfrm>
            </p:grpSpPr>
            <p:sp>
              <p:nvSpPr>
                <p:cNvPr id="20540" name="Rectangle 246"/>
                <p:cNvSpPr>
                  <a:spLocks noChangeArrowheads="1"/>
                </p:cNvSpPr>
                <p:nvPr/>
              </p:nvSpPr>
              <p:spPr bwMode="auto">
                <a:xfrm>
                  <a:off x="28" y="3110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REMANEJAR HORÁRIOS EQUIPES TREINAMENTO MANHÃ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41" name="Rectangle 247"/>
                <p:cNvSpPr>
                  <a:spLocks noChangeArrowheads="1"/>
                </p:cNvSpPr>
                <p:nvPr/>
              </p:nvSpPr>
              <p:spPr bwMode="auto">
                <a:xfrm>
                  <a:off x="0" y="3110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7" name="Group 248"/>
              <p:cNvGrpSpPr>
                <a:grpSpLocks/>
              </p:cNvGrpSpPr>
              <p:nvPr/>
            </p:nvGrpSpPr>
            <p:grpSpPr bwMode="auto">
              <a:xfrm>
                <a:off x="1898" y="3110"/>
                <a:ext cx="340" cy="480"/>
                <a:chOff x="1898" y="3110"/>
                <a:chExt cx="340" cy="480"/>
              </a:xfrm>
            </p:grpSpPr>
            <p:sp>
              <p:nvSpPr>
                <p:cNvPr id="20538" name="Rectangle 249"/>
                <p:cNvSpPr>
                  <a:spLocks noChangeArrowheads="1"/>
                </p:cNvSpPr>
                <p:nvPr/>
              </p:nvSpPr>
              <p:spPr bwMode="auto">
                <a:xfrm>
                  <a:off x="1926" y="3110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 MÊS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39" name="Rectangle 250"/>
                <p:cNvSpPr>
                  <a:spLocks noChangeArrowheads="1"/>
                </p:cNvSpPr>
                <p:nvPr/>
              </p:nvSpPr>
              <p:spPr bwMode="auto">
                <a:xfrm>
                  <a:off x="1898" y="3110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8" name="Group 251"/>
              <p:cNvGrpSpPr>
                <a:grpSpLocks/>
              </p:cNvGrpSpPr>
              <p:nvPr/>
            </p:nvGrpSpPr>
            <p:grpSpPr bwMode="auto">
              <a:xfrm>
                <a:off x="2238" y="3110"/>
                <a:ext cx="1360" cy="480"/>
                <a:chOff x="2238" y="3110"/>
                <a:chExt cx="1360" cy="480"/>
              </a:xfrm>
            </p:grpSpPr>
            <p:sp>
              <p:nvSpPr>
                <p:cNvPr id="20536" name="Rectangle 252"/>
                <p:cNvSpPr>
                  <a:spLocks noChangeArrowheads="1"/>
                </p:cNvSpPr>
                <p:nvPr/>
              </p:nvSpPr>
              <p:spPr bwMode="auto">
                <a:xfrm>
                  <a:off x="2266" y="3110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GERÊNCIA/TÉCNICOS/</a:t>
                  </a:r>
                  <a:b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</a:br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DIRETORES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37" name="Rectangle 253"/>
                <p:cNvSpPr>
                  <a:spLocks noChangeArrowheads="1"/>
                </p:cNvSpPr>
                <p:nvPr/>
              </p:nvSpPr>
              <p:spPr bwMode="auto">
                <a:xfrm>
                  <a:off x="2238" y="3110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09" name="Group 254"/>
              <p:cNvGrpSpPr>
                <a:grpSpLocks/>
              </p:cNvGrpSpPr>
              <p:nvPr/>
            </p:nvGrpSpPr>
            <p:grpSpPr bwMode="auto">
              <a:xfrm>
                <a:off x="0" y="3590"/>
                <a:ext cx="1898" cy="480"/>
                <a:chOff x="0" y="3590"/>
                <a:chExt cx="1898" cy="480"/>
              </a:xfrm>
            </p:grpSpPr>
            <p:sp>
              <p:nvSpPr>
                <p:cNvPr id="20534" name="Rectangle 255"/>
                <p:cNvSpPr>
                  <a:spLocks noChangeArrowheads="1"/>
                </p:cNvSpPr>
                <p:nvPr/>
              </p:nvSpPr>
              <p:spPr bwMode="auto">
                <a:xfrm>
                  <a:off x="28" y="3590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AMPLIAR CARGA HORÁRIA/CONTRATAÇÃO PROFISSIONAIS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35" name="Rectangle 256"/>
                <p:cNvSpPr>
                  <a:spLocks noChangeArrowheads="1"/>
                </p:cNvSpPr>
                <p:nvPr/>
              </p:nvSpPr>
              <p:spPr bwMode="auto">
                <a:xfrm>
                  <a:off x="0" y="3590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0" name="Group 257"/>
              <p:cNvGrpSpPr>
                <a:grpSpLocks/>
              </p:cNvGrpSpPr>
              <p:nvPr/>
            </p:nvGrpSpPr>
            <p:grpSpPr bwMode="auto">
              <a:xfrm>
                <a:off x="1898" y="3590"/>
                <a:ext cx="340" cy="480"/>
                <a:chOff x="1898" y="3590"/>
                <a:chExt cx="340" cy="480"/>
              </a:xfrm>
            </p:grpSpPr>
            <p:sp>
              <p:nvSpPr>
                <p:cNvPr id="20532" name="Rectangle 258"/>
                <p:cNvSpPr>
                  <a:spLocks noChangeArrowheads="1"/>
                </p:cNvSpPr>
                <p:nvPr/>
              </p:nvSpPr>
              <p:spPr bwMode="auto">
                <a:xfrm>
                  <a:off x="1926" y="3590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 MÊS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33" name="Rectangle 259"/>
                <p:cNvSpPr>
                  <a:spLocks noChangeArrowheads="1"/>
                </p:cNvSpPr>
                <p:nvPr/>
              </p:nvSpPr>
              <p:spPr bwMode="auto">
                <a:xfrm>
                  <a:off x="1898" y="3590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1" name="Group 260"/>
              <p:cNvGrpSpPr>
                <a:grpSpLocks/>
              </p:cNvGrpSpPr>
              <p:nvPr/>
            </p:nvGrpSpPr>
            <p:grpSpPr bwMode="auto">
              <a:xfrm>
                <a:off x="2238" y="3590"/>
                <a:ext cx="1360" cy="480"/>
                <a:chOff x="2238" y="3590"/>
                <a:chExt cx="1360" cy="480"/>
              </a:xfrm>
            </p:grpSpPr>
            <p:sp>
              <p:nvSpPr>
                <p:cNvPr id="20530" name="Rectangle 261"/>
                <p:cNvSpPr>
                  <a:spLocks noChangeArrowheads="1"/>
                </p:cNvSpPr>
                <p:nvPr/>
              </p:nvSpPr>
              <p:spPr bwMode="auto">
                <a:xfrm>
                  <a:off x="2266" y="3590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GERÊNCIA/RH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31" name="Rectangle 262"/>
                <p:cNvSpPr>
                  <a:spLocks noChangeArrowheads="1"/>
                </p:cNvSpPr>
                <p:nvPr/>
              </p:nvSpPr>
              <p:spPr bwMode="auto">
                <a:xfrm>
                  <a:off x="2238" y="3590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2" name="Group 263"/>
              <p:cNvGrpSpPr>
                <a:grpSpLocks/>
              </p:cNvGrpSpPr>
              <p:nvPr/>
            </p:nvGrpSpPr>
            <p:grpSpPr bwMode="auto">
              <a:xfrm>
                <a:off x="0" y="4070"/>
                <a:ext cx="1898" cy="480"/>
                <a:chOff x="0" y="4070"/>
                <a:chExt cx="1898" cy="480"/>
              </a:xfrm>
            </p:grpSpPr>
            <p:sp>
              <p:nvSpPr>
                <p:cNvPr id="20528" name="Rectangle 264"/>
                <p:cNvSpPr>
                  <a:spLocks noChangeArrowheads="1"/>
                </p:cNvSpPr>
                <p:nvPr/>
              </p:nvSpPr>
              <p:spPr bwMode="auto">
                <a:xfrm>
                  <a:off x="28" y="4070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 bIns="0"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DIVULGAR HORÁRIOS/TURMAS/NÍVEIS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29" name="Rectangle 265"/>
                <p:cNvSpPr>
                  <a:spLocks noChangeArrowheads="1"/>
                </p:cNvSpPr>
                <p:nvPr/>
              </p:nvSpPr>
              <p:spPr bwMode="auto">
                <a:xfrm>
                  <a:off x="0" y="4070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3" name="Group 266"/>
              <p:cNvGrpSpPr>
                <a:grpSpLocks/>
              </p:cNvGrpSpPr>
              <p:nvPr/>
            </p:nvGrpSpPr>
            <p:grpSpPr bwMode="auto">
              <a:xfrm>
                <a:off x="1898" y="4070"/>
                <a:ext cx="340" cy="480"/>
                <a:chOff x="1898" y="4070"/>
                <a:chExt cx="340" cy="480"/>
              </a:xfrm>
            </p:grpSpPr>
            <p:sp>
              <p:nvSpPr>
                <p:cNvPr id="20526" name="Rectangle 267"/>
                <p:cNvSpPr>
                  <a:spLocks noChangeArrowheads="1"/>
                </p:cNvSpPr>
                <p:nvPr/>
              </p:nvSpPr>
              <p:spPr bwMode="auto">
                <a:xfrm>
                  <a:off x="1926" y="4070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 MÊS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27" name="Rectangle 268"/>
                <p:cNvSpPr>
                  <a:spLocks noChangeArrowheads="1"/>
                </p:cNvSpPr>
                <p:nvPr/>
              </p:nvSpPr>
              <p:spPr bwMode="auto">
                <a:xfrm>
                  <a:off x="1898" y="4070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4" name="Group 269"/>
              <p:cNvGrpSpPr>
                <a:grpSpLocks/>
              </p:cNvGrpSpPr>
              <p:nvPr/>
            </p:nvGrpSpPr>
            <p:grpSpPr bwMode="auto">
              <a:xfrm>
                <a:off x="2238" y="4070"/>
                <a:ext cx="1360" cy="480"/>
                <a:chOff x="2238" y="4070"/>
                <a:chExt cx="1360" cy="480"/>
              </a:xfrm>
            </p:grpSpPr>
            <p:sp>
              <p:nvSpPr>
                <p:cNvPr id="20524" name="Rectangle 270"/>
                <p:cNvSpPr>
                  <a:spLocks noChangeArrowheads="1"/>
                </p:cNvSpPr>
                <p:nvPr/>
              </p:nvSpPr>
              <p:spPr bwMode="auto">
                <a:xfrm>
                  <a:off x="2266" y="4070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GERÊNCIA/COMUNICAÇÃO</a:t>
                  </a:r>
                  <a:b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</a:br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/MARKETING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25" name="Rectangle 271"/>
                <p:cNvSpPr>
                  <a:spLocks noChangeArrowheads="1"/>
                </p:cNvSpPr>
                <p:nvPr/>
              </p:nvSpPr>
              <p:spPr bwMode="auto">
                <a:xfrm>
                  <a:off x="2238" y="4070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5" name="Group 272"/>
              <p:cNvGrpSpPr>
                <a:grpSpLocks/>
              </p:cNvGrpSpPr>
              <p:nvPr/>
            </p:nvGrpSpPr>
            <p:grpSpPr bwMode="auto">
              <a:xfrm>
                <a:off x="0" y="4550"/>
                <a:ext cx="1898" cy="480"/>
                <a:chOff x="0" y="4550"/>
                <a:chExt cx="1898" cy="480"/>
              </a:xfrm>
            </p:grpSpPr>
            <p:sp>
              <p:nvSpPr>
                <p:cNvPr id="20522" name="Rectangle 273"/>
                <p:cNvSpPr>
                  <a:spLocks noChangeArrowheads="1"/>
                </p:cNvSpPr>
                <p:nvPr/>
              </p:nvSpPr>
              <p:spPr bwMode="auto">
                <a:xfrm>
                  <a:off x="28" y="4550"/>
                  <a:ext cx="1842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339933"/>
                      </a:solidFill>
                      <a:latin typeface="Arial" charset="0"/>
                      <a:cs typeface="Arial" charset="0"/>
                    </a:rPr>
                    <a:t>REALIZAR INSCRIÇÕES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339933"/>
                    </a:solidFill>
                    <a:latin typeface="Arial" charset="0"/>
                  </a:endParaRPr>
                </a:p>
              </p:txBody>
            </p:sp>
            <p:sp>
              <p:nvSpPr>
                <p:cNvPr id="20523" name="Rectangle 274"/>
                <p:cNvSpPr>
                  <a:spLocks noChangeArrowheads="1"/>
                </p:cNvSpPr>
                <p:nvPr/>
              </p:nvSpPr>
              <p:spPr bwMode="auto">
                <a:xfrm>
                  <a:off x="0" y="4550"/>
                  <a:ext cx="1898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6" name="Group 275"/>
              <p:cNvGrpSpPr>
                <a:grpSpLocks/>
              </p:cNvGrpSpPr>
              <p:nvPr/>
            </p:nvGrpSpPr>
            <p:grpSpPr bwMode="auto">
              <a:xfrm>
                <a:off x="1898" y="4550"/>
                <a:ext cx="340" cy="480"/>
                <a:chOff x="1898" y="4550"/>
                <a:chExt cx="340" cy="480"/>
              </a:xfrm>
            </p:grpSpPr>
            <p:sp>
              <p:nvSpPr>
                <p:cNvPr id="20520" name="Rectangle 276"/>
                <p:cNvSpPr>
                  <a:spLocks noChangeArrowheads="1"/>
                </p:cNvSpPr>
                <p:nvPr/>
              </p:nvSpPr>
              <p:spPr bwMode="auto">
                <a:xfrm>
                  <a:off x="1926" y="4550"/>
                  <a:ext cx="28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latin typeface="Arial" charset="0"/>
                      <a:cs typeface="Arial" charset="0"/>
                    </a:rPr>
                    <a:t>15 DIAS</a:t>
                  </a:r>
                </a:p>
                <a:p>
                  <a:pPr eaLnBrk="0" hangingPunct="0"/>
                  <a:endParaRPr kumimoji="0" lang="pt-BR" sz="1400" b="1">
                    <a:latin typeface="Arial" charset="0"/>
                  </a:endParaRPr>
                </a:p>
              </p:txBody>
            </p:sp>
            <p:sp>
              <p:nvSpPr>
                <p:cNvPr id="20521" name="Rectangle 277"/>
                <p:cNvSpPr>
                  <a:spLocks noChangeArrowheads="1"/>
                </p:cNvSpPr>
                <p:nvPr/>
              </p:nvSpPr>
              <p:spPr bwMode="auto">
                <a:xfrm>
                  <a:off x="1898" y="4550"/>
                  <a:ext cx="34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  <p:grpSp>
            <p:nvGrpSpPr>
              <p:cNvPr id="20517" name="Group 278"/>
              <p:cNvGrpSpPr>
                <a:grpSpLocks/>
              </p:cNvGrpSpPr>
              <p:nvPr/>
            </p:nvGrpSpPr>
            <p:grpSpPr bwMode="auto">
              <a:xfrm>
                <a:off x="2238" y="4550"/>
                <a:ext cx="1360" cy="480"/>
                <a:chOff x="2238" y="4550"/>
                <a:chExt cx="1360" cy="480"/>
              </a:xfrm>
            </p:grpSpPr>
            <p:sp>
              <p:nvSpPr>
                <p:cNvPr id="20518" name="Rectangle 279"/>
                <p:cNvSpPr>
                  <a:spLocks noChangeArrowheads="1"/>
                </p:cNvSpPr>
                <p:nvPr/>
              </p:nvSpPr>
              <p:spPr bwMode="auto">
                <a:xfrm>
                  <a:off x="2266" y="4550"/>
                  <a:ext cx="1304" cy="480"/>
                </a:xfrm>
                <a:prstGeom prst="rect">
                  <a:avLst/>
                </a:prstGeom>
                <a:noFill/>
                <a:ln>
                  <a:noFill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rgbClr val="000000"/>
                      </a:solidFill>
                      <a:miter lim="800000"/>
                      <a:headEnd/>
                      <a:tailEnd/>
                    </a14:hiddenLine>
                  </a:ext>
                </a:extLst>
              </p:spPr>
              <p:txBody>
                <a:bodyPr/>
                <a:lstStyle/>
                <a:p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GERÊNCIA/SECRETARIA</a:t>
                  </a:r>
                  <a:b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</a:br>
                  <a:r>
                    <a:rPr kumimoji="0" lang="pt-BR" sz="1400" b="1">
                      <a:solidFill>
                        <a:srgbClr val="020202"/>
                      </a:solidFill>
                      <a:latin typeface="Arial" charset="0"/>
                      <a:cs typeface="Arial" charset="0"/>
                    </a:rPr>
                    <a:t>/TECNOLOGIA</a:t>
                  </a:r>
                </a:p>
                <a:p>
                  <a:pPr eaLnBrk="0" hangingPunct="0"/>
                  <a:endParaRPr kumimoji="0" lang="pt-BR" sz="1400" b="1">
                    <a:solidFill>
                      <a:srgbClr val="020202"/>
                    </a:solidFill>
                    <a:latin typeface="Arial" charset="0"/>
                  </a:endParaRPr>
                </a:p>
              </p:txBody>
            </p:sp>
            <p:sp>
              <p:nvSpPr>
                <p:cNvPr id="20519" name="Rectangle 280"/>
                <p:cNvSpPr>
                  <a:spLocks noChangeArrowheads="1"/>
                </p:cNvSpPr>
                <p:nvPr/>
              </p:nvSpPr>
              <p:spPr bwMode="auto">
                <a:xfrm>
                  <a:off x="2238" y="4550"/>
                  <a:ext cx="1360" cy="480"/>
                </a:xfrm>
                <a:prstGeom prst="rect">
                  <a:avLst/>
                </a:prstGeom>
                <a:noFill/>
                <a:ln w="7">
                  <a:solidFill>
                    <a:srgbClr val="A0A0A0"/>
                  </a:solidFill>
                  <a:miter lim="800000"/>
                  <a:headEnd/>
                  <a:tailEnd/>
                </a:ln>
                <a:extLst>
                  <a:ext uri="{909E8E84-426E-40DD-AFC4-6F175D3DCCD1}">
                    <a14:hiddenFill xmlns:a14="http://schemas.microsoft.com/office/drawing/2010/main">
                      <a:solidFill>
                        <a:srgbClr val="FFFFFF"/>
                      </a:solidFill>
                    </a14:hiddenFill>
                  </a:ext>
                </a:extLst>
              </p:spPr>
              <p:txBody>
                <a:bodyPr wrap="none"/>
                <a:lstStyle/>
                <a:p>
                  <a:endParaRPr lang="pt-BR" b="1"/>
                </a:p>
              </p:txBody>
            </p:sp>
          </p:grpSp>
        </p:grpSp>
        <p:sp>
          <p:nvSpPr>
            <p:cNvPr id="20486" name="Rectangle 281"/>
            <p:cNvSpPr>
              <a:spLocks noChangeArrowheads="1"/>
            </p:cNvSpPr>
            <p:nvPr/>
          </p:nvSpPr>
          <p:spPr bwMode="auto">
            <a:xfrm>
              <a:off x="-3" y="-3"/>
              <a:ext cx="3604" cy="5036"/>
            </a:xfrm>
            <a:prstGeom prst="rect">
              <a:avLst/>
            </a:prstGeom>
            <a:noFill/>
            <a:ln w="9525">
              <a:solidFill>
                <a:srgbClr val="A0A0A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/>
            <a:lstStyle/>
            <a:p>
              <a:endParaRPr lang="pt-BR" b="1"/>
            </a:p>
          </p:txBody>
        </p:sp>
      </p:grpSp>
      <p:sp>
        <p:nvSpPr>
          <p:cNvPr id="20484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Bastos/ Ary Rocco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1040"/>
          <p:cNvSpPr>
            <a:spLocks noChangeArrowheads="1"/>
          </p:cNvSpPr>
          <p:nvPr/>
        </p:nvSpPr>
        <p:spPr bwMode="auto">
          <a:xfrm>
            <a:off x="3581400" y="43434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07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7772400" cy="838200"/>
          </a:xfrm>
        </p:spPr>
        <p:txBody>
          <a:bodyPr/>
          <a:lstStyle/>
          <a:p>
            <a:pPr eaLnBrk="1" hangingPunct="1"/>
            <a:r>
              <a:rPr lang="pt-BR" sz="1800" smtClean="0"/>
              <a:t>ELEMENTOS DO PLANO ESTRATÉGICO</a:t>
            </a:r>
            <a:br>
              <a:rPr lang="pt-BR" sz="1800" smtClean="0"/>
            </a:br>
            <a:r>
              <a:rPr lang="pt-BR" sz="1800" smtClean="0"/>
              <a:t> DE UMA ORGANIZAÇÃO ESPORTIVA</a:t>
            </a:r>
          </a:p>
        </p:txBody>
      </p:sp>
      <p:sp>
        <p:nvSpPr>
          <p:cNvPr id="21508" name="Oval 1027"/>
          <p:cNvSpPr>
            <a:spLocks noChangeArrowheads="1"/>
          </p:cNvSpPr>
          <p:nvPr/>
        </p:nvSpPr>
        <p:spPr bwMode="auto">
          <a:xfrm>
            <a:off x="990600" y="1600200"/>
            <a:ext cx="2514600" cy="1219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09" name="Rectangle 1028"/>
          <p:cNvSpPr>
            <a:spLocks noChangeArrowheads="1"/>
          </p:cNvSpPr>
          <p:nvPr/>
        </p:nvSpPr>
        <p:spPr bwMode="auto">
          <a:xfrm>
            <a:off x="6019800" y="1828800"/>
            <a:ext cx="1295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10" name="Rectangle 1029"/>
          <p:cNvSpPr>
            <a:spLocks noChangeArrowheads="1"/>
          </p:cNvSpPr>
          <p:nvPr/>
        </p:nvSpPr>
        <p:spPr bwMode="auto">
          <a:xfrm>
            <a:off x="3505200" y="31242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8311" name="Rectangle 1031"/>
          <p:cNvSpPr>
            <a:spLocks noChangeArrowheads="1"/>
          </p:cNvSpPr>
          <p:nvPr/>
        </p:nvSpPr>
        <p:spPr bwMode="auto">
          <a:xfrm>
            <a:off x="3352800" y="5562600"/>
            <a:ext cx="2286000" cy="99060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512" name="Rectangle 1033"/>
          <p:cNvSpPr>
            <a:spLocks noChangeArrowheads="1"/>
          </p:cNvSpPr>
          <p:nvPr/>
        </p:nvSpPr>
        <p:spPr bwMode="auto">
          <a:xfrm>
            <a:off x="6572250" y="5000625"/>
            <a:ext cx="1785938" cy="1552575"/>
          </a:xfrm>
          <a:prstGeom prst="rect">
            <a:avLst/>
          </a:prstGeom>
          <a:solidFill>
            <a:srgbClr val="FF5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13" name="Rectangle 1034"/>
          <p:cNvSpPr>
            <a:spLocks noChangeArrowheads="1"/>
          </p:cNvSpPr>
          <p:nvPr/>
        </p:nvSpPr>
        <p:spPr bwMode="auto">
          <a:xfrm>
            <a:off x="685800" y="5562600"/>
            <a:ext cx="15240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8315" name="Oval 1035"/>
          <p:cNvSpPr>
            <a:spLocks noChangeArrowheads="1"/>
          </p:cNvSpPr>
          <p:nvPr/>
        </p:nvSpPr>
        <p:spPr bwMode="auto">
          <a:xfrm>
            <a:off x="533400" y="3733800"/>
            <a:ext cx="2133600" cy="914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21515" name="Text Box 1036"/>
          <p:cNvSpPr txBox="1">
            <a:spLocks noChangeArrowheads="1"/>
          </p:cNvSpPr>
          <p:nvPr/>
        </p:nvSpPr>
        <p:spPr bwMode="auto">
          <a:xfrm>
            <a:off x="1219200" y="1905000"/>
            <a:ext cx="2057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Análise do ambiente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DIAGNÓSTICO</a:t>
            </a:r>
          </a:p>
        </p:txBody>
      </p:sp>
      <p:sp>
        <p:nvSpPr>
          <p:cNvPr id="21516" name="Text Box 1037"/>
          <p:cNvSpPr txBox="1">
            <a:spLocks noChangeArrowheads="1"/>
          </p:cNvSpPr>
          <p:nvPr/>
        </p:nvSpPr>
        <p:spPr bwMode="auto">
          <a:xfrm>
            <a:off x="5867400" y="1905000"/>
            <a:ext cx="1600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MISSÃO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Razão de ser</a:t>
            </a:r>
          </a:p>
        </p:txBody>
      </p:sp>
      <p:sp>
        <p:nvSpPr>
          <p:cNvPr id="21517" name="Text Box 1038"/>
          <p:cNvSpPr txBox="1">
            <a:spLocks noChangeArrowheads="1"/>
          </p:cNvSpPr>
          <p:nvPr/>
        </p:nvSpPr>
        <p:spPr bwMode="auto">
          <a:xfrm>
            <a:off x="3657600" y="3200400"/>
            <a:ext cx="160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OBJETIVOS GERAIS</a:t>
            </a:r>
          </a:p>
        </p:txBody>
      </p:sp>
      <p:sp>
        <p:nvSpPr>
          <p:cNvPr id="21518" name="Text Box 1039"/>
          <p:cNvSpPr txBox="1">
            <a:spLocks noChangeArrowheads="1"/>
          </p:cNvSpPr>
          <p:nvPr/>
        </p:nvSpPr>
        <p:spPr bwMode="auto">
          <a:xfrm>
            <a:off x="3733800" y="44196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OBJETIVOS ESTRATÉGICOS</a:t>
            </a:r>
          </a:p>
        </p:txBody>
      </p:sp>
      <p:sp>
        <p:nvSpPr>
          <p:cNvPr id="21519" name="Text Box 1041"/>
          <p:cNvSpPr txBox="1">
            <a:spLocks noChangeArrowheads="1"/>
          </p:cNvSpPr>
          <p:nvPr/>
        </p:nvSpPr>
        <p:spPr bwMode="auto">
          <a:xfrm>
            <a:off x="3352800" y="5715000"/>
            <a:ext cx="23622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solidFill>
                  <a:srgbClr val="020202"/>
                </a:solidFill>
                <a:latin typeface="Tahoma" pitchFamily="34" charset="0"/>
              </a:rPr>
              <a:t>PROJETOS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solidFill>
                  <a:srgbClr val="020202"/>
                </a:solidFill>
                <a:latin typeface="Tahoma" pitchFamily="34" charset="0"/>
              </a:rPr>
              <a:t>PROGRAMAS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solidFill>
                  <a:srgbClr val="020202"/>
                </a:solidFill>
                <a:latin typeface="Tahoma" pitchFamily="34" charset="0"/>
              </a:rPr>
              <a:t>AÇÕES</a:t>
            </a:r>
          </a:p>
        </p:txBody>
      </p:sp>
      <p:sp>
        <p:nvSpPr>
          <p:cNvPr id="21520" name="Text Box 1042"/>
          <p:cNvSpPr txBox="1">
            <a:spLocks noChangeArrowheads="1"/>
          </p:cNvSpPr>
          <p:nvPr/>
        </p:nvSpPr>
        <p:spPr bwMode="auto">
          <a:xfrm>
            <a:off x="533400" y="3962400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ACOMPANHAMENTO E AVALIAÇÃO</a:t>
            </a:r>
          </a:p>
        </p:txBody>
      </p:sp>
      <p:sp>
        <p:nvSpPr>
          <p:cNvPr id="21521" name="Text Box 1043"/>
          <p:cNvSpPr txBox="1">
            <a:spLocks noChangeArrowheads="1"/>
          </p:cNvSpPr>
          <p:nvPr/>
        </p:nvSpPr>
        <p:spPr bwMode="auto">
          <a:xfrm>
            <a:off x="609600" y="5715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Indicadores</a:t>
            </a:r>
          </a:p>
        </p:txBody>
      </p:sp>
      <p:sp>
        <p:nvSpPr>
          <p:cNvPr id="21522" name="Text Box 1044"/>
          <p:cNvSpPr txBox="1">
            <a:spLocks noChangeArrowheads="1"/>
          </p:cNvSpPr>
          <p:nvPr/>
        </p:nvSpPr>
        <p:spPr bwMode="auto">
          <a:xfrm>
            <a:off x="6572250" y="5410200"/>
            <a:ext cx="1785938" cy="85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PLANO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OPERACIONAL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ANUAL</a:t>
            </a:r>
          </a:p>
        </p:txBody>
      </p:sp>
      <p:sp>
        <p:nvSpPr>
          <p:cNvPr id="21523" name="Text Box 1045"/>
          <p:cNvSpPr txBox="1">
            <a:spLocks noChangeArrowheads="1"/>
          </p:cNvSpPr>
          <p:nvPr/>
        </p:nvSpPr>
        <p:spPr bwMode="auto">
          <a:xfrm>
            <a:off x="7239000" y="9906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1400">
                <a:latin typeface="Tahoma" pitchFamily="34" charset="0"/>
              </a:rPr>
              <a:t>ROCHE, 2002</a:t>
            </a:r>
          </a:p>
        </p:txBody>
      </p:sp>
      <p:sp>
        <p:nvSpPr>
          <p:cNvPr id="21524" name="Line 1046"/>
          <p:cNvSpPr>
            <a:spLocks noChangeShapeType="1"/>
          </p:cNvSpPr>
          <p:nvPr/>
        </p:nvSpPr>
        <p:spPr bwMode="auto">
          <a:xfrm>
            <a:off x="3124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25" name="Line 1047"/>
          <p:cNvSpPr>
            <a:spLocks noChangeShapeType="1"/>
          </p:cNvSpPr>
          <p:nvPr/>
        </p:nvSpPr>
        <p:spPr bwMode="auto">
          <a:xfrm flipH="1">
            <a:off x="5029200" y="2209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26" name="Line 1048"/>
          <p:cNvSpPr>
            <a:spLocks noChangeShapeType="1"/>
          </p:cNvSpPr>
          <p:nvPr/>
        </p:nvSpPr>
        <p:spPr bwMode="auto">
          <a:xfrm flipV="1">
            <a:off x="1600200" y="2895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21527" name="AutoShape 1051"/>
          <p:cNvSpPr>
            <a:spLocks noChangeArrowheads="1"/>
          </p:cNvSpPr>
          <p:nvPr/>
        </p:nvSpPr>
        <p:spPr bwMode="auto">
          <a:xfrm>
            <a:off x="4419600" y="39624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28" name="AutoShape 1052"/>
          <p:cNvSpPr>
            <a:spLocks noChangeArrowheads="1"/>
          </p:cNvSpPr>
          <p:nvPr/>
        </p:nvSpPr>
        <p:spPr bwMode="auto">
          <a:xfrm>
            <a:off x="4419600" y="5181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29" name="AutoShape 1053"/>
          <p:cNvSpPr>
            <a:spLocks noChangeArrowheads="1"/>
          </p:cNvSpPr>
          <p:nvPr/>
        </p:nvSpPr>
        <p:spPr bwMode="auto">
          <a:xfrm>
            <a:off x="1447800" y="48006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30" name="AutoShape 1054"/>
          <p:cNvSpPr>
            <a:spLocks noChangeArrowheads="1"/>
          </p:cNvSpPr>
          <p:nvPr/>
        </p:nvSpPr>
        <p:spPr bwMode="auto">
          <a:xfrm>
            <a:off x="2514600" y="57912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31" name="AutoShape 1055"/>
          <p:cNvSpPr>
            <a:spLocks noChangeArrowheads="1"/>
          </p:cNvSpPr>
          <p:nvPr/>
        </p:nvSpPr>
        <p:spPr bwMode="auto">
          <a:xfrm>
            <a:off x="5867400" y="5791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761847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21532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Bastos/ Ary Rocco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1040"/>
          <p:cNvSpPr>
            <a:spLocks noChangeArrowheads="1"/>
          </p:cNvSpPr>
          <p:nvPr/>
        </p:nvSpPr>
        <p:spPr bwMode="auto">
          <a:xfrm>
            <a:off x="3581400" y="43434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099" name="Rectangle 1026"/>
          <p:cNvSpPr>
            <a:spLocks noGrp="1" noChangeArrowheads="1"/>
          </p:cNvSpPr>
          <p:nvPr>
            <p:ph type="title"/>
          </p:nvPr>
        </p:nvSpPr>
        <p:spPr>
          <a:xfrm>
            <a:off x="468313" y="836613"/>
            <a:ext cx="7772400" cy="838200"/>
          </a:xfrm>
        </p:spPr>
        <p:txBody>
          <a:bodyPr/>
          <a:lstStyle/>
          <a:p>
            <a:pPr eaLnBrk="1" hangingPunct="1"/>
            <a:r>
              <a:rPr lang="pt-BR" sz="2400" b="1" smtClean="0"/>
              <a:t>ELEMENTOS DO PLANO ESTRATÉGICO</a:t>
            </a:r>
            <a:br>
              <a:rPr lang="pt-BR" sz="2400" b="1" smtClean="0"/>
            </a:br>
            <a:r>
              <a:rPr lang="pt-BR" sz="2400" b="1" smtClean="0"/>
              <a:t> DE UMA ORGANIZAÇÃO ESPORTIVA</a:t>
            </a:r>
          </a:p>
        </p:txBody>
      </p:sp>
      <p:sp>
        <p:nvSpPr>
          <p:cNvPr id="98307" name="Oval 1027"/>
          <p:cNvSpPr>
            <a:spLocks noChangeArrowheads="1"/>
          </p:cNvSpPr>
          <p:nvPr/>
        </p:nvSpPr>
        <p:spPr bwMode="auto">
          <a:xfrm>
            <a:off x="1000125" y="1643063"/>
            <a:ext cx="2514600" cy="1219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101" name="Rectangle 1028"/>
          <p:cNvSpPr>
            <a:spLocks noChangeArrowheads="1"/>
          </p:cNvSpPr>
          <p:nvPr/>
        </p:nvSpPr>
        <p:spPr bwMode="auto">
          <a:xfrm>
            <a:off x="6019800" y="1828800"/>
            <a:ext cx="1295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2" name="Rectangle 1029"/>
          <p:cNvSpPr>
            <a:spLocks noChangeArrowheads="1"/>
          </p:cNvSpPr>
          <p:nvPr/>
        </p:nvSpPr>
        <p:spPr bwMode="auto">
          <a:xfrm>
            <a:off x="3505200" y="3124200"/>
            <a:ext cx="19050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3" name="Rectangle 1031"/>
          <p:cNvSpPr>
            <a:spLocks noChangeArrowheads="1"/>
          </p:cNvSpPr>
          <p:nvPr/>
        </p:nvSpPr>
        <p:spPr bwMode="auto">
          <a:xfrm>
            <a:off x="3352800" y="5562600"/>
            <a:ext cx="2286000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04" name="Rectangle 1033"/>
          <p:cNvSpPr>
            <a:spLocks noChangeArrowheads="1"/>
          </p:cNvSpPr>
          <p:nvPr/>
        </p:nvSpPr>
        <p:spPr bwMode="auto">
          <a:xfrm>
            <a:off x="6705600" y="5105400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4105" name="Rectangle 1034"/>
          <p:cNvSpPr>
            <a:spLocks noChangeArrowheads="1"/>
          </p:cNvSpPr>
          <p:nvPr/>
        </p:nvSpPr>
        <p:spPr bwMode="auto">
          <a:xfrm>
            <a:off x="685800" y="5562600"/>
            <a:ext cx="15240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98315" name="Oval 1035"/>
          <p:cNvSpPr>
            <a:spLocks noChangeArrowheads="1"/>
          </p:cNvSpPr>
          <p:nvPr/>
        </p:nvSpPr>
        <p:spPr bwMode="auto">
          <a:xfrm>
            <a:off x="533400" y="3733800"/>
            <a:ext cx="2133600" cy="914400"/>
          </a:xfrm>
          <a:prstGeom prst="ellipse">
            <a:avLst/>
          </a:prstGeom>
          <a:solidFill>
            <a:schemeClr val="accent3">
              <a:lumMod val="8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4107" name="Text Box 1036"/>
          <p:cNvSpPr txBox="1">
            <a:spLocks noChangeArrowheads="1"/>
          </p:cNvSpPr>
          <p:nvPr/>
        </p:nvSpPr>
        <p:spPr bwMode="auto">
          <a:xfrm>
            <a:off x="1143000" y="1928813"/>
            <a:ext cx="235267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Análise do ambiente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DIAGNÓSTICO</a:t>
            </a:r>
          </a:p>
        </p:txBody>
      </p:sp>
      <p:sp>
        <p:nvSpPr>
          <p:cNvPr id="4108" name="Text Box 1037"/>
          <p:cNvSpPr txBox="1">
            <a:spLocks noChangeArrowheads="1"/>
          </p:cNvSpPr>
          <p:nvPr/>
        </p:nvSpPr>
        <p:spPr bwMode="auto">
          <a:xfrm>
            <a:off x="5867400" y="1905000"/>
            <a:ext cx="1600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MISSÃO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Razão de ser</a:t>
            </a:r>
          </a:p>
        </p:txBody>
      </p:sp>
      <p:sp>
        <p:nvSpPr>
          <p:cNvPr id="4109" name="Text Box 1038"/>
          <p:cNvSpPr txBox="1">
            <a:spLocks noChangeArrowheads="1"/>
          </p:cNvSpPr>
          <p:nvPr/>
        </p:nvSpPr>
        <p:spPr bwMode="auto">
          <a:xfrm>
            <a:off x="3657600" y="3200400"/>
            <a:ext cx="160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OBJETIVOS GERAIS</a:t>
            </a:r>
          </a:p>
        </p:txBody>
      </p:sp>
      <p:sp>
        <p:nvSpPr>
          <p:cNvPr id="4110" name="Text Box 1039"/>
          <p:cNvSpPr txBox="1">
            <a:spLocks noChangeArrowheads="1"/>
          </p:cNvSpPr>
          <p:nvPr/>
        </p:nvSpPr>
        <p:spPr bwMode="auto">
          <a:xfrm>
            <a:off x="3733800" y="4419600"/>
            <a:ext cx="16764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OBJETIVOS ESTRATÉGICOS</a:t>
            </a:r>
          </a:p>
        </p:txBody>
      </p:sp>
      <p:sp>
        <p:nvSpPr>
          <p:cNvPr id="4111" name="Text Box 1041"/>
          <p:cNvSpPr txBox="1">
            <a:spLocks noChangeArrowheads="1"/>
          </p:cNvSpPr>
          <p:nvPr/>
        </p:nvSpPr>
        <p:spPr bwMode="auto">
          <a:xfrm>
            <a:off x="3352800" y="5715000"/>
            <a:ext cx="23622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PROJETOS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PROGRAMAS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AÇÕES</a:t>
            </a:r>
          </a:p>
        </p:txBody>
      </p:sp>
      <p:sp>
        <p:nvSpPr>
          <p:cNvPr id="4112" name="Text Box 1042"/>
          <p:cNvSpPr txBox="1">
            <a:spLocks noChangeArrowheads="1"/>
          </p:cNvSpPr>
          <p:nvPr/>
        </p:nvSpPr>
        <p:spPr bwMode="auto">
          <a:xfrm>
            <a:off x="533400" y="3962400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ACOMPANHAMENTO E AVALIAÇÃO</a:t>
            </a:r>
          </a:p>
        </p:txBody>
      </p:sp>
      <p:sp>
        <p:nvSpPr>
          <p:cNvPr id="4113" name="Text Box 1043"/>
          <p:cNvSpPr txBox="1">
            <a:spLocks noChangeArrowheads="1"/>
          </p:cNvSpPr>
          <p:nvPr/>
        </p:nvSpPr>
        <p:spPr bwMode="auto">
          <a:xfrm>
            <a:off x="609600" y="5715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Indicadores</a:t>
            </a:r>
          </a:p>
        </p:txBody>
      </p:sp>
      <p:sp>
        <p:nvSpPr>
          <p:cNvPr id="4114" name="Text Box 1044"/>
          <p:cNvSpPr txBox="1">
            <a:spLocks noChangeArrowheads="1"/>
          </p:cNvSpPr>
          <p:nvPr/>
        </p:nvSpPr>
        <p:spPr bwMode="auto">
          <a:xfrm>
            <a:off x="6705600" y="5410200"/>
            <a:ext cx="1524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PLANO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OPERACIONAL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ANUAL</a:t>
            </a:r>
          </a:p>
        </p:txBody>
      </p:sp>
      <p:sp>
        <p:nvSpPr>
          <p:cNvPr id="4115" name="Text Box 1045"/>
          <p:cNvSpPr txBox="1">
            <a:spLocks noChangeArrowheads="1"/>
          </p:cNvSpPr>
          <p:nvPr/>
        </p:nvSpPr>
        <p:spPr bwMode="auto">
          <a:xfrm>
            <a:off x="7239000" y="9906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1400">
                <a:latin typeface="Tahoma" pitchFamily="34" charset="0"/>
              </a:rPr>
              <a:t>ROCHE, 2002</a:t>
            </a:r>
          </a:p>
        </p:txBody>
      </p:sp>
      <p:sp>
        <p:nvSpPr>
          <p:cNvPr id="4116" name="Line 1046"/>
          <p:cNvSpPr>
            <a:spLocks noChangeShapeType="1"/>
          </p:cNvSpPr>
          <p:nvPr/>
        </p:nvSpPr>
        <p:spPr bwMode="auto">
          <a:xfrm>
            <a:off x="3124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17" name="Line 1047"/>
          <p:cNvSpPr>
            <a:spLocks noChangeShapeType="1"/>
          </p:cNvSpPr>
          <p:nvPr/>
        </p:nvSpPr>
        <p:spPr bwMode="auto">
          <a:xfrm flipH="1">
            <a:off x="5029200" y="2209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18" name="Line 1048"/>
          <p:cNvSpPr>
            <a:spLocks noChangeShapeType="1"/>
          </p:cNvSpPr>
          <p:nvPr/>
        </p:nvSpPr>
        <p:spPr bwMode="auto">
          <a:xfrm flipV="1">
            <a:off x="1600200" y="2895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4119" name="AutoShape 1051"/>
          <p:cNvSpPr>
            <a:spLocks noChangeArrowheads="1"/>
          </p:cNvSpPr>
          <p:nvPr/>
        </p:nvSpPr>
        <p:spPr bwMode="auto">
          <a:xfrm>
            <a:off x="4419600" y="39624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0" name="AutoShape 1052"/>
          <p:cNvSpPr>
            <a:spLocks noChangeArrowheads="1"/>
          </p:cNvSpPr>
          <p:nvPr/>
        </p:nvSpPr>
        <p:spPr bwMode="auto">
          <a:xfrm>
            <a:off x="4419600" y="5181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1" name="AutoShape 1053"/>
          <p:cNvSpPr>
            <a:spLocks noChangeArrowheads="1"/>
          </p:cNvSpPr>
          <p:nvPr/>
        </p:nvSpPr>
        <p:spPr bwMode="auto">
          <a:xfrm>
            <a:off x="1447800" y="48006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2" name="AutoShape 1054"/>
          <p:cNvSpPr>
            <a:spLocks noChangeArrowheads="1"/>
          </p:cNvSpPr>
          <p:nvPr/>
        </p:nvSpPr>
        <p:spPr bwMode="auto">
          <a:xfrm>
            <a:off x="2514600" y="57912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3" name="AutoShape 1055"/>
          <p:cNvSpPr>
            <a:spLocks noChangeArrowheads="1"/>
          </p:cNvSpPr>
          <p:nvPr/>
        </p:nvSpPr>
        <p:spPr bwMode="auto">
          <a:xfrm>
            <a:off x="5867400" y="5791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761847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412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t-BR" sz="3600" b="1" smtClean="0"/>
              <a:t>Plano de Ação</a:t>
            </a:r>
          </a:p>
        </p:txBody>
      </p:sp>
      <p:graphicFrame>
        <p:nvGraphicFramePr>
          <p:cNvPr id="122909" name="Group 29"/>
          <p:cNvGraphicFramePr>
            <a:graphicFrameLocks noGrp="1"/>
          </p:cNvGraphicFramePr>
          <p:nvPr>
            <p:ph type="tbl" idx="1"/>
          </p:nvPr>
        </p:nvGraphicFramePr>
        <p:xfrm>
          <a:off x="1066800" y="2101850"/>
          <a:ext cx="7772400" cy="4146550"/>
        </p:xfrm>
        <a:graphic>
          <a:graphicData uri="http://schemas.openxmlformats.org/drawingml/2006/table">
            <a:tbl>
              <a:tblPr/>
              <a:tblGrid>
                <a:gridCol w="1109663"/>
                <a:gridCol w="1938337"/>
                <a:gridCol w="2057400"/>
                <a:gridCol w="533400"/>
                <a:gridCol w="685800"/>
                <a:gridCol w="685800"/>
                <a:gridCol w="762000"/>
              </a:tblGrid>
              <a:tr h="3968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Alvo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Posição atual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Ação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Por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Início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Fim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Custo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7496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Ampliar a oferta de cursos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Três cursos:  futebol, natação, yoga e judô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Não há curso para a terceira idade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Cursos oferecidos em dois horários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Acrescentar curso de voleibol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Acrescentar curso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de ginástica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Oferecer cursos as terças e quintas (13/14 horas)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WL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PA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IG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10/02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10/08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10/05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28/04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28/09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28/06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R$150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R$150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latin typeface="Times New Roman" pitchFamily="18" charset="0"/>
                        </a:rPr>
                        <a:t>R$150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2557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Bastos/ Ary Rocco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609600"/>
            <a:ext cx="7772400" cy="1143000"/>
          </a:xfrm>
        </p:spPr>
        <p:txBody>
          <a:bodyPr/>
          <a:lstStyle/>
          <a:p>
            <a:pPr eaLnBrk="1" hangingPunct="1"/>
            <a:r>
              <a:rPr lang="pt-BR" sz="3600" b="1" smtClean="0"/>
              <a:t>Plano de Ação</a:t>
            </a:r>
          </a:p>
        </p:txBody>
      </p:sp>
      <p:graphicFrame>
        <p:nvGraphicFramePr>
          <p:cNvPr id="123934" name="Group 30"/>
          <p:cNvGraphicFramePr>
            <a:graphicFrameLocks noGrp="1"/>
          </p:cNvGraphicFramePr>
          <p:nvPr>
            <p:ph type="tbl" idx="1"/>
          </p:nvPr>
        </p:nvGraphicFramePr>
        <p:xfrm>
          <a:off x="685800" y="2133600"/>
          <a:ext cx="7772400" cy="4238625"/>
        </p:xfrm>
        <a:graphic>
          <a:graphicData uri="http://schemas.openxmlformats.org/drawingml/2006/table">
            <a:tbl>
              <a:tblPr/>
              <a:tblGrid>
                <a:gridCol w="1219200"/>
                <a:gridCol w="1828800"/>
                <a:gridCol w="1752600"/>
                <a:gridCol w="762000"/>
                <a:gridCol w="685800"/>
                <a:gridCol w="685800"/>
                <a:gridCol w="838200"/>
              </a:tblGrid>
              <a:tr h="4159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Alvo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Posição atual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Ação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Por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Início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Fim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Custo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822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Melhor adequação dos espaços</a:t>
                      </a:r>
                    </a:p>
                  </a:txBody>
                  <a:tcPr marT="45725" marB="45725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Espaço para o Judô inadequado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Falta iluminação no campo - 2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Transferir o curso de judô para o salão nobre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8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Iluminar campo -2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PL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GE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28/09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10/06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10/12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15/12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R$ 200 </a:t>
                      </a: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endParaRPr kumimoji="0" lang="pt-BR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20202"/>
                        </a:solidFill>
                        <a:effectLst/>
                        <a:latin typeface="Times New Roman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rgbClr val="A5002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pt-BR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20202"/>
                          </a:solidFill>
                          <a:effectLst/>
                          <a:latin typeface="Times New Roman" pitchFamily="18" charset="0"/>
                        </a:rPr>
                        <a:t>R$ 10.000</a:t>
                      </a:r>
                    </a:p>
                  </a:txBody>
                  <a:tcPr marT="45725" marB="45725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3581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765175"/>
            <a:ext cx="8839200" cy="1295400"/>
          </a:xfrm>
        </p:spPr>
        <p:txBody>
          <a:bodyPr/>
          <a:lstStyle/>
          <a:p>
            <a:pPr algn="ctr" eaLnBrk="1" hangingPunct="1"/>
            <a:r>
              <a:rPr lang="pt-BR" sz="2800" b="1" smtClean="0"/>
              <a:t>Potencialidades, fragilidades, oportunidades e ameaças </a:t>
            </a:r>
            <a:br>
              <a:rPr lang="pt-BR" sz="2800" b="1" smtClean="0"/>
            </a:br>
            <a:r>
              <a:rPr lang="pt-BR" sz="2800" b="1" smtClean="0">
                <a:solidFill>
                  <a:srgbClr val="FF0000"/>
                </a:solidFill>
              </a:rPr>
              <a:t>PF</a:t>
            </a:r>
            <a:r>
              <a:rPr lang="pt-BR" sz="2800" b="1" smtClean="0">
                <a:solidFill>
                  <a:srgbClr val="0033CC"/>
                </a:solidFill>
              </a:rPr>
              <a:t>OA</a:t>
            </a:r>
            <a:r>
              <a:rPr lang="pt-BR" sz="3600" b="1" smtClean="0"/>
              <a:t>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2317750"/>
            <a:ext cx="8382000" cy="454025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pt-BR" sz="2800" b="1" smtClean="0"/>
              <a:t>É um método  de análise de mercado que as empresas utilizam para identificar potencialidades e fragilidades, oportunidades e ameaças</a:t>
            </a:r>
          </a:p>
          <a:p>
            <a:pPr eaLnBrk="1" hangingPunct="1">
              <a:lnSpc>
                <a:spcPct val="90000"/>
              </a:lnSpc>
            </a:pPr>
            <a:endParaRPr lang="pt-BR" sz="2800" b="1" smtClean="0"/>
          </a:p>
          <a:p>
            <a:pPr eaLnBrk="1" hangingPunct="1">
              <a:lnSpc>
                <a:spcPct val="90000"/>
              </a:lnSpc>
            </a:pPr>
            <a:r>
              <a:rPr lang="pt-BR" sz="2800" b="1" i="1" smtClean="0">
                <a:solidFill>
                  <a:srgbClr val="FF0000"/>
                </a:solidFill>
              </a:rPr>
              <a:t>Potencialidades e fragilidades</a:t>
            </a:r>
            <a:r>
              <a:rPr lang="pt-BR" sz="2800" b="1" smtClean="0"/>
              <a:t> relacionam-se com a </a:t>
            </a:r>
            <a:r>
              <a:rPr lang="pt-BR" sz="2800" b="1" smtClean="0">
                <a:solidFill>
                  <a:srgbClr val="020202"/>
                </a:solidFill>
              </a:rPr>
              <a:t>organização</a:t>
            </a:r>
            <a:r>
              <a:rPr lang="pt-BR" sz="2800" b="1" smtClean="0"/>
              <a:t>, às suas estratégias e como ela se compara à concorrência </a:t>
            </a:r>
          </a:p>
          <a:p>
            <a:pPr eaLnBrk="1" hangingPunct="1">
              <a:lnSpc>
                <a:spcPct val="90000"/>
              </a:lnSpc>
            </a:pPr>
            <a:endParaRPr lang="pt-BR" sz="2800" b="1" smtClean="0"/>
          </a:p>
          <a:p>
            <a:pPr eaLnBrk="1" hangingPunct="1">
              <a:lnSpc>
                <a:spcPct val="90000"/>
              </a:lnSpc>
            </a:pPr>
            <a:r>
              <a:rPr lang="pt-BR" sz="2800" b="1" i="1" smtClean="0">
                <a:solidFill>
                  <a:srgbClr val="0033CC"/>
                </a:solidFill>
              </a:rPr>
              <a:t>Oportunidades e ameaças</a:t>
            </a:r>
            <a:r>
              <a:rPr lang="pt-BR" sz="2800" b="1" smtClean="0"/>
              <a:t> relacionam-se com o </a:t>
            </a:r>
            <a:r>
              <a:rPr lang="pt-BR" sz="2800" b="1" smtClean="0">
                <a:solidFill>
                  <a:srgbClr val="020202"/>
                </a:solidFill>
              </a:rPr>
              <a:t>ambiente externo</a:t>
            </a:r>
          </a:p>
        </p:txBody>
      </p:sp>
      <p:sp>
        <p:nvSpPr>
          <p:cNvPr id="5124" name="Text Box 2"/>
          <p:cNvSpPr txBox="1">
            <a:spLocks noChangeArrowheads="1"/>
          </p:cNvSpPr>
          <p:nvPr/>
        </p:nvSpPr>
        <p:spPr bwMode="auto">
          <a:xfrm>
            <a:off x="0" y="0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765175"/>
            <a:ext cx="8153400" cy="457200"/>
          </a:xfrm>
        </p:spPr>
        <p:txBody>
          <a:bodyPr/>
          <a:lstStyle/>
          <a:p>
            <a:pPr eaLnBrk="1" hangingPunct="1"/>
            <a:r>
              <a:rPr lang="pt-BR" sz="2000" b="1" smtClean="0">
                <a:latin typeface="Tahoma" pitchFamily="34" charset="0"/>
              </a:rPr>
              <a:t>Potencialidades, fragilidades, oportunidades e ameaças -PFOA</a:t>
            </a:r>
          </a:p>
        </p:txBody>
      </p:sp>
      <p:sp>
        <p:nvSpPr>
          <p:cNvPr id="106499" name="Rectangle 3"/>
          <p:cNvSpPr>
            <a:spLocks noChangeArrowheads="1"/>
          </p:cNvSpPr>
          <p:nvPr/>
        </p:nvSpPr>
        <p:spPr bwMode="auto">
          <a:xfrm>
            <a:off x="611188" y="1341438"/>
            <a:ext cx="4191000" cy="3208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009900"/>
                </a:solidFill>
                <a:latin typeface="Tahoma" pitchFamily="34" charset="0"/>
              </a:rPr>
              <a:t>Potencialidades</a:t>
            </a:r>
          </a:p>
          <a:p>
            <a:pPr>
              <a:spcBef>
                <a:spcPct val="50000"/>
              </a:spcBef>
            </a:pPr>
            <a:endParaRPr kumimoji="0" lang="pt-BR" sz="8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Quadro professores especializados e proposta pedagógica consistente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Trabalho conjunto com setor competitivo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Diversidade de modalidades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Instalações e materiais</a:t>
            </a:r>
            <a:endParaRPr kumimoji="0" lang="pt-BR" sz="2000" b="1">
              <a:solidFill>
                <a:srgbClr val="00CC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Opções de canais internos de divulgação</a:t>
            </a:r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5003800" y="1628775"/>
            <a:ext cx="3810000" cy="2274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Fragilidades</a:t>
            </a:r>
          </a:p>
          <a:p>
            <a:pPr>
              <a:spcBef>
                <a:spcPct val="50000"/>
              </a:spcBef>
            </a:pPr>
            <a:endParaRPr kumimoji="0" lang="pt-BR" sz="10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Desconexão das opções de atividades para pais em horários compatíveis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Horários inadequados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Pouca autonomia para mudanças</a:t>
            </a:r>
          </a:p>
        </p:txBody>
      </p:sp>
      <p:sp>
        <p:nvSpPr>
          <p:cNvPr id="106501" name="Rectangle 5"/>
          <p:cNvSpPr>
            <a:spLocks noChangeArrowheads="1"/>
          </p:cNvSpPr>
          <p:nvPr/>
        </p:nvSpPr>
        <p:spPr bwMode="auto">
          <a:xfrm>
            <a:off x="611188" y="4724400"/>
            <a:ext cx="38100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0033CC"/>
                </a:solidFill>
                <a:latin typeface="Tahoma" pitchFamily="34" charset="0"/>
              </a:rPr>
              <a:t>Oportunidades</a:t>
            </a:r>
          </a:p>
          <a:p>
            <a:pPr>
              <a:spcBef>
                <a:spcPct val="50000"/>
              </a:spcBef>
            </a:pPr>
            <a:endParaRPr kumimoji="0" lang="pt-BR" sz="1000" b="1">
              <a:solidFill>
                <a:srgbClr val="0033CC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Valorização da atividade física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Demanda pela prática de modalidades – natação e ginástica olímpica – Jogos Olímpicos</a:t>
            </a:r>
          </a:p>
        </p:txBody>
      </p:sp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4953000" y="4648200"/>
            <a:ext cx="38862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FF9900"/>
                </a:solidFill>
                <a:latin typeface="Tahoma" pitchFamily="34" charset="0"/>
              </a:rPr>
              <a:t>Ameaças</a:t>
            </a:r>
          </a:p>
          <a:p>
            <a:pPr>
              <a:spcBef>
                <a:spcPct val="50000"/>
              </a:spcBef>
            </a:pPr>
            <a:endParaRPr kumimoji="0" lang="pt-BR" sz="1000" b="1">
              <a:solidFill>
                <a:srgbClr val="FF99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Aumento da oferta de atividades em centros esportivos, Sesc e nas escolas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Inadimplência e venda de títulos</a:t>
            </a:r>
          </a:p>
        </p:txBody>
      </p:sp>
      <p:sp>
        <p:nvSpPr>
          <p:cNvPr id="6151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49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650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06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06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106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065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1065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2" dur="500"/>
                                        <p:tgtEl>
                                          <p:spTgt spid="1065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6499" grpId="0" build="p" autoUpdateAnimBg="0"/>
      <p:bldP spid="106500" grpId="0" build="p" autoUpdateAnimBg="0"/>
      <p:bldP spid="106501" grpId="0" build="p" autoUpdateAnimBg="0"/>
      <p:bldP spid="106502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026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153400" cy="457200"/>
          </a:xfrm>
        </p:spPr>
        <p:txBody>
          <a:bodyPr/>
          <a:lstStyle/>
          <a:p>
            <a:pPr eaLnBrk="1" hangingPunct="1"/>
            <a:r>
              <a:rPr lang="pt-BR" sz="2000" b="1" smtClean="0">
                <a:latin typeface="Tahoma" pitchFamily="34" charset="0"/>
              </a:rPr>
              <a:t>Levantamento de Suposições/Sugestões</a:t>
            </a:r>
          </a:p>
        </p:txBody>
      </p:sp>
      <p:sp>
        <p:nvSpPr>
          <p:cNvPr id="108547" name="Rectangle 1027"/>
          <p:cNvSpPr>
            <a:spLocks noChangeArrowheads="1"/>
          </p:cNvSpPr>
          <p:nvPr/>
        </p:nvSpPr>
        <p:spPr bwMode="auto">
          <a:xfrm>
            <a:off x="468313" y="1700213"/>
            <a:ext cx="3810000" cy="1908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009900"/>
                </a:solidFill>
                <a:latin typeface="Tahoma" pitchFamily="34" charset="0"/>
              </a:rPr>
              <a:t>Oportunidades</a:t>
            </a:r>
          </a:p>
          <a:p>
            <a:pPr>
              <a:spcBef>
                <a:spcPct val="50000"/>
              </a:spcBef>
            </a:pPr>
            <a:endParaRPr kumimoji="0" lang="pt-BR" sz="10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Valorização da atividade física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Demanda pela prática de modalidades – natação e ginástica olímpica – Jogos Olímpicos</a:t>
            </a:r>
          </a:p>
        </p:txBody>
      </p:sp>
      <p:sp>
        <p:nvSpPr>
          <p:cNvPr id="108548" name="Rectangle 1028"/>
          <p:cNvSpPr>
            <a:spLocks noChangeArrowheads="1"/>
          </p:cNvSpPr>
          <p:nvPr/>
        </p:nvSpPr>
        <p:spPr bwMode="auto">
          <a:xfrm>
            <a:off x="5219700" y="1341438"/>
            <a:ext cx="305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pt-BR" sz="20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Suposições/Sugestões</a:t>
            </a:r>
          </a:p>
        </p:txBody>
      </p:sp>
      <p:sp>
        <p:nvSpPr>
          <p:cNvPr id="108549" name="Text Box 1029"/>
          <p:cNvSpPr txBox="1">
            <a:spLocks noChangeArrowheads="1"/>
          </p:cNvSpPr>
          <p:nvPr/>
        </p:nvSpPr>
        <p:spPr bwMode="auto">
          <a:xfrm>
            <a:off x="5148263" y="2349500"/>
            <a:ext cx="3505200" cy="9477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Oferecer atividades para pais</a:t>
            </a:r>
          </a:p>
          <a:p>
            <a:pPr eaLnBrk="1" hangingPunct="1"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Incluir novas atividades na escola de esportes</a:t>
            </a:r>
          </a:p>
        </p:txBody>
      </p:sp>
      <p:sp>
        <p:nvSpPr>
          <p:cNvPr id="108550" name="Rectangle 1030"/>
          <p:cNvSpPr>
            <a:spLocks noChangeArrowheads="1"/>
          </p:cNvSpPr>
          <p:nvPr/>
        </p:nvSpPr>
        <p:spPr bwMode="auto">
          <a:xfrm>
            <a:off x="395288" y="4437063"/>
            <a:ext cx="4267200" cy="1663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Ameaças</a:t>
            </a:r>
          </a:p>
          <a:p>
            <a:pPr>
              <a:spcBef>
                <a:spcPct val="50000"/>
              </a:spcBef>
            </a:pPr>
            <a:endParaRPr kumimoji="0" lang="pt-BR" sz="10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Aumento da oferta de atividades em centros esportivos, Sesc e nas escolas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Inadimplência e venda de títulos</a:t>
            </a:r>
          </a:p>
        </p:txBody>
      </p:sp>
      <p:sp>
        <p:nvSpPr>
          <p:cNvPr id="108551" name="Text Box 1031"/>
          <p:cNvSpPr txBox="1">
            <a:spLocks noChangeArrowheads="1"/>
          </p:cNvSpPr>
          <p:nvPr/>
        </p:nvSpPr>
        <p:spPr bwMode="auto">
          <a:xfrm>
            <a:off x="5181600" y="4800600"/>
            <a:ext cx="3505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0" lang="pt-BR" sz="1600" b="1">
                <a:latin typeface="Tahoma" pitchFamily="34" charset="0"/>
              </a:rPr>
              <a:t>Diversificar atividades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kumimoji="0" lang="pt-BR" sz="1600" b="1"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0" lang="pt-BR" sz="1600" b="1">
                <a:latin typeface="Tahoma" pitchFamily="34" charset="0"/>
              </a:rPr>
              <a:t>Estimular inscrições</a:t>
            </a:r>
          </a:p>
        </p:txBody>
      </p:sp>
      <p:sp>
        <p:nvSpPr>
          <p:cNvPr id="7176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  <p:cxnSp>
        <p:nvCxnSpPr>
          <p:cNvPr id="7177" name="Conector reto 9"/>
          <p:cNvCxnSpPr>
            <a:cxnSpLocks noChangeShapeType="1"/>
          </p:cNvCxnSpPr>
          <p:nvPr/>
        </p:nvCxnSpPr>
        <p:spPr bwMode="auto">
          <a:xfrm>
            <a:off x="468313" y="3860800"/>
            <a:ext cx="84248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1" name="Rectangle 1028"/>
          <p:cNvSpPr>
            <a:spLocks noChangeArrowheads="1"/>
          </p:cNvSpPr>
          <p:nvPr/>
        </p:nvSpPr>
        <p:spPr bwMode="auto">
          <a:xfrm>
            <a:off x="5219700" y="4076700"/>
            <a:ext cx="305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pt-BR" sz="20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Suposições/Sugestões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85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85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1085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08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4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5" dur="500"/>
                                        <p:tgtEl>
                                          <p:spTgt spid="1085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0" dur="500"/>
                                        <p:tgtEl>
                                          <p:spTgt spid="1085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5" dur="500"/>
                                        <p:tgtEl>
                                          <p:spTgt spid="1085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85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8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8547" grpId="0" build="p" autoUpdateAnimBg="0"/>
      <p:bldP spid="108548" grpId="0" build="p" autoUpdateAnimBg="0"/>
      <p:bldP spid="108549" grpId="0" build="p" autoUpdateAnimBg="0"/>
      <p:bldP spid="108550" grpId="0" build="p" autoUpdateAnimBg="0"/>
      <p:bldP spid="108551" grpId="0" build="p" autoUpdateAnimBg="0"/>
      <p:bldP spid="11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>
            <a:spLocks noChangeArrowheads="1"/>
          </p:cNvSpPr>
          <p:nvPr/>
        </p:nvSpPr>
        <p:spPr bwMode="auto">
          <a:xfrm>
            <a:off x="457200" y="1066800"/>
            <a:ext cx="3962400" cy="223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FF0000"/>
                </a:solidFill>
                <a:latin typeface="Tahoma" pitchFamily="34" charset="0"/>
              </a:rPr>
              <a:t>Fragilidades</a:t>
            </a:r>
          </a:p>
          <a:p>
            <a:pPr>
              <a:spcBef>
                <a:spcPct val="50000"/>
              </a:spcBef>
            </a:pPr>
            <a:endParaRPr kumimoji="0" lang="pt-BR" sz="8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Desconexão das opções de atividades para pais em horários compatíveis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Horários inadequados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Pouca autonomia para mudanças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5364163" y="836613"/>
            <a:ext cx="305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pt-BR" sz="20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Suposições/Sugestões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5105400" y="1676400"/>
            <a:ext cx="3733800" cy="168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Oferecer atividades para jovens e adultos</a:t>
            </a:r>
          </a:p>
          <a:p>
            <a:pPr eaLnBrk="1" hangingPunct="1"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Reorganizar horários </a:t>
            </a:r>
          </a:p>
          <a:p>
            <a:pPr eaLnBrk="1" hangingPunct="1"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Necessária aprovação da Diretoria</a:t>
            </a:r>
          </a:p>
          <a:p>
            <a:pPr eaLnBrk="1" hangingPunct="1">
              <a:spcBef>
                <a:spcPct val="50000"/>
              </a:spcBef>
            </a:pPr>
            <a:endParaRPr kumimoji="0" lang="pt-BR" sz="1600" b="1">
              <a:latin typeface="Tahoma" pitchFamily="34" charset="0"/>
            </a:endParaRPr>
          </a:p>
        </p:txBody>
      </p:sp>
      <p:sp>
        <p:nvSpPr>
          <p:cNvPr id="8197" name="Rectangle 6"/>
          <p:cNvSpPr>
            <a:spLocks noChangeArrowheads="1"/>
          </p:cNvSpPr>
          <p:nvPr/>
        </p:nvSpPr>
        <p:spPr bwMode="auto">
          <a:xfrm>
            <a:off x="468313" y="4005263"/>
            <a:ext cx="4419600" cy="2719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kumimoji="0" lang="pt-BR" b="1">
                <a:solidFill>
                  <a:srgbClr val="009900"/>
                </a:solidFill>
                <a:latin typeface="Tahoma" pitchFamily="34" charset="0"/>
              </a:rPr>
              <a:t>Potencialidades</a:t>
            </a:r>
          </a:p>
          <a:p>
            <a:pPr>
              <a:spcBef>
                <a:spcPct val="50000"/>
              </a:spcBef>
            </a:pPr>
            <a:endParaRPr kumimoji="0" lang="pt-BR" sz="800" b="1"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Quadro professores especializados e proposta pedagógica consistente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Trabalho conjunto com setor competitivo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Diversidade de modalidades</a:t>
            </a: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Instalações e materiais disponíveis</a:t>
            </a:r>
            <a:endParaRPr kumimoji="0" lang="pt-BR" sz="2000" b="1">
              <a:solidFill>
                <a:srgbClr val="00CC00"/>
              </a:solidFill>
              <a:latin typeface="Tahoma" pitchFamily="34" charset="0"/>
            </a:endParaRPr>
          </a:p>
          <a:p>
            <a:pPr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Opções de canais internos de divulgação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410200" y="4648200"/>
            <a:ext cx="3505200" cy="704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0" lang="pt-BR" sz="1600" b="1">
                <a:latin typeface="Tahoma" pitchFamily="34" charset="0"/>
              </a:rPr>
              <a:t>Oferecer novas atividades</a:t>
            </a:r>
          </a:p>
          <a:p>
            <a:pPr>
              <a:lnSpc>
                <a:spcPct val="70000"/>
              </a:lnSpc>
              <a:spcBef>
                <a:spcPct val="20000"/>
              </a:spcBef>
            </a:pPr>
            <a:endParaRPr kumimoji="0" lang="pt-BR" sz="1600" b="1">
              <a:latin typeface="Tahoma" pitchFamily="34" charset="0"/>
            </a:endParaRPr>
          </a:p>
          <a:p>
            <a:pPr>
              <a:lnSpc>
                <a:spcPct val="70000"/>
              </a:lnSpc>
              <a:spcBef>
                <a:spcPct val="20000"/>
              </a:spcBef>
            </a:pPr>
            <a:r>
              <a:rPr kumimoji="0" lang="pt-BR" sz="1600" b="1">
                <a:latin typeface="Tahoma" pitchFamily="34" charset="0"/>
              </a:rPr>
              <a:t>Incrementar divulgação</a:t>
            </a:r>
          </a:p>
        </p:txBody>
      </p:sp>
      <p:sp>
        <p:nvSpPr>
          <p:cNvPr id="109576" name="Rectangle 8"/>
          <p:cNvSpPr>
            <a:spLocks noChangeArrowheads="1"/>
          </p:cNvSpPr>
          <p:nvPr/>
        </p:nvSpPr>
        <p:spPr bwMode="auto">
          <a:xfrm>
            <a:off x="5410200" y="3657600"/>
            <a:ext cx="305435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kumimoji="0" lang="pt-BR" sz="2000" b="1" dirty="0">
                <a:solidFill>
                  <a:schemeClr val="accent6">
                    <a:lumMod val="75000"/>
                  </a:schemeClr>
                </a:solidFill>
                <a:latin typeface="Tahoma" pitchFamily="34" charset="0"/>
              </a:rPr>
              <a:t>Suposições/Sugestões</a:t>
            </a:r>
          </a:p>
        </p:txBody>
      </p:sp>
      <p:cxnSp>
        <p:nvCxnSpPr>
          <p:cNvPr id="8200" name="Conector reto 9"/>
          <p:cNvCxnSpPr>
            <a:cxnSpLocks noChangeShapeType="1"/>
          </p:cNvCxnSpPr>
          <p:nvPr/>
        </p:nvCxnSpPr>
        <p:spPr bwMode="auto">
          <a:xfrm>
            <a:off x="468313" y="3500438"/>
            <a:ext cx="8424862" cy="0"/>
          </a:xfrm>
          <a:prstGeom prst="line">
            <a:avLst/>
          </a:prstGeom>
          <a:noFill/>
          <a:ln w="9525" algn="ctr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8201" name="Text Box 2"/>
          <p:cNvSpPr txBox="1">
            <a:spLocks noChangeArrowheads="1"/>
          </p:cNvSpPr>
          <p:nvPr/>
        </p:nvSpPr>
        <p:spPr bwMode="auto">
          <a:xfrm>
            <a:off x="0" y="188913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0957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10957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95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2" grpId="0" build="p" autoUpdateAnimBg="0"/>
      <p:bldP spid="109573" grpId="0" build="p" autoUpdateAnimBg="0"/>
      <p:bldP spid="109575" grpId="0" build="p" autoUpdateAnimBg="0"/>
      <p:bldP spid="109576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ChangeArrowheads="1"/>
          </p:cNvSpPr>
          <p:nvPr/>
        </p:nvSpPr>
        <p:spPr bwMode="auto">
          <a:xfrm>
            <a:off x="611188" y="692150"/>
            <a:ext cx="8153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/>
            <a:r>
              <a:rPr kumimoji="0" lang="pt-BR" sz="2000" b="1">
                <a:solidFill>
                  <a:srgbClr val="0033CC"/>
                </a:solidFill>
                <a:latin typeface="Tahoma" pitchFamily="34" charset="0"/>
              </a:rPr>
              <a:t>RESUMO - Levantamento de Suposições/Sugestões</a:t>
            </a:r>
          </a:p>
        </p:txBody>
      </p:sp>
      <p:sp>
        <p:nvSpPr>
          <p:cNvPr id="110595" name="Text Box 3"/>
          <p:cNvSpPr txBox="1">
            <a:spLocks noChangeArrowheads="1"/>
          </p:cNvSpPr>
          <p:nvPr/>
        </p:nvSpPr>
        <p:spPr bwMode="auto">
          <a:xfrm>
            <a:off x="2590800" y="990600"/>
            <a:ext cx="5181600" cy="559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Oferecer atividades para pais</a:t>
            </a:r>
          </a:p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Incluir novas atividades na escola de esportes</a:t>
            </a:r>
          </a:p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Diversificar atividades</a:t>
            </a:r>
          </a:p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Estimular inscrições</a:t>
            </a:r>
          </a:p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Oferecer atividades para jovens e adultos</a:t>
            </a:r>
          </a:p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Necessária aprovação da Diretoria</a:t>
            </a:r>
          </a:p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Oferecer novas atividades</a:t>
            </a:r>
          </a:p>
          <a:p>
            <a:pPr eaLnBrk="1" hangingPunct="1">
              <a:lnSpc>
                <a:spcPct val="220000"/>
              </a:lnSpc>
              <a:spcBef>
                <a:spcPct val="50000"/>
              </a:spcBef>
            </a:pPr>
            <a:r>
              <a:rPr kumimoji="0" lang="pt-BR" sz="1600" b="1">
                <a:latin typeface="Tahoma" pitchFamily="34" charset="0"/>
              </a:rPr>
              <a:t>Incrementar divulgação</a:t>
            </a:r>
          </a:p>
          <a:p>
            <a:pPr eaLnBrk="1" hangingPunct="1">
              <a:lnSpc>
                <a:spcPct val="90000"/>
              </a:lnSpc>
              <a:spcBef>
                <a:spcPct val="50000"/>
              </a:spcBef>
            </a:pPr>
            <a:endParaRPr kumimoji="0" lang="pt-BR" sz="1600" b="1">
              <a:latin typeface="Tahoma" pitchFamily="34" charset="0"/>
            </a:endParaRPr>
          </a:p>
        </p:txBody>
      </p:sp>
      <p:sp>
        <p:nvSpPr>
          <p:cNvPr id="110596" name="Text Box 4"/>
          <p:cNvSpPr txBox="1">
            <a:spLocks noChangeArrowheads="1"/>
          </p:cNvSpPr>
          <p:nvPr/>
        </p:nvSpPr>
        <p:spPr bwMode="auto">
          <a:xfrm>
            <a:off x="1979613" y="981075"/>
            <a:ext cx="530225" cy="922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 sz="5400" b="1">
                <a:solidFill>
                  <a:srgbClr val="339933"/>
                </a:solidFill>
              </a:rPr>
              <a:t>*</a:t>
            </a:r>
          </a:p>
        </p:txBody>
      </p:sp>
      <p:sp>
        <p:nvSpPr>
          <p:cNvPr id="110600" name="Text Box 8"/>
          <p:cNvSpPr txBox="1">
            <a:spLocks noChangeArrowheads="1"/>
          </p:cNvSpPr>
          <p:nvPr/>
        </p:nvSpPr>
        <p:spPr bwMode="auto">
          <a:xfrm>
            <a:off x="1619250" y="4941888"/>
            <a:ext cx="596900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 sz="3600" b="1">
                <a:solidFill>
                  <a:srgbClr val="FF3399"/>
                </a:solidFill>
                <a:sym typeface="Wingdings 2" pitchFamily="18" charset="2"/>
              </a:rPr>
              <a:t></a:t>
            </a:r>
          </a:p>
        </p:txBody>
      </p:sp>
      <p:sp>
        <p:nvSpPr>
          <p:cNvPr id="110601" name="Text Box 9"/>
          <p:cNvSpPr txBox="1">
            <a:spLocks noChangeArrowheads="1"/>
          </p:cNvSpPr>
          <p:nvPr/>
        </p:nvSpPr>
        <p:spPr bwMode="auto">
          <a:xfrm>
            <a:off x="5003800" y="3068638"/>
            <a:ext cx="587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3200" b="1">
                <a:solidFill>
                  <a:srgbClr val="FF6600"/>
                </a:solidFill>
                <a:sym typeface="Wingdings 2" pitchFamily="18" charset="2"/>
              </a:rPr>
              <a:t></a:t>
            </a:r>
          </a:p>
        </p:txBody>
      </p:sp>
      <p:sp>
        <p:nvSpPr>
          <p:cNvPr id="12" name="Text Box 9"/>
          <p:cNvSpPr txBox="1">
            <a:spLocks noChangeArrowheads="1"/>
          </p:cNvSpPr>
          <p:nvPr/>
        </p:nvSpPr>
        <p:spPr bwMode="auto">
          <a:xfrm>
            <a:off x="5508625" y="5732463"/>
            <a:ext cx="587375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3200" b="1">
                <a:solidFill>
                  <a:srgbClr val="FF6600"/>
                </a:solidFill>
                <a:sym typeface="Wingdings 2" pitchFamily="18" charset="2"/>
              </a:rPr>
              <a:t></a:t>
            </a:r>
          </a:p>
        </p:txBody>
      </p:sp>
      <p:sp>
        <p:nvSpPr>
          <p:cNvPr id="13" name="Text Box 9"/>
          <p:cNvSpPr txBox="1">
            <a:spLocks noChangeArrowheads="1"/>
          </p:cNvSpPr>
          <p:nvPr/>
        </p:nvSpPr>
        <p:spPr bwMode="auto">
          <a:xfrm>
            <a:off x="6588125" y="4365625"/>
            <a:ext cx="58737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3200" b="1">
                <a:solidFill>
                  <a:srgbClr val="FF6600"/>
                </a:solidFill>
                <a:sym typeface="Wingdings 2" pitchFamily="18" charset="2"/>
              </a:rPr>
              <a:t></a:t>
            </a:r>
          </a:p>
        </p:txBody>
      </p:sp>
      <p:sp>
        <p:nvSpPr>
          <p:cNvPr id="14" name="Text Box 4"/>
          <p:cNvSpPr txBox="1">
            <a:spLocks noChangeArrowheads="1"/>
          </p:cNvSpPr>
          <p:nvPr/>
        </p:nvSpPr>
        <p:spPr bwMode="auto">
          <a:xfrm>
            <a:off x="2051050" y="3644900"/>
            <a:ext cx="5318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 sz="5400" b="1">
                <a:solidFill>
                  <a:srgbClr val="339933"/>
                </a:solidFill>
              </a:rPr>
              <a:t>*</a:t>
            </a:r>
          </a:p>
        </p:txBody>
      </p:sp>
      <p:sp>
        <p:nvSpPr>
          <p:cNvPr id="15" name="Text Box 4"/>
          <p:cNvSpPr txBox="1">
            <a:spLocks noChangeArrowheads="1"/>
          </p:cNvSpPr>
          <p:nvPr/>
        </p:nvSpPr>
        <p:spPr bwMode="auto">
          <a:xfrm>
            <a:off x="2051050" y="4941888"/>
            <a:ext cx="531813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 sz="5400" b="1">
                <a:solidFill>
                  <a:srgbClr val="339933"/>
                </a:solidFill>
              </a:rPr>
              <a:t>*</a:t>
            </a:r>
          </a:p>
        </p:txBody>
      </p:sp>
      <p:sp>
        <p:nvSpPr>
          <p:cNvPr id="17" name="Text Box 8"/>
          <p:cNvSpPr txBox="1">
            <a:spLocks noChangeArrowheads="1"/>
          </p:cNvSpPr>
          <p:nvPr/>
        </p:nvSpPr>
        <p:spPr bwMode="auto">
          <a:xfrm>
            <a:off x="1835150" y="2349500"/>
            <a:ext cx="5969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 sz="3600" b="1">
                <a:solidFill>
                  <a:srgbClr val="FF3399"/>
                </a:solidFill>
                <a:sym typeface="Wingdings 2" pitchFamily="18" charset="2"/>
              </a:rPr>
              <a:t></a:t>
            </a:r>
          </a:p>
        </p:txBody>
      </p:sp>
      <p:sp>
        <p:nvSpPr>
          <p:cNvPr id="18" name="Text Box 8"/>
          <p:cNvSpPr txBox="1">
            <a:spLocks noChangeArrowheads="1"/>
          </p:cNvSpPr>
          <p:nvPr/>
        </p:nvSpPr>
        <p:spPr bwMode="auto">
          <a:xfrm>
            <a:off x="1908175" y="1700213"/>
            <a:ext cx="59690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kumimoji="0" lang="pt-BR" sz="3600" b="1">
                <a:solidFill>
                  <a:srgbClr val="FF3399"/>
                </a:solidFill>
                <a:sym typeface="Wingdings 2" pitchFamily="18" charset="2"/>
              </a:rPr>
              <a:t></a:t>
            </a:r>
          </a:p>
        </p:txBody>
      </p:sp>
      <p:sp>
        <p:nvSpPr>
          <p:cNvPr id="9229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5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06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0595" grpId="0" build="p" autoUpdateAnimBg="0"/>
      <p:bldP spid="110596" grpId="0" build="p" autoUpdateAnimBg="0"/>
      <p:bldP spid="110600" grpId="0" build="p" autoUpdateAnimBg="0"/>
      <p:bldP spid="110601" grpId="0" build="p" autoUpdateAnimBg="0"/>
      <p:bldP spid="12" grpId="0" build="p" autoUpdateAnimBg="0"/>
      <p:bldP spid="13" grpId="0" build="p" autoUpdateAnimBg="0"/>
      <p:bldP spid="14" grpId="0" build="p" autoUpdateAnimBg="0"/>
      <p:bldP spid="15" grpId="0" build="p" autoUpdateAnimBg="0"/>
      <p:bldP spid="17" grpId="0" build="p" autoUpdateAnimBg="0"/>
      <p:bldP spid="18" grpId="0" build="p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ChangeArrowheads="1"/>
          </p:cNvSpPr>
          <p:nvPr/>
        </p:nvSpPr>
        <p:spPr bwMode="auto">
          <a:xfrm>
            <a:off x="3581400" y="4343400"/>
            <a:ext cx="1905000" cy="762000"/>
          </a:xfrm>
          <a:prstGeom prst="rect">
            <a:avLst/>
          </a:prstGeom>
          <a:solidFill>
            <a:srgbClr val="DDAB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xfrm>
            <a:off x="468313" y="620713"/>
            <a:ext cx="7772400" cy="838200"/>
          </a:xfrm>
        </p:spPr>
        <p:txBody>
          <a:bodyPr/>
          <a:lstStyle/>
          <a:p>
            <a:pPr eaLnBrk="1" hangingPunct="1"/>
            <a:r>
              <a:rPr lang="pt-BR" sz="1800" smtClean="0"/>
              <a:t>ELEMENTOS DO PLANO ESTRATÉGICO</a:t>
            </a:r>
            <a:br>
              <a:rPr lang="pt-BR" sz="1800" smtClean="0"/>
            </a:br>
            <a:r>
              <a:rPr lang="pt-BR" sz="1800" smtClean="0"/>
              <a:t> DE UMA ORGANIZAÇÃO ESPORTIVA</a:t>
            </a:r>
          </a:p>
        </p:txBody>
      </p:sp>
      <p:sp>
        <p:nvSpPr>
          <p:cNvPr id="10244" name="Oval 4"/>
          <p:cNvSpPr>
            <a:spLocks noChangeArrowheads="1"/>
          </p:cNvSpPr>
          <p:nvPr/>
        </p:nvSpPr>
        <p:spPr bwMode="auto">
          <a:xfrm>
            <a:off x="990600" y="1600200"/>
            <a:ext cx="2514600" cy="1219200"/>
          </a:xfrm>
          <a:prstGeom prst="ellipse">
            <a:avLst/>
          </a:prstGeom>
          <a:solidFill>
            <a:srgbClr val="DDDDDD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5" name="Rectangle 5"/>
          <p:cNvSpPr>
            <a:spLocks noChangeArrowheads="1"/>
          </p:cNvSpPr>
          <p:nvPr/>
        </p:nvSpPr>
        <p:spPr bwMode="auto">
          <a:xfrm>
            <a:off x="6019800" y="1828800"/>
            <a:ext cx="1295400" cy="7620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6" name="Rectangle 6"/>
          <p:cNvSpPr>
            <a:spLocks noChangeArrowheads="1"/>
          </p:cNvSpPr>
          <p:nvPr/>
        </p:nvSpPr>
        <p:spPr bwMode="auto">
          <a:xfrm>
            <a:off x="3505200" y="3124200"/>
            <a:ext cx="1905000" cy="762000"/>
          </a:xfrm>
          <a:prstGeom prst="rect">
            <a:avLst/>
          </a:prstGeom>
          <a:solidFill>
            <a:srgbClr val="DDABD6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3352800" y="5562600"/>
            <a:ext cx="2286000" cy="990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48" name="Rectangle 8"/>
          <p:cNvSpPr>
            <a:spLocks noChangeArrowheads="1"/>
          </p:cNvSpPr>
          <p:nvPr/>
        </p:nvSpPr>
        <p:spPr bwMode="auto">
          <a:xfrm>
            <a:off x="6705600" y="5105400"/>
            <a:ext cx="1524000" cy="14478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pt-BR"/>
          </a:p>
        </p:txBody>
      </p:sp>
      <p:sp>
        <p:nvSpPr>
          <p:cNvPr id="10249" name="Rectangle 9"/>
          <p:cNvSpPr>
            <a:spLocks noChangeArrowheads="1"/>
          </p:cNvSpPr>
          <p:nvPr/>
        </p:nvSpPr>
        <p:spPr bwMode="auto">
          <a:xfrm>
            <a:off x="685800" y="5562600"/>
            <a:ext cx="1524000" cy="609600"/>
          </a:xfrm>
          <a:prstGeom prst="rect">
            <a:avLst/>
          </a:prstGeom>
          <a:solidFill>
            <a:schemeClr val="bg2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19818" name="Oval 10"/>
          <p:cNvSpPr>
            <a:spLocks noChangeArrowheads="1"/>
          </p:cNvSpPr>
          <p:nvPr/>
        </p:nvSpPr>
        <p:spPr bwMode="auto">
          <a:xfrm>
            <a:off x="533400" y="3733800"/>
            <a:ext cx="2133600" cy="914400"/>
          </a:xfrm>
          <a:prstGeom prst="ellipse">
            <a:avLst/>
          </a:prstGeom>
          <a:solidFill>
            <a:schemeClr val="accent3">
              <a:lumMod val="75000"/>
            </a:schemeClr>
          </a:solidFill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pt-BR"/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1219200" y="1905000"/>
            <a:ext cx="2057400" cy="703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Análise do ambiente</a:t>
            </a:r>
          </a:p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DIAGNÓSTICO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5867400" y="1905000"/>
            <a:ext cx="1600200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MISSÃO</a:t>
            </a: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Razão de ser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3657600" y="3200400"/>
            <a:ext cx="16002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OBJETIVOS GERAIS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3571875" y="4419600"/>
            <a:ext cx="18383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OBJETIVOS ESTRATÉGICOS</a:t>
            </a:r>
          </a:p>
        </p:txBody>
      </p:sp>
      <p:sp>
        <p:nvSpPr>
          <p:cNvPr id="10255" name="Text Box 15"/>
          <p:cNvSpPr txBox="1">
            <a:spLocks noChangeArrowheads="1"/>
          </p:cNvSpPr>
          <p:nvPr/>
        </p:nvSpPr>
        <p:spPr bwMode="auto">
          <a:xfrm>
            <a:off x="3352800" y="5715000"/>
            <a:ext cx="23622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PROJETOS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PROGRAMAS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 b="1">
                <a:solidFill>
                  <a:srgbClr val="020202"/>
                </a:solidFill>
                <a:latin typeface="Tahoma" pitchFamily="34" charset="0"/>
              </a:rPr>
              <a:t>AÇÕES</a:t>
            </a:r>
          </a:p>
        </p:txBody>
      </p:sp>
      <p:sp>
        <p:nvSpPr>
          <p:cNvPr id="10256" name="Text Box 16"/>
          <p:cNvSpPr txBox="1">
            <a:spLocks noChangeArrowheads="1"/>
          </p:cNvSpPr>
          <p:nvPr/>
        </p:nvSpPr>
        <p:spPr bwMode="auto">
          <a:xfrm>
            <a:off x="533400" y="3962400"/>
            <a:ext cx="2133600" cy="581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ACOMPANHAMENTO E AVALIAÇÃO</a:t>
            </a:r>
          </a:p>
        </p:txBody>
      </p:sp>
      <p:sp>
        <p:nvSpPr>
          <p:cNvPr id="10257" name="Text Box 17"/>
          <p:cNvSpPr txBox="1">
            <a:spLocks noChangeArrowheads="1"/>
          </p:cNvSpPr>
          <p:nvPr/>
        </p:nvSpPr>
        <p:spPr bwMode="auto">
          <a:xfrm>
            <a:off x="609600" y="5715000"/>
            <a:ext cx="160020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Indicadores</a:t>
            </a:r>
          </a:p>
        </p:txBody>
      </p:sp>
      <p:sp>
        <p:nvSpPr>
          <p:cNvPr id="10258" name="Text Box 18"/>
          <p:cNvSpPr txBox="1">
            <a:spLocks noChangeArrowheads="1"/>
          </p:cNvSpPr>
          <p:nvPr/>
        </p:nvSpPr>
        <p:spPr bwMode="auto">
          <a:xfrm>
            <a:off x="6705600" y="5410200"/>
            <a:ext cx="1524000" cy="850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PLANO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OPERACIONAL</a:t>
            </a:r>
          </a:p>
          <a:p>
            <a:pPr algn="ctr" eaLnBrk="1" hangingPunct="1">
              <a:lnSpc>
                <a:spcPct val="70000"/>
              </a:lnSpc>
              <a:spcBef>
                <a:spcPct val="50000"/>
              </a:spcBef>
            </a:pPr>
            <a:r>
              <a:rPr kumimoji="0" lang="pt-BR" sz="1600">
                <a:latin typeface="Tahoma" pitchFamily="34" charset="0"/>
              </a:rPr>
              <a:t>ANUAL</a:t>
            </a:r>
          </a:p>
        </p:txBody>
      </p:sp>
      <p:sp>
        <p:nvSpPr>
          <p:cNvPr id="10259" name="Text Box 19"/>
          <p:cNvSpPr txBox="1">
            <a:spLocks noChangeArrowheads="1"/>
          </p:cNvSpPr>
          <p:nvPr/>
        </p:nvSpPr>
        <p:spPr bwMode="auto">
          <a:xfrm>
            <a:off x="7239000" y="990600"/>
            <a:ext cx="16002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kumimoji="0" lang="pt-BR" sz="1400">
                <a:latin typeface="Tahoma" pitchFamily="34" charset="0"/>
              </a:rPr>
              <a:t>ROCHE, 2002</a:t>
            </a:r>
          </a:p>
        </p:txBody>
      </p:sp>
      <p:sp>
        <p:nvSpPr>
          <p:cNvPr id="10260" name="Line 20"/>
          <p:cNvSpPr>
            <a:spLocks noChangeShapeType="1"/>
          </p:cNvSpPr>
          <p:nvPr/>
        </p:nvSpPr>
        <p:spPr bwMode="auto">
          <a:xfrm>
            <a:off x="3124200" y="2743200"/>
            <a:ext cx="8382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61" name="Line 21"/>
          <p:cNvSpPr>
            <a:spLocks noChangeShapeType="1"/>
          </p:cNvSpPr>
          <p:nvPr/>
        </p:nvSpPr>
        <p:spPr bwMode="auto">
          <a:xfrm flipH="1">
            <a:off x="5029200" y="2209800"/>
            <a:ext cx="9144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62" name="Line 22"/>
          <p:cNvSpPr>
            <a:spLocks noChangeShapeType="1"/>
          </p:cNvSpPr>
          <p:nvPr/>
        </p:nvSpPr>
        <p:spPr bwMode="auto">
          <a:xfrm flipV="1">
            <a:off x="1600200" y="2895600"/>
            <a:ext cx="457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pt-BR"/>
          </a:p>
        </p:txBody>
      </p:sp>
      <p:sp>
        <p:nvSpPr>
          <p:cNvPr id="10263" name="AutoShape 23"/>
          <p:cNvSpPr>
            <a:spLocks noChangeArrowheads="1"/>
          </p:cNvSpPr>
          <p:nvPr/>
        </p:nvSpPr>
        <p:spPr bwMode="auto">
          <a:xfrm>
            <a:off x="4419600" y="39624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64" name="AutoShape 24"/>
          <p:cNvSpPr>
            <a:spLocks noChangeArrowheads="1"/>
          </p:cNvSpPr>
          <p:nvPr/>
        </p:nvSpPr>
        <p:spPr bwMode="auto">
          <a:xfrm>
            <a:off x="4419600" y="5181600"/>
            <a:ext cx="228600" cy="304800"/>
          </a:xfrm>
          <a:prstGeom prst="downArrow">
            <a:avLst>
              <a:gd name="adj1" fmla="val 50000"/>
              <a:gd name="adj2" fmla="val 33333"/>
            </a:avLst>
          </a:prstGeom>
          <a:gradFill rotWithShape="0">
            <a:gsLst>
              <a:gs pos="0">
                <a:srgbClr val="76185E"/>
              </a:gs>
              <a:gs pos="100000">
                <a:srgbClr val="FF33CC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65" name="AutoShape 25"/>
          <p:cNvSpPr>
            <a:spLocks noChangeArrowheads="1"/>
          </p:cNvSpPr>
          <p:nvPr/>
        </p:nvSpPr>
        <p:spPr bwMode="auto">
          <a:xfrm>
            <a:off x="1447800" y="4800600"/>
            <a:ext cx="228600" cy="685800"/>
          </a:xfrm>
          <a:prstGeom prst="upArrow">
            <a:avLst>
              <a:gd name="adj1" fmla="val 50000"/>
              <a:gd name="adj2" fmla="val 75000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66" name="AutoShape 26"/>
          <p:cNvSpPr>
            <a:spLocks noChangeArrowheads="1"/>
          </p:cNvSpPr>
          <p:nvPr/>
        </p:nvSpPr>
        <p:spPr bwMode="auto">
          <a:xfrm>
            <a:off x="2514600" y="5791200"/>
            <a:ext cx="533400" cy="228600"/>
          </a:xfrm>
          <a:prstGeom prst="lef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FF3399"/>
              </a:gs>
              <a:gs pos="100000">
                <a:srgbClr val="761847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67" name="AutoShape 27"/>
          <p:cNvSpPr>
            <a:spLocks noChangeArrowheads="1"/>
          </p:cNvSpPr>
          <p:nvPr/>
        </p:nvSpPr>
        <p:spPr bwMode="auto">
          <a:xfrm>
            <a:off x="5867400" y="5791200"/>
            <a:ext cx="533400" cy="228600"/>
          </a:xfrm>
          <a:prstGeom prst="rightArrow">
            <a:avLst>
              <a:gd name="adj1" fmla="val 50000"/>
              <a:gd name="adj2" fmla="val 58333"/>
            </a:avLst>
          </a:prstGeom>
          <a:gradFill rotWithShape="0">
            <a:gsLst>
              <a:gs pos="0">
                <a:srgbClr val="761847"/>
              </a:gs>
              <a:gs pos="100000">
                <a:srgbClr val="FF3399"/>
              </a:gs>
            </a:gsLst>
            <a:lin ang="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pt-BR"/>
          </a:p>
        </p:txBody>
      </p:sp>
      <p:sp>
        <p:nvSpPr>
          <p:cNvPr id="10268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7772400" cy="627063"/>
          </a:xfrm>
        </p:spPr>
        <p:txBody>
          <a:bodyPr/>
          <a:lstStyle/>
          <a:p>
            <a:pPr eaLnBrk="1" hangingPunct="1"/>
            <a:r>
              <a:rPr lang="pt-BR" sz="3600" smtClean="0">
                <a:solidFill>
                  <a:srgbClr val="FF0000"/>
                </a:solidFill>
                <a:latin typeface="Tahoma" pitchFamily="34" charset="0"/>
              </a:rPr>
              <a:t>OBJETIVOS GERAIS - </a:t>
            </a:r>
            <a:r>
              <a:rPr lang="pt-BR" sz="2400" smtClean="0">
                <a:solidFill>
                  <a:srgbClr val="FF0000"/>
                </a:solidFill>
                <a:latin typeface="Tahoma" pitchFamily="34" charset="0"/>
              </a:rPr>
              <a:t>médio prazo – 3 ou 4</a:t>
            </a:r>
          </a:p>
        </p:txBody>
      </p:sp>
      <p:sp>
        <p:nvSpPr>
          <p:cNvPr id="1116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1438" y="1412875"/>
            <a:ext cx="9072562" cy="1981200"/>
          </a:xfrm>
        </p:spPr>
        <p:txBody>
          <a:bodyPr/>
          <a:lstStyle/>
          <a:p>
            <a:pPr algn="ctr"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r>
              <a:rPr lang="pt-BR" sz="2000" dirty="0" smtClean="0">
                <a:latin typeface="Tahoma" pitchFamily="34" charset="0"/>
              </a:rPr>
              <a:t>A PARTIR DA MISSÃO E DA ANÁLISE PFOA 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pt-BR" sz="800" dirty="0" smtClean="0">
              <a:latin typeface="Tahoma" pitchFamily="34" charset="0"/>
            </a:endParaRPr>
          </a:p>
          <a:p>
            <a:pPr marL="266700" indent="-26670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t-BR" sz="2000" dirty="0" smtClean="0">
                <a:latin typeface="Tahoma" pitchFamily="34" charset="0"/>
              </a:rPr>
              <a:t>APOIAR-SE NOS PONTOS FORTES </a:t>
            </a:r>
            <a:r>
              <a:rPr lang="pt-BR" sz="2000" b="1" dirty="0" smtClean="0">
                <a:solidFill>
                  <a:srgbClr val="FF3399"/>
                </a:solidFill>
                <a:latin typeface="Tahoma" pitchFamily="34" charset="0"/>
              </a:rPr>
              <a:t>(POTENCIALIDADES)</a:t>
            </a:r>
          </a:p>
          <a:p>
            <a:pPr marL="266700" indent="-26670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defRPr/>
            </a:pPr>
            <a:r>
              <a:rPr lang="pt-BR" sz="2000" dirty="0" smtClean="0">
                <a:latin typeface="Tahoma" pitchFamily="34" charset="0"/>
              </a:rPr>
              <a:t>ELIMINAR, CORRIGIR, MINIMIZAR OS PONTOS FRACOS </a:t>
            </a:r>
            <a:r>
              <a:rPr lang="pt-BR" sz="2000" b="1" dirty="0" smtClean="0">
                <a:solidFill>
                  <a:srgbClr val="FF3399"/>
                </a:solidFill>
                <a:latin typeface="Tahoma" pitchFamily="34" charset="0"/>
              </a:rPr>
              <a:t>(FRAGILIDADES)</a:t>
            </a:r>
          </a:p>
          <a:p>
            <a:pPr marL="266700" indent="-26670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tabLst>
                <a:tab pos="266700" algn="l"/>
              </a:tabLst>
              <a:defRPr/>
            </a:pPr>
            <a:r>
              <a:rPr lang="pt-BR" sz="2000" dirty="0" smtClean="0">
                <a:latin typeface="Tahoma" pitchFamily="34" charset="0"/>
              </a:rPr>
              <a:t>APROVEITAR AS </a:t>
            </a:r>
            <a:r>
              <a:rPr lang="pt-BR" sz="2000" b="1" dirty="0" smtClean="0">
                <a:solidFill>
                  <a:srgbClr val="7030A0"/>
                </a:solidFill>
                <a:latin typeface="Tahoma" pitchFamily="34" charset="0"/>
              </a:rPr>
              <a:t>OPORTUNIDADES</a:t>
            </a:r>
          </a:p>
          <a:p>
            <a:pPr marL="266700" indent="-266700" eaLnBrk="1" hangingPunct="1">
              <a:lnSpc>
                <a:spcPct val="80000"/>
              </a:lnSpc>
              <a:buClr>
                <a:srgbClr val="FF0000"/>
              </a:buClr>
              <a:buFont typeface="Wingdings" pitchFamily="2" charset="2"/>
              <a:buChar char="Ø"/>
              <a:tabLst>
                <a:tab pos="266700" algn="l"/>
              </a:tabLst>
              <a:defRPr/>
            </a:pPr>
            <a:r>
              <a:rPr lang="pt-BR" sz="2000" dirty="0" smtClean="0">
                <a:latin typeface="Tahoma" pitchFamily="34" charset="0"/>
              </a:rPr>
              <a:t>NEUTRALIZAR AS </a:t>
            </a:r>
            <a:r>
              <a:rPr lang="pt-BR" sz="2000" b="1" dirty="0" smtClean="0">
                <a:solidFill>
                  <a:srgbClr val="7030A0"/>
                </a:solidFill>
                <a:latin typeface="Tahoma" pitchFamily="34" charset="0"/>
              </a:rPr>
              <a:t>AMEAÇAS</a:t>
            </a:r>
          </a:p>
        </p:txBody>
      </p:sp>
      <p:graphicFrame>
        <p:nvGraphicFramePr>
          <p:cNvPr id="6" name="Diagrama 5"/>
          <p:cNvGraphicFramePr/>
          <p:nvPr/>
        </p:nvGraphicFramePr>
        <p:xfrm>
          <a:off x="611560" y="3356992"/>
          <a:ext cx="8305800" cy="33843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1269" name="Text Box 2"/>
          <p:cNvSpPr txBox="1">
            <a:spLocks noChangeArrowheads="1"/>
          </p:cNvSpPr>
          <p:nvPr/>
        </p:nvSpPr>
        <p:spPr bwMode="auto">
          <a:xfrm>
            <a:off x="0" y="115888"/>
            <a:ext cx="9144000" cy="479425"/>
          </a:xfrm>
          <a:prstGeom prst="rect">
            <a:avLst/>
          </a:pr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82600" indent="-482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DIMENSÕES ECONÔMICAS E ADMINISTRATIVAS DA EDUCAÇÃO FÍSICA E DO ESPORTE</a:t>
            </a:r>
            <a:endParaRPr lang="en-GB" sz="1200">
              <a:cs typeface="Times New Roman" pitchFamily="18" charset="0"/>
            </a:endParaRPr>
          </a:p>
          <a:p>
            <a:pPr algn="ctr" eaLnBrk="1" hangingPunct="1">
              <a:lnSpc>
                <a:spcPct val="80000"/>
              </a:lnSpc>
              <a:spcBef>
                <a:spcPct val="50000"/>
              </a:spcBef>
            </a:pPr>
            <a:r>
              <a:rPr lang="pt-BR" sz="1200" b="1">
                <a:latin typeface="Comic Sans MS" pitchFamily="66" charset="0"/>
                <a:cs typeface="Times New Roman" pitchFamily="18" charset="0"/>
              </a:rPr>
              <a:t>Professora responsável: Dra. Flávia da Cunha Bastos</a:t>
            </a:r>
            <a:endParaRPr lang="en-GB" sz="1200"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53396348-4353-4F4D-99E4-5EB5B5D28B3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graphicEl>
                                              <a:dgm id="{53396348-4353-4F4D-99E4-5EB5B5D28B3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C41779A-19EA-43AA-991F-F1EDBABE10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6">
                                            <p:graphicEl>
                                              <a:dgm id="{CC41779A-19EA-43AA-991F-F1EDBABE10A6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9C658D04-3B63-4D02-BE50-CACE8E23900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6">
                                            <p:graphicEl>
                                              <a:dgm id="{9C658D04-3B63-4D02-BE50-CACE8E23900C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3358B98-A7DB-40F8-A12A-937A1E8C83F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6">
                                            <p:graphicEl>
                                              <a:dgm id="{F3358B98-A7DB-40F8-A12A-937A1E8C83FA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C34F80BD-8D26-47D1-B944-F43027A1EC7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6">
                                            <p:graphicEl>
                                              <a:dgm id="{C34F80BD-8D26-47D1-B944-F43027A1EC71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FECD51DA-2B3F-41AB-A398-199EC342F2F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6">
                                            <p:graphicEl>
                                              <a:dgm id="{FECD51DA-2B3F-41AB-A398-199EC342F2FD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graphicEl>
                                              <a:dgm id="{8A83C677-8920-4E23-BC00-1AAA8215605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6">
                                            <p:graphicEl>
                                              <a:dgm id="{8A83C677-8920-4E23-BC00-1AAA82156055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6" grpId="0">
        <p:bldSub>
          <a:bldDgm/>
        </p:bldSub>
      </p:bldGraphic>
    </p:bldLst>
  </p:timing>
</p:sld>
</file>

<file path=ppt/theme/theme1.xml><?xml version="1.0" encoding="utf-8"?>
<a:theme xmlns:a="http://schemas.openxmlformats.org/drawingml/2006/main" name="Natureza">
  <a:themeElements>
    <a:clrScheme name="Natureza 5">
      <a:dk1>
        <a:srgbClr val="5B5249"/>
      </a:dk1>
      <a:lt1>
        <a:srgbClr val="FFFFFF"/>
      </a:lt1>
      <a:dk2>
        <a:srgbClr val="2A3D7A"/>
      </a:dk2>
      <a:lt2>
        <a:srgbClr val="CEC8BA"/>
      </a:lt2>
      <a:accent1>
        <a:srgbClr val="C9DDF1"/>
      </a:accent1>
      <a:accent2>
        <a:srgbClr val="FAC164"/>
      </a:accent2>
      <a:accent3>
        <a:srgbClr val="FFFFFF"/>
      </a:accent3>
      <a:accent4>
        <a:srgbClr val="4C453D"/>
      </a:accent4>
      <a:accent5>
        <a:srgbClr val="E1EBF7"/>
      </a:accent5>
      <a:accent6>
        <a:srgbClr val="E3AF5A"/>
      </a:accent6>
      <a:hlink>
        <a:srgbClr val="993333"/>
      </a:hlink>
      <a:folHlink>
        <a:srgbClr val="333399"/>
      </a:folHlink>
    </a:clrScheme>
    <a:fontScheme name="Naturez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pt-B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Natureza 1">
        <a:dk1>
          <a:srgbClr val="666699"/>
        </a:dk1>
        <a:lt1>
          <a:srgbClr val="FFFFCC"/>
        </a:lt1>
        <a:dk2>
          <a:srgbClr val="687FCA"/>
        </a:dk2>
        <a:lt2>
          <a:srgbClr val="192449"/>
        </a:lt2>
        <a:accent1>
          <a:srgbClr val="C9DDF1"/>
        </a:accent1>
        <a:accent2>
          <a:srgbClr val="FAC164"/>
        </a:accent2>
        <a:accent3>
          <a:srgbClr val="B9C0E1"/>
        </a:accent3>
        <a:accent4>
          <a:srgbClr val="DADAAE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2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3">
        <a:dk1>
          <a:srgbClr val="333333"/>
        </a:dk1>
        <a:lt1>
          <a:srgbClr val="FFFFFF"/>
        </a:lt1>
        <a:dk2>
          <a:srgbClr val="000000"/>
        </a:dk2>
        <a:lt2>
          <a:srgbClr val="DDDDDD"/>
        </a:lt2>
        <a:accent1>
          <a:srgbClr val="DDDDDD"/>
        </a:accent1>
        <a:accent2>
          <a:srgbClr val="B2B2B2"/>
        </a:accent2>
        <a:accent3>
          <a:srgbClr val="FFFFFF"/>
        </a:accent3>
        <a:accent4>
          <a:srgbClr val="2A2A2A"/>
        </a:accent4>
        <a:accent5>
          <a:srgbClr val="EBEBEB"/>
        </a:accent5>
        <a:accent6>
          <a:srgbClr val="A1A1A1"/>
        </a:accent6>
        <a:hlink>
          <a:srgbClr val="808080"/>
        </a:hlink>
        <a:folHlink>
          <a:srgbClr val="5F5F5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atureza 4">
        <a:dk1>
          <a:srgbClr val="8061A5"/>
        </a:dk1>
        <a:lt1>
          <a:srgbClr val="FFFFCC"/>
        </a:lt1>
        <a:dk2>
          <a:srgbClr val="967DB5"/>
        </a:dk2>
        <a:lt2>
          <a:srgbClr val="192449"/>
        </a:lt2>
        <a:accent1>
          <a:srgbClr val="D6C9F1"/>
        </a:accent1>
        <a:accent2>
          <a:srgbClr val="FAC164"/>
        </a:accent2>
        <a:accent3>
          <a:srgbClr val="C9BFD7"/>
        </a:accent3>
        <a:accent4>
          <a:srgbClr val="DADAAE"/>
        </a:accent4>
        <a:accent5>
          <a:srgbClr val="E8E1F7"/>
        </a:accent5>
        <a:accent6>
          <a:srgbClr val="E3AF5A"/>
        </a:accent6>
        <a:hlink>
          <a:srgbClr val="B0AE6A"/>
        </a:hlink>
        <a:folHlink>
          <a:srgbClr val="C3E6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atureza 5">
        <a:dk1>
          <a:srgbClr val="5B5249"/>
        </a:dk1>
        <a:lt1>
          <a:srgbClr val="FFFFFF"/>
        </a:lt1>
        <a:dk2>
          <a:srgbClr val="2A3D7A"/>
        </a:dk2>
        <a:lt2>
          <a:srgbClr val="CEC8BA"/>
        </a:lt2>
        <a:accent1>
          <a:srgbClr val="C9DDF1"/>
        </a:accent1>
        <a:accent2>
          <a:srgbClr val="FAC164"/>
        </a:accent2>
        <a:accent3>
          <a:srgbClr val="FFFFFF"/>
        </a:accent3>
        <a:accent4>
          <a:srgbClr val="4C453D"/>
        </a:accent4>
        <a:accent5>
          <a:srgbClr val="E1EBF7"/>
        </a:accent5>
        <a:accent6>
          <a:srgbClr val="E3AF5A"/>
        </a:accent6>
        <a:hlink>
          <a:srgbClr val="993333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C:\Arquivos de programas\Microsoft Office\Templates\Estruturas de apresentação\Natureza.pot</Template>
  <TotalTime>1146</TotalTime>
  <Words>1595</Words>
  <Application>Microsoft Office PowerPoint</Application>
  <PresentationFormat>Apresentação na tela (4:3)</PresentationFormat>
  <Paragraphs>481</Paragraphs>
  <Slides>21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21</vt:i4>
      </vt:variant>
    </vt:vector>
  </HeadingPairs>
  <TitlesOfParts>
    <vt:vector size="29" baseType="lpstr">
      <vt:lpstr>Arial</vt:lpstr>
      <vt:lpstr>Arial Black</vt:lpstr>
      <vt:lpstr>Comic Sans MS</vt:lpstr>
      <vt:lpstr>Tahoma</vt:lpstr>
      <vt:lpstr>Times New Roman</vt:lpstr>
      <vt:lpstr>Wingdings</vt:lpstr>
      <vt:lpstr>Wingdings 2</vt:lpstr>
      <vt:lpstr>Natureza</vt:lpstr>
      <vt:lpstr>Apresentação do PowerPoint</vt:lpstr>
      <vt:lpstr>ELEMENTOS DO PLANO ESTRATÉGICO  DE UMA ORGANIZAÇÃO ESPORTIVA</vt:lpstr>
      <vt:lpstr>Potencialidades, fragilidades, oportunidades e ameaças  PFOA </vt:lpstr>
      <vt:lpstr>Potencialidades, fragilidades, oportunidades e ameaças -PFOA</vt:lpstr>
      <vt:lpstr>Levantamento de Suposições/Sugestões</vt:lpstr>
      <vt:lpstr>Apresentação do PowerPoint</vt:lpstr>
      <vt:lpstr>Apresentação do PowerPoint</vt:lpstr>
      <vt:lpstr>ELEMENTOS DO PLANO ESTRATÉGICO  DE UMA ORGANIZAÇÃO ESPORTIVA</vt:lpstr>
      <vt:lpstr>OBJETIVOS GERAIS - médio prazo – 3 ou 4</vt:lpstr>
      <vt:lpstr>OBJETIVOS GERAIS</vt:lpstr>
      <vt:lpstr>OBJETIVOS ESTRATÉGICOS caminho através dos quais serão cumpridos os gerais</vt:lpstr>
      <vt:lpstr>OBJETIVOS ESTRATÉGICOS caminho através dos quais serão cumpridos os gerais</vt:lpstr>
      <vt:lpstr>Objetivos - Exemplos</vt:lpstr>
      <vt:lpstr>ELEMENTOS DO PLANO ESTRATÉGICO  DE UMA ORGANIZAÇÃO ESPORTIVA</vt:lpstr>
      <vt:lpstr>ELEMENTOS DO PLANO  Souci, 2002</vt:lpstr>
      <vt:lpstr>MISSÃO - Desenvolver atividades sócio-culturais, recreativas e esportivas  com excelência de qualidade para seus associados  para proporcionar seu bem-estar social e de seus familiares</vt:lpstr>
      <vt:lpstr>Planejamento operacional  – QUANDO, POR QUEM, COMO, QUANTO</vt:lpstr>
      <vt:lpstr>Planejamento operacional  – QUANDO, POR QUEM, COMO, QUANTO</vt:lpstr>
      <vt:lpstr>ELEMENTOS DO PLANO ESTRATÉGICO  DE UMA ORGANIZAÇÃO ESPORTIVA</vt:lpstr>
      <vt:lpstr>Plano de Ação</vt:lpstr>
      <vt:lpstr>Plano de Ação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PLANO x PROGRAMA</dc:title>
  <dc:creator>Marina</dc:creator>
  <cp:lastModifiedBy>Flávia Bastos</cp:lastModifiedBy>
  <cp:revision>52</cp:revision>
  <dcterms:created xsi:type="dcterms:W3CDTF">2002-07-15T17:18:59Z</dcterms:created>
  <dcterms:modified xsi:type="dcterms:W3CDTF">2015-09-28T21:27:01Z</dcterms:modified>
</cp:coreProperties>
</file>