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30"/>
  </p:handoutMasterIdLst>
  <p:sldIdLst>
    <p:sldId id="277" r:id="rId2"/>
    <p:sldId id="286" r:id="rId3"/>
    <p:sldId id="281" r:id="rId4"/>
    <p:sldId id="290" r:id="rId5"/>
    <p:sldId id="288" r:id="rId6"/>
    <p:sldId id="282" r:id="rId7"/>
    <p:sldId id="284" r:id="rId8"/>
    <p:sldId id="285" r:id="rId9"/>
    <p:sldId id="262" r:id="rId10"/>
    <p:sldId id="266" r:id="rId11"/>
    <p:sldId id="291" r:id="rId12"/>
    <p:sldId id="292" r:id="rId13"/>
    <p:sldId id="293" r:id="rId14"/>
    <p:sldId id="294" r:id="rId15"/>
    <p:sldId id="264" r:id="rId16"/>
    <p:sldId id="259" r:id="rId17"/>
    <p:sldId id="271" r:id="rId18"/>
    <p:sldId id="272" r:id="rId19"/>
    <p:sldId id="273" r:id="rId20"/>
    <p:sldId id="274" r:id="rId21"/>
    <p:sldId id="275" r:id="rId22"/>
    <p:sldId id="267" r:id="rId23"/>
    <p:sldId id="268" r:id="rId24"/>
    <p:sldId id="269" r:id="rId25"/>
    <p:sldId id="270" r:id="rId26"/>
    <p:sldId id="265" r:id="rId27"/>
    <p:sldId id="260" r:id="rId28"/>
    <p:sldId id="287" r:id="rId29"/>
  </p:sldIdLst>
  <p:sldSz cx="9144000" cy="6858000" type="screen4x3"/>
  <p:notesSz cx="6881813" cy="100028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2D31"/>
    <a:srgbClr val="F31801"/>
    <a:srgbClr val="DEA900"/>
    <a:srgbClr val="F6C40C"/>
    <a:srgbClr val="FC1ED7"/>
    <a:srgbClr val="09C804"/>
    <a:srgbClr val="1D12F0"/>
    <a:srgbClr val="00CC00"/>
    <a:srgbClr val="D9D8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88" d="100"/>
          <a:sy n="88" d="100"/>
        </p:scale>
        <p:origin x="-213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A4524A5-8C15-4174-B5D6-A5A76D5D7AC5}" type="datetimeFigureOut">
              <a:rPr lang="pt-BR"/>
              <a:pPr>
                <a:defRPr/>
              </a:pPr>
              <a:t>21/09/2015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501188"/>
            <a:ext cx="2982913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7313" y="9501188"/>
            <a:ext cx="2982912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92A86F5-ADF3-41D7-A63F-79F6AD3E0FC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61168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41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41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BC3B3-ED64-414D-9618-F4B9755DE90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8815D-64AE-4C9B-A78B-A47E3F28BE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84239-566D-4151-AC4C-B4139797C6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37CC0-53E2-4A02-9AF4-703382BED06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3F3FB-98A7-4679-9FFA-76B99E97D6E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B3BCD-37F4-485C-A741-4F2D79437F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6EC8C-0242-4C30-BAB5-0E8D2A70FFE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ADF99-413F-4323-96D4-D99165DBCB6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EA59-9098-46E1-8F79-F6728EE5BDB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72DB6-CC48-4110-A0E7-115A01FE38F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31DC7-221F-4463-9898-7CD0DDA8DEF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2551F-3E6F-448C-A733-551D6FF1F76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30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31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</p:grpSp>
        <p:sp>
          <p:nvSpPr>
            <p:cNvPr id="31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1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31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31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31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31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138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1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EBDE8A6-6A5F-4125-813E-4022CEE0403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9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vivaobasquetebol.wordpress.com/2013/09/16/planejamento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ile/d/0B3SUUtxxlKPpSFU3Qy02NGZZdWs/edit?usp=sharing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tângulo de cantos arredondados 2"/>
          <p:cNvSpPr>
            <a:spLocks noChangeArrowheads="1"/>
          </p:cNvSpPr>
          <p:nvPr/>
        </p:nvSpPr>
        <p:spPr bwMode="auto">
          <a:xfrm>
            <a:off x="0" y="0"/>
            <a:ext cx="9144000" cy="11509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51520" y="188640"/>
            <a:ext cx="8642350" cy="806375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600" b="1" dirty="0">
                <a:latin typeface="+mn-lt"/>
                <a:cs typeface="Times New Roman" pitchFamily="18" charset="0"/>
              </a:rPr>
              <a:t>DIMENSÕES ECONÔMICAS E ADMINISTRATIVAS </a:t>
            </a:r>
            <a:br>
              <a:rPr lang="pt-BR" sz="1600" b="1" dirty="0">
                <a:latin typeface="+mn-lt"/>
                <a:cs typeface="Times New Roman" pitchFamily="18" charset="0"/>
              </a:rPr>
            </a:br>
            <a:r>
              <a:rPr lang="pt-BR" sz="1600" b="1" dirty="0">
                <a:latin typeface="+mn-lt"/>
                <a:cs typeface="Times New Roman" pitchFamily="18" charset="0"/>
              </a:rPr>
              <a:t>DA EDUCAÇÃO FÍSICA E DO ESPORTE</a:t>
            </a:r>
            <a:endParaRPr lang="en-GB" sz="1600" dirty="0">
              <a:latin typeface="+mn-lt"/>
              <a:cs typeface="Times New Roman" pitchFamily="18" charset="0"/>
            </a:endParaRPr>
          </a:p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600" b="1" dirty="0">
                <a:latin typeface="+mn-lt"/>
                <a:cs typeface="Times New Roman" pitchFamily="18" charset="0"/>
              </a:rPr>
              <a:t>Professora responsável: Dra. Flávia da Cunha Bastos</a:t>
            </a:r>
            <a:endParaRPr lang="en-GB" sz="1600" dirty="0">
              <a:latin typeface="+mn-lt"/>
              <a:cs typeface="Times New Roman" pitchFamily="18" charset="0"/>
            </a:endParaRPr>
          </a:p>
        </p:txBody>
      </p:sp>
      <p:grpSp>
        <p:nvGrpSpPr>
          <p:cNvPr id="3076" name="Group 29"/>
          <p:cNvGrpSpPr>
            <a:grpSpLocks/>
          </p:cNvGrpSpPr>
          <p:nvPr/>
        </p:nvGrpSpPr>
        <p:grpSpPr bwMode="auto">
          <a:xfrm>
            <a:off x="304800" y="2060575"/>
            <a:ext cx="8515350" cy="4283075"/>
            <a:chOff x="192" y="720"/>
            <a:chExt cx="5568" cy="2698"/>
          </a:xfrm>
        </p:grpSpPr>
        <p:sp>
          <p:nvSpPr>
            <p:cNvPr id="3077" name="Text Box 5"/>
            <p:cNvSpPr txBox="1">
              <a:spLocks noChangeArrowheads="1"/>
            </p:cNvSpPr>
            <p:nvPr/>
          </p:nvSpPr>
          <p:spPr bwMode="auto">
            <a:xfrm>
              <a:off x="2112" y="2448"/>
              <a:ext cx="1968" cy="2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>
                  <a:solidFill>
                    <a:srgbClr val="0B0A09"/>
                  </a:solidFill>
                </a:rPr>
                <a:t>Tomada de decisões</a:t>
              </a:r>
            </a:p>
          </p:txBody>
        </p:sp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336" y="1584"/>
              <a:ext cx="1296" cy="250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 dirty="0">
                  <a:solidFill>
                    <a:srgbClr val="FF0000"/>
                  </a:solidFill>
                </a:rPr>
                <a:t>Planejamento</a:t>
              </a:r>
            </a:p>
          </p:txBody>
        </p:sp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4656" y="1632"/>
              <a:ext cx="1104" cy="42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pt-BR" sz="2000">
                  <a:solidFill>
                    <a:srgbClr val="0B0A09"/>
                  </a:solidFill>
                </a:rPr>
                <a:t>Direção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pt-BR" sz="2000">
                  <a:solidFill>
                    <a:srgbClr val="0B0A09"/>
                  </a:solidFill>
                </a:rPr>
                <a:t>(liderança)</a:t>
              </a:r>
            </a:p>
          </p:txBody>
        </p:sp>
        <p:sp>
          <p:nvSpPr>
            <p:cNvPr id="3080" name="Text Box 8"/>
            <p:cNvSpPr txBox="1">
              <a:spLocks noChangeArrowheads="1"/>
            </p:cNvSpPr>
            <p:nvPr/>
          </p:nvSpPr>
          <p:spPr bwMode="auto">
            <a:xfrm>
              <a:off x="2448" y="1824"/>
              <a:ext cx="1296" cy="2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>
                  <a:solidFill>
                    <a:srgbClr val="0B0A09"/>
                  </a:solidFill>
                </a:rPr>
                <a:t>Comunicação</a:t>
              </a:r>
            </a:p>
          </p:txBody>
        </p:sp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251" y="2081"/>
              <a:ext cx="1200" cy="2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>
                  <a:solidFill>
                    <a:srgbClr val="0B0A09"/>
                  </a:solidFill>
                </a:rPr>
                <a:t>Organização</a:t>
              </a:r>
            </a:p>
          </p:txBody>
        </p:sp>
        <p:sp>
          <p:nvSpPr>
            <p:cNvPr id="3082" name="Text Box 10"/>
            <p:cNvSpPr txBox="1">
              <a:spLocks noChangeArrowheads="1"/>
            </p:cNvSpPr>
            <p:nvPr/>
          </p:nvSpPr>
          <p:spPr bwMode="auto">
            <a:xfrm>
              <a:off x="192" y="2592"/>
              <a:ext cx="1200" cy="44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>
                  <a:solidFill>
                    <a:srgbClr val="0B0A09"/>
                  </a:solidFill>
                </a:rPr>
                <a:t>Seleção e contratação</a:t>
              </a:r>
            </a:p>
          </p:txBody>
        </p:sp>
        <p:sp>
          <p:nvSpPr>
            <p:cNvPr id="3083" name="Text Box 11"/>
            <p:cNvSpPr txBox="1">
              <a:spLocks noChangeArrowheads="1"/>
            </p:cNvSpPr>
            <p:nvPr/>
          </p:nvSpPr>
          <p:spPr bwMode="auto">
            <a:xfrm>
              <a:off x="2592" y="720"/>
              <a:ext cx="1056" cy="2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>
                  <a:solidFill>
                    <a:srgbClr val="0B0A09"/>
                  </a:solidFill>
                </a:rPr>
                <a:t>Gestão</a:t>
              </a:r>
            </a:p>
          </p:txBody>
        </p:sp>
        <p:sp>
          <p:nvSpPr>
            <p:cNvPr id="3084" name="Text Box 12"/>
            <p:cNvSpPr txBox="1">
              <a:spLocks noChangeArrowheads="1"/>
            </p:cNvSpPr>
            <p:nvPr/>
          </p:nvSpPr>
          <p:spPr bwMode="auto">
            <a:xfrm>
              <a:off x="2544" y="3168"/>
              <a:ext cx="1104" cy="2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>
                  <a:solidFill>
                    <a:srgbClr val="0B0A09"/>
                  </a:solidFill>
                </a:rPr>
                <a:t>Avaliação</a:t>
              </a:r>
            </a:p>
          </p:txBody>
        </p:sp>
        <p:sp>
          <p:nvSpPr>
            <p:cNvPr id="3085" name="Text Box 13"/>
            <p:cNvSpPr txBox="1">
              <a:spLocks noChangeArrowheads="1"/>
            </p:cNvSpPr>
            <p:nvPr/>
          </p:nvSpPr>
          <p:spPr bwMode="auto">
            <a:xfrm>
              <a:off x="4656" y="2640"/>
              <a:ext cx="1104" cy="2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>
                  <a:solidFill>
                    <a:srgbClr val="0B0A09"/>
                  </a:solidFill>
                </a:rPr>
                <a:t>Motivação</a:t>
              </a:r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>
              <a:off x="1664" y="1718"/>
              <a:ext cx="706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 flipV="1">
              <a:off x="1428" y="2036"/>
              <a:ext cx="942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flipH="1">
              <a:off x="3783" y="1809"/>
              <a:ext cx="847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 flipH="1" flipV="1">
              <a:off x="3830" y="2036"/>
              <a:ext cx="800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>
              <a:off x="3120" y="9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>
              <a:off x="816" y="1152"/>
              <a:ext cx="43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816" y="115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5184" y="115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flipH="1">
              <a:off x="768" y="3312"/>
              <a:ext cx="1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>
              <a:off x="3648" y="3312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 flipV="1">
              <a:off x="768" y="302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V="1">
              <a:off x="5184" y="302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flipV="1">
              <a:off x="3072" y="273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620713"/>
            <a:ext cx="7391400" cy="83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z="2800" dirty="0" smtClean="0">
                <a:latin typeface="Arial" charset="0"/>
              </a:rPr>
              <a:t>MISSÃO (razão de ser)</a:t>
            </a:r>
            <a:br>
              <a:rPr lang="pt-BR" sz="2800" dirty="0" smtClean="0">
                <a:latin typeface="Arial" charset="0"/>
              </a:rPr>
            </a:br>
            <a:r>
              <a:rPr lang="pt-BR" sz="3600" dirty="0" smtClean="0"/>
              <a:t>                                        </a:t>
            </a:r>
            <a:r>
              <a:rPr lang="pt-BR" sz="1600" dirty="0" smtClean="0"/>
              <a:t>Roche, 2002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066800" y="4648200"/>
            <a:ext cx="6629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indent="290513">
              <a:lnSpc>
                <a:spcPct val="270000"/>
              </a:lnSpc>
              <a:buFontTx/>
              <a:buChar char="๏"/>
            </a:pPr>
            <a:endParaRPr lang="pt-BR" sz="1800">
              <a:solidFill>
                <a:srgbClr val="FF0000"/>
              </a:solidFill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219200" y="1371600"/>
            <a:ext cx="7010400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70000"/>
              </a:lnSpc>
              <a:buFontTx/>
              <a:buChar char="๏"/>
            </a:pPr>
            <a:r>
              <a:rPr lang="pt-BR" sz="1800">
                <a:solidFill>
                  <a:srgbClr val="FF0000"/>
                </a:solidFill>
              </a:rPr>
              <a:t>  </a:t>
            </a:r>
            <a:r>
              <a:rPr lang="pt-BR" sz="1800">
                <a:solidFill>
                  <a:srgbClr val="DEA900"/>
                </a:solidFill>
              </a:rPr>
              <a:t>Quem somos ? (o que é a entidade, serviço, instalação, etc.)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1125538"/>
            <a:ext cx="6580188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</a:pPr>
            <a:r>
              <a:rPr lang="pt-BR">
                <a:solidFill>
                  <a:schemeClr val="tx2"/>
                </a:solidFill>
              </a:rPr>
              <a:t>DEVE RESPONDER ÀS SEGUINTES PERGUNTAS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33400" y="22860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i="1">
                <a:latin typeface="Lucida Sans Unicode" pitchFamily="34" charset="0"/>
              </a:rPr>
              <a:t>O Centro de Natação de Hellos é um Clube Esportivo,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33400" y="2819400"/>
            <a:ext cx="8077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90513">
              <a:lnSpc>
                <a:spcPct val="150000"/>
              </a:lnSpc>
              <a:buFontTx/>
              <a:buChar char="๏"/>
            </a:pPr>
            <a:r>
              <a:rPr lang="pt-BR" sz="1800">
                <a:solidFill>
                  <a:srgbClr val="92D050"/>
                </a:solidFill>
              </a:rPr>
              <a:t>Que filosofia de atuação impregna o nosso dia-a-dia ?</a:t>
            </a:r>
          </a:p>
          <a:p>
            <a:pPr indent="290513">
              <a:lnSpc>
                <a:spcPct val="150000"/>
              </a:lnSpc>
              <a:buFontTx/>
              <a:buChar char="๏"/>
            </a:pPr>
            <a:r>
              <a:rPr lang="pt-BR" sz="1800">
                <a:solidFill>
                  <a:srgbClr val="92D050"/>
                </a:solidFill>
              </a:rPr>
              <a:t>O que caracteriza nossa forma de nos organizarmos e de prestar serviços ?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295400" y="38862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i="1">
                <a:latin typeface="Lucida Sans Unicode" pitchFamily="34" charset="0"/>
              </a:rPr>
              <a:t>e governado por princípios democráticos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68313" y="4437063"/>
            <a:ext cx="7521575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buFontTx/>
              <a:buChar char="๏"/>
              <a:defRPr/>
            </a:pPr>
            <a:r>
              <a:rPr lang="pt-BR" sz="1800" dirty="0">
                <a:solidFill>
                  <a:srgbClr val="FF0000"/>
                </a:solidFill>
              </a:rPr>
              <a:t>  </a:t>
            </a:r>
            <a:r>
              <a:rPr lang="pt-BR" sz="1800" dirty="0">
                <a:solidFill>
                  <a:schemeClr val="tx2">
                    <a:lumMod val="75000"/>
                  </a:schemeClr>
                </a:solidFill>
              </a:rPr>
              <a:t>Qual é o objeto fundamental de nossa existência como organização ?</a:t>
            </a:r>
          </a:p>
          <a:p>
            <a:pPr>
              <a:lnSpc>
                <a:spcPct val="120000"/>
              </a:lnSpc>
              <a:defRPr/>
            </a:pPr>
            <a:r>
              <a:rPr lang="pt-BR" sz="1800" dirty="0">
                <a:solidFill>
                  <a:schemeClr val="tx2">
                    <a:lumMod val="75000"/>
                  </a:schemeClr>
                </a:solidFill>
              </a:rPr>
              <a:t>     A quem nos dirigimos ?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685800" y="5334000"/>
            <a:ext cx="83058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i="1">
                <a:latin typeface="Lucida Sans Unicode" pitchFamily="34" charset="0"/>
              </a:rPr>
              <a:t>que tem por objeto proporcionar atividade esportiva para todas as idades e condições e recreativa para a convivência dos associados</a:t>
            </a:r>
          </a:p>
          <a:p>
            <a:pPr>
              <a:spcBef>
                <a:spcPct val="50000"/>
              </a:spcBef>
            </a:pPr>
            <a:endParaRPr lang="pt-BR" i="1">
              <a:latin typeface="Lucida Sans Unicode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79425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ESPORTE</a:t>
            </a:r>
            <a:endParaRPr lang="en-GB" sz="1200" dirty="0">
              <a:cs typeface="Times New Roman" pitchFamily="18" charset="0"/>
            </a:endParaRPr>
          </a:p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Professora responsável: Dra. Flávia da Cunha Bastos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 autoUpdateAnimBg="0"/>
      <p:bldP spid="13316" grpId="0" build="p" autoUpdateAnimBg="0"/>
      <p:bldP spid="13317" grpId="0" build="p" autoUpdateAnimBg="0"/>
      <p:bldP spid="13318" grpId="0" build="p" autoUpdateAnimBg="0"/>
      <p:bldP spid="13319" grpId="0" build="p" autoUpdateAnimBg="0"/>
      <p:bldP spid="13320" grpId="0" build="p" autoUpdateAnimBg="0"/>
      <p:bldP spid="13321" grpId="0" build="p" autoUpdateAnimBg="0"/>
      <p:bldP spid="13322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298104" cy="387896"/>
          </a:xfrm>
        </p:spPr>
        <p:txBody>
          <a:bodyPr/>
          <a:lstStyle/>
          <a:p>
            <a:r>
              <a:rPr lang="pt-BR" sz="1800" b="1" dirty="0" smtClean="0">
                <a:solidFill>
                  <a:srgbClr val="FFC000"/>
                </a:solidFill>
              </a:rPr>
              <a:t>MISSÃO</a:t>
            </a:r>
            <a:endParaRPr lang="pt-BR" sz="1800" b="1" dirty="0">
              <a:solidFill>
                <a:srgbClr val="FFC00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229407" y="116632"/>
            <a:ext cx="6912768" cy="1754326"/>
          </a:xfrm>
          <a:prstGeom prst="rect">
            <a:avLst/>
          </a:prstGeom>
          <a:solidFill>
            <a:schemeClr val="bg2">
              <a:lumMod val="50000"/>
              <a:lumOff val="50000"/>
            </a:schemeClr>
          </a:solidFill>
        </p:spPr>
        <p:txBody>
          <a:bodyPr wrap="square">
            <a:spAutoFit/>
          </a:bodyPr>
          <a:lstStyle/>
          <a:p>
            <a:r>
              <a:rPr lang="pt-BR" sz="1800" dirty="0"/>
              <a:t>O Ministério do Esporte é responsável por construir uma Política Nacional de Esporte. Além de desenvolver o esporte de alto rendimento, o Ministério trabalha ações de inclusão social por meio do esporte, garantindo à população brasileira o acesso gratuito à prática esportiva, qualidade de vida e desenvolvimento humano.</a:t>
            </a:r>
            <a:endParaRPr lang="pt-BR" sz="1800" dirty="0"/>
          </a:p>
        </p:txBody>
      </p:sp>
      <p:sp>
        <p:nvSpPr>
          <p:cNvPr id="4" name="Retângulo 3"/>
          <p:cNvSpPr/>
          <p:nvPr/>
        </p:nvSpPr>
        <p:spPr>
          <a:xfrm>
            <a:off x="755576" y="1988840"/>
            <a:ext cx="8136904" cy="1200329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pt-BR" sz="1800" b="1" dirty="0" smtClean="0"/>
              <a:t>INSTITUTO ESPORTE EDUCAÇÃO</a:t>
            </a:r>
          </a:p>
          <a:p>
            <a:r>
              <a:rPr lang="pt-BR" sz="1800" b="1" dirty="0" smtClean="0"/>
              <a:t>Contribuir </a:t>
            </a:r>
            <a:r>
              <a:rPr lang="pt-BR" sz="1800" b="1" dirty="0"/>
              <a:t>para a formação do cidadão crítico e participativo, por meio da educação física e esporte, favorecendo o desenvolvimento de comunidades carentes.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980379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298104" cy="387896"/>
          </a:xfrm>
        </p:spPr>
        <p:txBody>
          <a:bodyPr/>
          <a:lstStyle/>
          <a:p>
            <a:r>
              <a:rPr lang="pt-BR" sz="1800" b="1" dirty="0" smtClean="0">
                <a:solidFill>
                  <a:srgbClr val="FFC000"/>
                </a:solidFill>
              </a:rPr>
              <a:t>MISSÃO</a:t>
            </a:r>
            <a:endParaRPr lang="pt-BR" sz="1800" b="1" dirty="0">
              <a:solidFill>
                <a:srgbClr val="FFC000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427984" y="908720"/>
            <a:ext cx="4572000" cy="5509200"/>
          </a:xfrm>
          <a:prstGeom prst="rect">
            <a:avLst/>
          </a:prstGeom>
          <a:solidFill>
            <a:schemeClr val="tx1">
              <a:lumMod val="65000"/>
            </a:schemeClr>
          </a:solidFill>
        </p:spPr>
        <p:txBody>
          <a:bodyPr>
            <a:spAutoFit/>
          </a:bodyPr>
          <a:lstStyle/>
          <a:p>
            <a:r>
              <a:rPr lang="pt-BR" sz="1600" dirty="0"/>
              <a:t>A </a:t>
            </a:r>
            <a:r>
              <a:rPr lang="pt-BR" sz="1600" dirty="0">
                <a:solidFill>
                  <a:srgbClr val="FFC000"/>
                </a:solidFill>
              </a:rPr>
              <a:t>missão</a:t>
            </a:r>
            <a:r>
              <a:rPr lang="pt-BR" sz="1600" dirty="0"/>
              <a:t> do Atlético Monte Azul (AMA) é formar atletas-profissionais de alto nível para o mercado nacional e internacional de Futebol Profissional.</a:t>
            </a:r>
          </a:p>
          <a:p>
            <a:r>
              <a:rPr lang="pt-BR" sz="1600" dirty="0"/>
              <a:t>O AMA dedica-se a prover aos seus atletas-estudantes um modelo de formação que combina técnicas modernas e inovadoras de desenvolvimento atlético, técnico e tático com um programa de desenvolvimento acadêmico com vistas a desenvolver atletas-profissionais preparados para lidar com os principais desafios inerentes ao mercado nacional e global do Futebol Profissional.</a:t>
            </a:r>
          </a:p>
          <a:p>
            <a:r>
              <a:rPr lang="pt-BR" sz="1600" dirty="0">
                <a:solidFill>
                  <a:srgbClr val="FFC000"/>
                </a:solidFill>
              </a:rPr>
              <a:t>Visão</a:t>
            </a:r>
          </a:p>
          <a:p>
            <a:r>
              <a:rPr lang="pt-BR" sz="1600" dirty="0"/>
              <a:t>A visão do AMA é estar entre as melhores organizações de formação de atletas de Futebol Profissional, ser nacional e internacionalmente reconhecido pela excelência na formação de atletas de alto nível e proporcionar aos seus atletas-estudantes uma experiência enriquecedora e transformadora nas dimensões acadêmica, profissional, pessoal e social.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23528" y="924109"/>
            <a:ext cx="3203848" cy="56323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cs typeface="Arial" pitchFamily="34" charset="0"/>
              </a:rPr>
              <a:t>SPORTING CLUBE DE PORTUGAL</a:t>
            </a:r>
            <a:b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pt-BR" altLang="pt-BR" sz="1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Visão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cs typeface="Arial" pitchFamily="34" charset="0"/>
              </a:rPr>
              <a:t>Ser reconhecido como Líder Mundial no Futebol de Formação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cs typeface="Arial" pitchFamily="34" charset="0"/>
              </a:rPr>
              <a:t>   </a:t>
            </a:r>
            <a:r>
              <a:rPr kumimoji="0" lang="pt-BR" altLang="pt-BR" sz="1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Missão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cs typeface="Arial" pitchFamily="34" charset="0"/>
              </a:rPr>
              <a:t>Produzir jogadores para o mais alto nível competitivo, capazes de integrar a equipa profissional do Sporting, promovendo uma sólida formação, baseada em valores desportivos, pessoais e sociais.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pt-BR" altLang="pt-BR" sz="1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Valores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cs typeface="Arial" pitchFamily="34" charset="0"/>
              </a:rPr>
              <a:t>Competência, Profissionalismo, Espírito de Equipa, Responsabilidade, Ética e Rigor.</a:t>
            </a:r>
          </a:p>
        </p:txBody>
      </p:sp>
      <p:pic>
        <p:nvPicPr>
          <p:cNvPr id="2050" name="Picture 2" descr="http://www.sporting.pt/Imagens/4891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" y="-144463"/>
            <a:ext cx="38100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http://www.sporting.pt/Imagens/4891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" y="160338"/>
            <a:ext cx="38100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sporting.pt/Imagens/4891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" y="465138"/>
            <a:ext cx="38100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0648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755576" y="1916832"/>
            <a:ext cx="792088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/>
              <a:t>O Minas é considerado um dos maiores e mais prósperos clubes brasileiros e se destaca entre as mais de 13.600 agremiações do País (1.859 somente em Minas Gerais). </a:t>
            </a:r>
            <a:endParaRPr lang="pt-BR" sz="1600" dirty="0" smtClean="0"/>
          </a:p>
          <a:p>
            <a:r>
              <a:rPr lang="pt-BR" sz="1600" dirty="0" smtClean="0"/>
              <a:t>O </a:t>
            </a:r>
            <a:r>
              <a:rPr lang="pt-BR" sz="1600" dirty="0"/>
              <a:t>modelo de administração do Minas, respaldado em modernas técnicas de gestão por resultados, é </a:t>
            </a:r>
            <a:r>
              <a:rPr lang="pt-BR" sz="1600" i="1" dirty="0"/>
              <a:t>benchmark</a:t>
            </a:r>
            <a:r>
              <a:rPr lang="pt-BR" sz="1600" dirty="0"/>
              <a:t> no segmento nacional de clubes. </a:t>
            </a:r>
            <a:endParaRPr lang="pt-BR" sz="1600" dirty="0" smtClean="0"/>
          </a:p>
          <a:p>
            <a:r>
              <a:rPr lang="pt-BR" sz="1600" dirty="0" smtClean="0"/>
              <a:t>A </a:t>
            </a:r>
            <a:r>
              <a:rPr lang="pt-BR" sz="1600" dirty="0">
                <a:solidFill>
                  <a:srgbClr val="FFC000"/>
                </a:solidFill>
              </a:rPr>
              <a:t>gestão estratégica </a:t>
            </a:r>
            <a:r>
              <a:rPr lang="pt-BR" sz="1600" dirty="0"/>
              <a:t>efetiva e a sólida condição financeira asseguram a evolução contínua do Clube.</a:t>
            </a:r>
          </a:p>
          <a:p>
            <a:r>
              <a:rPr lang="pt-BR" sz="1600" dirty="0"/>
              <a:t>O Minas tem Manual de Planejamento Estratégico, no qual constam Mapa Estratégico, Indicadores Estratégicos, visão, missão, princípios, valores e políticas, validados pela Diretoria.</a:t>
            </a:r>
          </a:p>
          <a:p>
            <a:r>
              <a:rPr lang="pt-BR" sz="1600" dirty="0"/>
              <a:t>Em 2011, numa iniciativa pioneira no País, o Minas adotou a Estrutura em Células, que envolve toda a liderança na gestão por resultados, e o Programa Metas, que estimula o desempenho dos colaboradores, consolidando uma cultura de evolução constante.</a:t>
            </a:r>
          </a:p>
          <a:p>
            <a:r>
              <a:rPr lang="pt-BR" sz="1600" b="1" dirty="0"/>
              <a:t>Visão</a:t>
            </a:r>
          </a:p>
          <a:p>
            <a:r>
              <a:rPr lang="pt-BR" sz="1600" dirty="0"/>
              <a:t>Ser referência de sucesso e vitória, de forma sustentável, através das gerações.</a:t>
            </a:r>
          </a:p>
          <a:p>
            <a:r>
              <a:rPr lang="pt-BR" sz="1600" b="1" dirty="0"/>
              <a:t>Missão</a:t>
            </a:r>
          </a:p>
          <a:p>
            <a:r>
              <a:rPr lang="pt-BR" sz="1600" dirty="0"/>
              <a:t>Assegurar aos associados plena satisfação e alegria de viver através do lazer, do esporte, da cultura e da educação.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5159"/>
            <a:ext cx="7920880" cy="1330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7194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17758"/>
            <a:ext cx="8232244" cy="6351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1928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692150"/>
            <a:ext cx="7391400" cy="762000"/>
          </a:xfrm>
        </p:spPr>
        <p:txBody>
          <a:bodyPr/>
          <a:lstStyle/>
          <a:p>
            <a:pPr eaLnBrk="1" hangingPunct="1"/>
            <a:r>
              <a:rPr lang="pt-BR" sz="3600" smtClean="0"/>
              <a:t>PLANEJAMENTO ESTRATÉGICO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7019925" y="1557338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/>
              <a:t>ROCHE, 2002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27088" y="22860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indent="384175">
              <a:lnSpc>
                <a:spcPct val="140000"/>
              </a:lnSpc>
            </a:pPr>
            <a:r>
              <a:rPr lang="pt-BR">
                <a:solidFill>
                  <a:schemeClr val="tx2"/>
                </a:solidFill>
              </a:rPr>
              <a:t>                        DEVE SER</a:t>
            </a:r>
          </a:p>
          <a:p>
            <a:pPr indent="384175">
              <a:lnSpc>
                <a:spcPct val="140000"/>
              </a:lnSpc>
            </a:pPr>
            <a:endParaRPr lang="pt-BR">
              <a:solidFill>
                <a:schemeClr val="tx2"/>
              </a:solidFill>
            </a:endParaRPr>
          </a:p>
          <a:p>
            <a:pPr indent="384175">
              <a:lnSpc>
                <a:spcPct val="140000"/>
              </a:lnSpc>
              <a:buFontTx/>
              <a:buChar char="๏"/>
            </a:pPr>
            <a:r>
              <a:rPr lang="pt-BR">
                <a:solidFill>
                  <a:schemeClr val="tx2"/>
                </a:solidFill>
              </a:rPr>
              <a:t>Flexível</a:t>
            </a:r>
          </a:p>
          <a:p>
            <a:pPr indent="384175">
              <a:lnSpc>
                <a:spcPct val="140000"/>
              </a:lnSpc>
              <a:buFontTx/>
              <a:buChar char="๏"/>
            </a:pPr>
            <a:r>
              <a:rPr lang="pt-BR">
                <a:solidFill>
                  <a:schemeClr val="tx2"/>
                </a:solidFill>
              </a:rPr>
              <a:t>Global, ou ainda institucional</a:t>
            </a:r>
          </a:p>
          <a:p>
            <a:pPr indent="384175">
              <a:lnSpc>
                <a:spcPct val="140000"/>
              </a:lnSpc>
              <a:buFontTx/>
              <a:buChar char="๏"/>
            </a:pPr>
            <a:r>
              <a:rPr lang="pt-BR">
                <a:solidFill>
                  <a:schemeClr val="tx2"/>
                </a:solidFill>
              </a:rPr>
              <a:t>Operativo (real)</a:t>
            </a:r>
          </a:p>
          <a:p>
            <a:pPr indent="384175">
              <a:lnSpc>
                <a:spcPct val="140000"/>
              </a:lnSpc>
              <a:buFontTx/>
              <a:buChar char="๏"/>
            </a:pPr>
            <a:r>
              <a:rPr lang="pt-BR">
                <a:solidFill>
                  <a:schemeClr val="tx2"/>
                </a:solidFill>
              </a:rPr>
              <a:t>Participativo</a:t>
            </a:r>
          </a:p>
          <a:p>
            <a:pPr indent="384175">
              <a:lnSpc>
                <a:spcPct val="140000"/>
              </a:lnSpc>
              <a:buFontTx/>
              <a:buChar char="๏"/>
            </a:pPr>
            <a:r>
              <a:rPr lang="pt-BR">
                <a:solidFill>
                  <a:schemeClr val="tx2"/>
                </a:solidFill>
              </a:rPr>
              <a:t>Formal</a:t>
            </a:r>
          </a:p>
          <a:p>
            <a:pPr indent="384175">
              <a:lnSpc>
                <a:spcPct val="140000"/>
              </a:lnSpc>
              <a:buFontTx/>
              <a:buChar char="๏"/>
            </a:pPr>
            <a:r>
              <a:rPr lang="pt-BR">
                <a:solidFill>
                  <a:schemeClr val="tx2"/>
                </a:solidFill>
              </a:rPr>
              <a:t>Conhecido pela organização</a:t>
            </a:r>
          </a:p>
          <a:p>
            <a:pPr indent="384175">
              <a:lnSpc>
                <a:spcPct val="140000"/>
              </a:lnSpc>
            </a:pPr>
            <a:endParaRPr lang="pt-BR">
              <a:solidFill>
                <a:schemeClr val="tx2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79425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ESPORTE</a:t>
            </a:r>
            <a:endParaRPr lang="en-GB" sz="1200" dirty="0">
              <a:cs typeface="Times New Roman" pitchFamily="18" charset="0"/>
            </a:endParaRPr>
          </a:p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Professora responsável: Dra. Flávia da Cunha Bastos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2286000"/>
            <a:ext cx="83058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pt-BR" sz="2000" smtClean="0"/>
              <a:t>PLANEJAMENTO PROPRIAMENTE DITO             PLANO ESTRATÉGICO</a:t>
            </a:r>
          </a:p>
          <a:p>
            <a:pPr algn="ctr" eaLnBrk="1" hangingPunct="1">
              <a:buFont typeface="Wingdings" pitchFamily="2" charset="2"/>
              <a:buNone/>
            </a:pPr>
            <a:endParaRPr lang="pt-BR" sz="900" smtClean="0"/>
          </a:p>
          <a:p>
            <a:pPr algn="ctr" eaLnBrk="1" hangingPunct="1">
              <a:buFont typeface="Wingdings" pitchFamily="2" charset="2"/>
              <a:buNone/>
            </a:pPr>
            <a:r>
              <a:rPr lang="pt-BR" sz="2000" smtClean="0">
                <a:solidFill>
                  <a:srgbClr val="F6C40C"/>
                </a:solidFill>
              </a:rPr>
              <a:t>médio a longo prazo</a:t>
            </a:r>
          </a:p>
          <a:p>
            <a:pPr algn="ctr" eaLnBrk="1" hangingPunct="1">
              <a:buFont typeface="Wingdings" pitchFamily="2" charset="2"/>
              <a:buNone/>
            </a:pPr>
            <a:endParaRPr lang="pt-BR" sz="900" smtClean="0"/>
          </a:p>
          <a:p>
            <a:pPr algn="ctr" eaLnBrk="1" hangingPunct="1">
              <a:buFont typeface="Wingdings" pitchFamily="2" charset="2"/>
              <a:buNone/>
            </a:pPr>
            <a:endParaRPr lang="pt-BR" sz="900" smtClean="0"/>
          </a:p>
          <a:p>
            <a:pPr eaLnBrk="1" hangingPunct="1">
              <a:buFont typeface="Wingdings" pitchFamily="2" charset="2"/>
              <a:buNone/>
            </a:pPr>
            <a:r>
              <a:rPr lang="pt-BR" sz="2000" smtClean="0"/>
              <a:t>- </a:t>
            </a:r>
            <a:r>
              <a:rPr lang="pt-BR" sz="2000" smtClean="0">
                <a:solidFill>
                  <a:srgbClr val="F6C40C"/>
                </a:solidFill>
              </a:rPr>
              <a:t>Definição de objetivos corporativos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2000" smtClean="0"/>
              <a:t>  </a:t>
            </a:r>
            <a:r>
              <a:rPr lang="pt-BR" sz="1800" smtClean="0"/>
              <a:t>Realização de pesquisa externa  e interna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800" smtClean="0"/>
              <a:t>  Análise das potencialidades, fragilidades, oportunidades e ameaças - PFOA</a:t>
            </a:r>
          </a:p>
          <a:p>
            <a:pPr eaLnBrk="1" hangingPunct="1">
              <a:buFont typeface="Wingdings" pitchFamily="2" charset="2"/>
              <a:buNone/>
            </a:pPr>
            <a:endParaRPr lang="pt-BR" sz="2000" smtClean="0"/>
          </a:p>
          <a:p>
            <a:pPr eaLnBrk="1" hangingPunct="1">
              <a:buFont typeface="Wingdings" pitchFamily="2" charset="2"/>
              <a:buNone/>
            </a:pPr>
            <a:r>
              <a:rPr lang="pt-BR" sz="2000" smtClean="0"/>
              <a:t>- Levantamento de suposições</a:t>
            </a:r>
          </a:p>
          <a:p>
            <a:pPr eaLnBrk="1" hangingPunct="1">
              <a:buFont typeface="Wingdings" pitchFamily="2" charset="2"/>
              <a:buNone/>
            </a:pPr>
            <a:endParaRPr lang="pt-BR" sz="2000" smtClean="0"/>
          </a:p>
          <a:p>
            <a:pPr eaLnBrk="1" hangingPunct="1">
              <a:buFont typeface="Wingdings" pitchFamily="2" charset="2"/>
              <a:buNone/>
            </a:pPr>
            <a:r>
              <a:rPr lang="pt-BR" sz="2000" smtClean="0"/>
              <a:t>- Definição de objetivos </a:t>
            </a:r>
          </a:p>
          <a:p>
            <a:pPr eaLnBrk="1" hangingPunct="1">
              <a:buFont typeface="Wingdings" pitchFamily="2" charset="2"/>
              <a:buNone/>
            </a:pPr>
            <a:endParaRPr lang="pt-BR" sz="2000" smtClean="0"/>
          </a:p>
          <a:p>
            <a:pPr eaLnBrk="1" hangingPunct="1">
              <a:buFont typeface="Wingdings" pitchFamily="2" charset="2"/>
              <a:buNone/>
            </a:pPr>
            <a:r>
              <a:rPr lang="pt-BR" sz="2000" smtClean="0"/>
              <a:t>- Criação de planos de ações - estratégias</a:t>
            </a:r>
          </a:p>
          <a:p>
            <a:pPr eaLnBrk="1" hangingPunct="1">
              <a:buFont typeface="Wingdings" pitchFamily="2" charset="2"/>
              <a:buNone/>
            </a:pPr>
            <a:endParaRPr lang="pt-BR" sz="2800" b="1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0" y="1341438"/>
            <a:ext cx="7772400" cy="690562"/>
          </a:xfrm>
        </p:spPr>
        <p:txBody>
          <a:bodyPr/>
          <a:lstStyle/>
          <a:p>
            <a:pPr eaLnBrk="1" hangingPunct="1"/>
            <a:r>
              <a:rPr lang="pt-BR" sz="2800" b="1" smtClean="0"/>
              <a:t/>
            </a:r>
            <a:br>
              <a:rPr lang="pt-BR" sz="2800" b="1" smtClean="0"/>
            </a:br>
            <a:r>
              <a:rPr lang="pt-BR" sz="2800" b="1" smtClean="0"/>
              <a:t/>
            </a:r>
            <a:br>
              <a:rPr lang="pt-BR" sz="2800" b="1" smtClean="0"/>
            </a:br>
            <a:r>
              <a:rPr lang="pt-BR" sz="2800" b="1" smtClean="0">
                <a:solidFill>
                  <a:srgbClr val="F6C40C"/>
                </a:solidFill>
              </a:rPr>
              <a:t>Fase 1 - ANALÍTICA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5580063" y="2420938"/>
            <a:ext cx="533400" cy="152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332325474 h 21600"/>
              <a:gd name="T4" fmla="*/ 2147483647 w 21600"/>
              <a:gd name="T5" fmla="*/ 2147483647 h 21600"/>
              <a:gd name="T6" fmla="*/ 2147483647 w 21600"/>
              <a:gd name="T7" fmla="*/ 1332325474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293" name="Retângulo 4"/>
          <p:cNvSpPr>
            <a:spLocks noChangeArrowheads="1"/>
          </p:cNvSpPr>
          <p:nvPr/>
        </p:nvSpPr>
        <p:spPr bwMode="auto">
          <a:xfrm>
            <a:off x="0" y="765175"/>
            <a:ext cx="4167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/>
              <a:t>Planejamento Estratégico</a:t>
            </a:r>
            <a:endParaRPr lang="pt-BR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79425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ESPORTE</a:t>
            </a:r>
            <a:endParaRPr lang="en-GB" sz="1200" dirty="0">
              <a:cs typeface="Times New Roman" pitchFamily="18" charset="0"/>
            </a:endParaRPr>
          </a:p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Professora responsável: Dra. Flávia da Cunha Bastos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800" b="1" smtClean="0"/>
              <a:t>Análise da Situação Interna-Conceito</a:t>
            </a:r>
          </a:p>
        </p:txBody>
      </p:sp>
      <p:sp>
        <p:nvSpPr>
          <p:cNvPr id="13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z="2400" b="1" smtClean="0"/>
              <a:t>É o levantamento de dados e informações relativas à organização</a:t>
            </a:r>
          </a:p>
          <a:p>
            <a:pPr eaLnBrk="1" hangingPunct="1"/>
            <a:endParaRPr lang="pt-BR" sz="2400" b="1" smtClean="0"/>
          </a:p>
          <a:p>
            <a:pPr eaLnBrk="1" hangingPunct="1"/>
            <a:r>
              <a:rPr lang="pt-BR" sz="2400" b="1" smtClean="0"/>
              <a:t>O objetivo é analisar dados e informações para entender as potencialidades e fragilidades da organização</a:t>
            </a:r>
          </a:p>
          <a:p>
            <a:pPr eaLnBrk="1" hangingPunct="1"/>
            <a:endParaRPr lang="pt-BR" sz="2400" b="1" smtClean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79425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ESPORTE</a:t>
            </a:r>
            <a:endParaRPr lang="en-GB" sz="1200" dirty="0">
              <a:cs typeface="Times New Roman" pitchFamily="18" charset="0"/>
            </a:endParaRPr>
          </a:p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Professora responsável: Dra. Flávia da Cunha Bastos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pt-BR" sz="2400" smtClean="0">
                <a:latin typeface="Arial" charset="0"/>
              </a:rPr>
              <a:t>ESQUEMA DE ANÁLISE INTERNA</a:t>
            </a:r>
            <a:br>
              <a:rPr lang="pt-BR" sz="2400" smtClean="0">
                <a:latin typeface="Arial" charset="0"/>
              </a:rPr>
            </a:br>
            <a:r>
              <a:rPr lang="pt-BR" sz="2400" smtClean="0">
                <a:latin typeface="Arial" charset="0"/>
              </a:rPr>
              <a:t>DE ORGANIZAÇÕES ESPORTIVAS</a:t>
            </a:r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3505200" y="1981200"/>
            <a:ext cx="1981200" cy="0"/>
          </a:xfrm>
          <a:prstGeom prst="line">
            <a:avLst/>
          </a:prstGeom>
          <a:noFill/>
          <a:ln w="28575" cap="rnd">
            <a:solidFill>
              <a:srgbClr val="000000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2133600" y="3810000"/>
            <a:ext cx="0" cy="466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2133600" y="2971800"/>
            <a:ext cx="0" cy="466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8229600" y="2971800"/>
            <a:ext cx="0" cy="1371600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H="1">
            <a:off x="1066800" y="2971800"/>
            <a:ext cx="0" cy="1295400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V="1">
            <a:off x="6781800" y="29718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2133600" y="3429000"/>
            <a:ext cx="1028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2133600" y="3810000"/>
            <a:ext cx="1028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V="1">
            <a:off x="6781800" y="3810000"/>
            <a:ext cx="0" cy="466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H="1">
            <a:off x="5867400" y="3429000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 flipH="1">
            <a:off x="5867400" y="3810000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3940175" y="3046413"/>
            <a:ext cx="257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>
              <a:latin typeface="Times New Roman" pitchFamily="18" charset="0"/>
            </a:endParaRP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3963988" y="3686175"/>
            <a:ext cx="252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>
              <a:latin typeface="Times New Roman" pitchFamily="18" charset="0"/>
            </a:endParaRP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654050" y="8897938"/>
            <a:ext cx="2563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>
              <a:latin typeface="Times New Roman" pitchFamily="18" charset="0"/>
            </a:endParaRPr>
          </a:p>
        </p:txBody>
      </p:sp>
      <p:grpSp>
        <p:nvGrpSpPr>
          <p:cNvPr id="14353" name="Group 17"/>
          <p:cNvGrpSpPr>
            <a:grpSpLocks/>
          </p:cNvGrpSpPr>
          <p:nvPr/>
        </p:nvGrpSpPr>
        <p:grpSpPr bwMode="auto">
          <a:xfrm>
            <a:off x="0" y="1524000"/>
            <a:ext cx="9144000" cy="3886200"/>
            <a:chOff x="0" y="0"/>
            <a:chExt cx="4936" cy="3916"/>
          </a:xfrm>
        </p:grpSpPr>
        <p:sp>
          <p:nvSpPr>
            <p:cNvPr id="14363" name="Rectangle 18"/>
            <p:cNvSpPr>
              <a:spLocks noChangeArrowheads="1"/>
            </p:cNvSpPr>
            <p:nvPr/>
          </p:nvSpPr>
          <p:spPr bwMode="auto">
            <a:xfrm>
              <a:off x="1704" y="0"/>
              <a:ext cx="1615" cy="10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pt-BR"/>
            </a:p>
          </p:txBody>
        </p:sp>
        <p:sp>
          <p:nvSpPr>
            <p:cNvPr id="14364" name="Rectangle 19"/>
            <p:cNvSpPr>
              <a:spLocks noChangeArrowheads="1"/>
            </p:cNvSpPr>
            <p:nvPr/>
          </p:nvSpPr>
          <p:spPr bwMode="auto">
            <a:xfrm>
              <a:off x="28" y="1036"/>
              <a:ext cx="162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pt-BR"/>
            </a:p>
          </p:txBody>
        </p:sp>
        <p:sp>
          <p:nvSpPr>
            <p:cNvPr id="14365" name="Rectangle 20"/>
            <p:cNvSpPr>
              <a:spLocks noChangeArrowheads="1"/>
            </p:cNvSpPr>
            <p:nvPr/>
          </p:nvSpPr>
          <p:spPr bwMode="auto">
            <a:xfrm>
              <a:off x="3319" y="1036"/>
              <a:ext cx="158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pt-BR"/>
            </a:p>
          </p:txBody>
        </p:sp>
        <p:sp>
          <p:nvSpPr>
            <p:cNvPr id="14366" name="Rectangle 21"/>
            <p:cNvSpPr>
              <a:spLocks noChangeArrowheads="1"/>
            </p:cNvSpPr>
            <p:nvPr/>
          </p:nvSpPr>
          <p:spPr bwMode="auto">
            <a:xfrm>
              <a:off x="28" y="1439"/>
              <a:ext cx="1620" cy="1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pt-BR"/>
            </a:p>
          </p:txBody>
        </p:sp>
        <p:sp>
          <p:nvSpPr>
            <p:cNvPr id="14367" name="Rectangle 22"/>
            <p:cNvSpPr>
              <a:spLocks noChangeArrowheads="1"/>
            </p:cNvSpPr>
            <p:nvPr/>
          </p:nvSpPr>
          <p:spPr bwMode="auto">
            <a:xfrm>
              <a:off x="3319" y="1439"/>
              <a:ext cx="1589" cy="1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pt-BR"/>
            </a:p>
          </p:txBody>
        </p:sp>
        <p:sp>
          <p:nvSpPr>
            <p:cNvPr id="14368" name="Rectangle 23"/>
            <p:cNvSpPr>
              <a:spLocks noChangeArrowheads="1"/>
            </p:cNvSpPr>
            <p:nvPr/>
          </p:nvSpPr>
          <p:spPr bwMode="auto">
            <a:xfrm>
              <a:off x="1704" y="2477"/>
              <a:ext cx="1615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pt-BR" sz="1200">
                  <a:latin typeface="Arial" charset="0"/>
                  <a:cs typeface="Arial" charset="0"/>
                </a:rPr>
                <a:t> </a:t>
              </a:r>
            </a:p>
            <a:p>
              <a:pPr eaLnBrk="0" hangingPunct="0"/>
              <a:endParaRPr lang="pt-BR">
                <a:latin typeface="Times New Roman" pitchFamily="18" charset="0"/>
              </a:endParaRPr>
            </a:p>
          </p:txBody>
        </p:sp>
        <p:sp>
          <p:nvSpPr>
            <p:cNvPr id="14369" name="Rectangle 24"/>
            <p:cNvSpPr>
              <a:spLocks noChangeArrowheads="1"/>
            </p:cNvSpPr>
            <p:nvPr/>
          </p:nvSpPr>
          <p:spPr bwMode="auto">
            <a:xfrm>
              <a:off x="1704" y="2880"/>
              <a:ext cx="1615" cy="10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pt-BR"/>
            </a:p>
          </p:txBody>
        </p:sp>
        <p:grpSp>
          <p:nvGrpSpPr>
            <p:cNvPr id="14370" name="Group 25"/>
            <p:cNvGrpSpPr>
              <a:grpSpLocks/>
            </p:cNvGrpSpPr>
            <p:nvPr/>
          </p:nvGrpSpPr>
          <p:grpSpPr bwMode="auto">
            <a:xfrm>
              <a:off x="0" y="0"/>
              <a:ext cx="1676" cy="1036"/>
              <a:chOff x="0" y="0"/>
              <a:chExt cx="1676" cy="1036"/>
            </a:xfrm>
          </p:grpSpPr>
          <p:sp>
            <p:nvSpPr>
              <p:cNvPr id="14392" name="Rectangle 26"/>
              <p:cNvSpPr>
                <a:spLocks noChangeArrowheads="1"/>
              </p:cNvSpPr>
              <p:nvPr/>
            </p:nvSpPr>
            <p:spPr bwMode="auto">
              <a:xfrm>
                <a:off x="28" y="0"/>
                <a:ext cx="1620" cy="10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pt-BR" sz="2200">
                    <a:latin typeface="Arial" charset="0"/>
                    <a:cs typeface="Arial" charset="0"/>
                  </a:rPr>
                  <a:t> </a:t>
                </a:r>
                <a:endParaRPr lang="pt-BR" sz="1200">
                  <a:latin typeface="Arial" charset="0"/>
                  <a:cs typeface="Arial" charset="0"/>
                </a:endParaRPr>
              </a:p>
              <a:p>
                <a:pPr algn="ctr" eaLnBrk="0" hangingPunct="0"/>
                <a:endParaRPr lang="pt-BR" sz="2200">
                  <a:latin typeface="Arial" charset="0"/>
                  <a:cs typeface="Arial" charset="0"/>
                </a:endParaRPr>
              </a:p>
              <a:p>
                <a:pPr algn="ctr" eaLnBrk="0" hangingPunct="0"/>
                <a:r>
                  <a:rPr lang="pt-BR" sz="2200">
                    <a:latin typeface="Arial" charset="0"/>
                    <a:cs typeface="Times New Roman" pitchFamily="18" charset="0"/>
                  </a:rPr>
                  <a:t>RECURSOS HUMANOS</a:t>
                </a:r>
                <a:endParaRPr lang="pt-BR" sz="2200">
                  <a:latin typeface="Arial" charset="0"/>
                  <a:cs typeface="Arial" charset="0"/>
                </a:endParaRPr>
              </a:p>
              <a:p>
                <a:pPr algn="ctr" eaLnBrk="0" hangingPunct="0"/>
                <a:r>
                  <a:rPr lang="pt-BR" sz="1800">
                    <a:latin typeface="Arial" charset="0"/>
                    <a:cs typeface="Arial" charset="0"/>
                  </a:rPr>
                  <a:t> </a:t>
                </a:r>
              </a:p>
              <a:p>
                <a:pPr algn="ctr" eaLnBrk="0" hangingPunct="0"/>
                <a:endParaRPr lang="pt-BR" sz="1800">
                  <a:latin typeface="Times New Roman" pitchFamily="18" charset="0"/>
                </a:endParaRPr>
              </a:p>
            </p:txBody>
          </p:sp>
          <p:sp>
            <p:nvSpPr>
              <p:cNvPr id="14393" name="Rectangle 2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676" cy="1036"/>
              </a:xfrm>
              <a:prstGeom prst="rect">
                <a:avLst/>
              </a:prstGeom>
              <a:noFill/>
              <a:ln w="7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14371" name="Group 28"/>
            <p:cNvGrpSpPr>
              <a:grpSpLocks/>
            </p:cNvGrpSpPr>
            <p:nvPr/>
          </p:nvGrpSpPr>
          <p:grpSpPr bwMode="auto">
            <a:xfrm>
              <a:off x="3291" y="0"/>
              <a:ext cx="1645" cy="1036"/>
              <a:chOff x="3291" y="0"/>
              <a:chExt cx="1645" cy="1036"/>
            </a:xfrm>
          </p:grpSpPr>
          <p:sp>
            <p:nvSpPr>
              <p:cNvPr id="14390" name="Rectangle 29"/>
              <p:cNvSpPr>
                <a:spLocks noChangeArrowheads="1"/>
              </p:cNvSpPr>
              <p:nvPr/>
            </p:nvSpPr>
            <p:spPr bwMode="auto">
              <a:xfrm>
                <a:off x="3319" y="0"/>
                <a:ext cx="1589" cy="10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pt-BR" sz="1200">
                  <a:latin typeface="Arial" charset="0"/>
                  <a:cs typeface="Arial" charset="0"/>
                </a:endParaRPr>
              </a:p>
              <a:p>
                <a:pPr eaLnBrk="0" hangingPunct="0"/>
                <a:r>
                  <a:rPr lang="pt-BR" sz="2200">
                    <a:latin typeface="Arial" charset="0"/>
                    <a:cs typeface="Times New Roman" pitchFamily="18" charset="0"/>
                  </a:rPr>
                  <a:t>RECURSOS ORÇAMENTÁRIOS</a:t>
                </a:r>
              </a:p>
            </p:txBody>
          </p:sp>
          <p:sp>
            <p:nvSpPr>
              <p:cNvPr id="14391" name="Rectangle 30"/>
              <p:cNvSpPr>
                <a:spLocks noChangeArrowheads="1"/>
              </p:cNvSpPr>
              <p:nvPr/>
            </p:nvSpPr>
            <p:spPr bwMode="auto">
              <a:xfrm>
                <a:off x="3291" y="0"/>
                <a:ext cx="1645" cy="1036"/>
              </a:xfrm>
              <a:prstGeom prst="rect">
                <a:avLst/>
              </a:prstGeom>
              <a:noFill/>
              <a:ln w="7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14372" name="Group 31"/>
            <p:cNvGrpSpPr>
              <a:grpSpLocks/>
            </p:cNvGrpSpPr>
            <p:nvPr/>
          </p:nvGrpSpPr>
          <p:grpSpPr bwMode="auto">
            <a:xfrm>
              <a:off x="1620" y="1036"/>
              <a:ext cx="1671" cy="403"/>
              <a:chOff x="1620" y="1036"/>
              <a:chExt cx="1671" cy="403"/>
            </a:xfrm>
          </p:grpSpPr>
          <p:sp>
            <p:nvSpPr>
              <p:cNvPr id="14388" name="Rectangle 32"/>
              <p:cNvSpPr>
                <a:spLocks noChangeArrowheads="1"/>
              </p:cNvSpPr>
              <p:nvPr/>
            </p:nvSpPr>
            <p:spPr bwMode="auto">
              <a:xfrm>
                <a:off x="1648" y="1036"/>
                <a:ext cx="1615" cy="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pt-BR" sz="1200">
                    <a:latin typeface="Arial" charset="0"/>
                    <a:cs typeface="Arial" charset="0"/>
                  </a:rPr>
                  <a:t> </a:t>
                </a:r>
              </a:p>
              <a:p>
                <a:pPr algn="ctr" eaLnBrk="0" hangingPunct="0"/>
                <a:endParaRPr lang="pt-BR">
                  <a:latin typeface="Times New Roman" pitchFamily="18" charset="0"/>
                </a:endParaRPr>
              </a:p>
            </p:txBody>
          </p:sp>
          <p:sp>
            <p:nvSpPr>
              <p:cNvPr id="14389" name="Rectangle 33"/>
              <p:cNvSpPr>
                <a:spLocks noChangeArrowheads="1"/>
              </p:cNvSpPr>
              <p:nvPr/>
            </p:nvSpPr>
            <p:spPr bwMode="auto">
              <a:xfrm>
                <a:off x="1620" y="1036"/>
                <a:ext cx="1671" cy="403"/>
              </a:xfrm>
              <a:prstGeom prst="rect">
                <a:avLst/>
              </a:prstGeom>
              <a:noFill/>
              <a:ln w="7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14373" name="Group 34"/>
            <p:cNvGrpSpPr>
              <a:grpSpLocks/>
            </p:cNvGrpSpPr>
            <p:nvPr/>
          </p:nvGrpSpPr>
          <p:grpSpPr bwMode="auto">
            <a:xfrm>
              <a:off x="1620" y="1439"/>
              <a:ext cx="1671" cy="1038"/>
              <a:chOff x="1620" y="1439"/>
              <a:chExt cx="1671" cy="1038"/>
            </a:xfrm>
          </p:grpSpPr>
          <p:sp>
            <p:nvSpPr>
              <p:cNvPr id="14386" name="Rectangle 35"/>
              <p:cNvSpPr>
                <a:spLocks noChangeArrowheads="1"/>
              </p:cNvSpPr>
              <p:nvPr/>
            </p:nvSpPr>
            <p:spPr bwMode="auto">
              <a:xfrm>
                <a:off x="1648" y="1439"/>
                <a:ext cx="1615" cy="10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pt-BR" sz="1800" b="1">
                    <a:latin typeface="Arial" charset="0"/>
                    <a:cs typeface="Arial" charset="0"/>
                  </a:rPr>
                  <a:t> </a:t>
                </a:r>
                <a:endParaRPr lang="pt-BR" sz="1200">
                  <a:latin typeface="Arial" charset="0"/>
                  <a:cs typeface="Arial" charset="0"/>
                </a:endParaRPr>
              </a:p>
              <a:p>
                <a:pPr algn="ctr" eaLnBrk="0" hangingPunct="0"/>
                <a:endParaRPr lang="pt-BR" sz="1600" b="1">
                  <a:latin typeface="Arial" charset="0"/>
                  <a:cs typeface="Arial" charset="0"/>
                </a:endParaRPr>
              </a:p>
              <a:p>
                <a:pPr algn="ctr" eaLnBrk="0" hangingPunct="0"/>
                <a:endParaRPr lang="pt-BR" sz="1600" b="1">
                  <a:latin typeface="Arial" charset="0"/>
                  <a:cs typeface="Arial" charset="0"/>
                </a:endParaRPr>
              </a:p>
              <a:p>
                <a:pPr algn="ctr" eaLnBrk="0" hangingPunct="0"/>
                <a:endParaRPr lang="pt-BR" sz="1600" b="1">
                  <a:latin typeface="Arial" charset="0"/>
                  <a:cs typeface="Arial" charset="0"/>
                </a:endParaRPr>
              </a:p>
              <a:p>
                <a:pPr algn="ctr" eaLnBrk="0" hangingPunct="0"/>
                <a:r>
                  <a:rPr lang="pt-BR" sz="1600" b="1">
                    <a:latin typeface="Arial" charset="0"/>
                    <a:cs typeface="Arial" charset="0"/>
                  </a:rPr>
                  <a:t>ANÁLISE INTERNA </a:t>
                </a:r>
                <a:endParaRPr lang="pt-BR" sz="1800" b="1">
                  <a:latin typeface="Arial" charset="0"/>
                  <a:cs typeface="Arial" charset="0"/>
                </a:endParaRPr>
              </a:p>
              <a:p>
                <a:pPr algn="ctr" eaLnBrk="0" hangingPunct="0"/>
                <a:r>
                  <a:rPr lang="pt-BR" sz="1600" b="1">
                    <a:latin typeface="Arial" charset="0"/>
                    <a:cs typeface="Arial" charset="0"/>
                  </a:rPr>
                  <a:t>NAS ORGANIZAÇÕES DESPORTIVAS</a:t>
                </a:r>
                <a:endParaRPr lang="pt-BR" sz="1800" b="1">
                  <a:latin typeface="Arial" charset="0"/>
                  <a:cs typeface="Arial" charset="0"/>
                </a:endParaRPr>
              </a:p>
              <a:p>
                <a:pPr eaLnBrk="0" hangingPunct="0"/>
                <a:r>
                  <a:rPr lang="pt-BR" sz="1200">
                    <a:latin typeface="Arial" charset="0"/>
                    <a:cs typeface="Arial" charset="0"/>
                  </a:rPr>
                  <a:t> </a:t>
                </a:r>
              </a:p>
              <a:p>
                <a:pPr eaLnBrk="0" hangingPunct="0"/>
                <a:endParaRPr lang="pt-BR">
                  <a:latin typeface="Times New Roman" pitchFamily="18" charset="0"/>
                </a:endParaRPr>
              </a:p>
            </p:txBody>
          </p:sp>
          <p:sp>
            <p:nvSpPr>
              <p:cNvPr id="14387" name="Rectangle 36"/>
              <p:cNvSpPr>
                <a:spLocks noChangeArrowheads="1"/>
              </p:cNvSpPr>
              <p:nvPr/>
            </p:nvSpPr>
            <p:spPr bwMode="auto">
              <a:xfrm>
                <a:off x="1620" y="1439"/>
                <a:ext cx="1671" cy="1038"/>
              </a:xfrm>
              <a:prstGeom prst="rect">
                <a:avLst/>
              </a:prstGeom>
              <a:noFill/>
              <a:ln w="7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14374" name="Group 37"/>
            <p:cNvGrpSpPr>
              <a:grpSpLocks/>
            </p:cNvGrpSpPr>
            <p:nvPr/>
          </p:nvGrpSpPr>
          <p:grpSpPr bwMode="auto">
            <a:xfrm>
              <a:off x="0" y="2477"/>
              <a:ext cx="1676" cy="403"/>
              <a:chOff x="0" y="2477"/>
              <a:chExt cx="1676" cy="403"/>
            </a:xfrm>
          </p:grpSpPr>
          <p:sp>
            <p:nvSpPr>
              <p:cNvPr id="14384" name="Rectangle 38"/>
              <p:cNvSpPr>
                <a:spLocks noChangeArrowheads="1"/>
              </p:cNvSpPr>
              <p:nvPr/>
            </p:nvSpPr>
            <p:spPr bwMode="auto">
              <a:xfrm>
                <a:off x="28" y="2477"/>
                <a:ext cx="1620" cy="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pt-BR" sz="1200">
                    <a:latin typeface="Arial" charset="0"/>
                    <a:cs typeface="Arial" charset="0"/>
                  </a:rPr>
                  <a:t> </a:t>
                </a:r>
              </a:p>
              <a:p>
                <a:pPr algn="ctr" eaLnBrk="0" hangingPunct="0"/>
                <a:endParaRPr lang="pt-BR">
                  <a:latin typeface="Times New Roman" pitchFamily="18" charset="0"/>
                </a:endParaRPr>
              </a:p>
            </p:txBody>
          </p:sp>
          <p:sp>
            <p:nvSpPr>
              <p:cNvPr id="14385" name="Rectangle 39"/>
              <p:cNvSpPr>
                <a:spLocks noChangeArrowheads="1"/>
              </p:cNvSpPr>
              <p:nvPr/>
            </p:nvSpPr>
            <p:spPr bwMode="auto">
              <a:xfrm>
                <a:off x="0" y="2477"/>
                <a:ext cx="1676" cy="403"/>
              </a:xfrm>
              <a:prstGeom prst="rect">
                <a:avLst/>
              </a:prstGeom>
              <a:noFill/>
              <a:ln w="7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14375" name="Group 40"/>
            <p:cNvGrpSpPr>
              <a:grpSpLocks/>
            </p:cNvGrpSpPr>
            <p:nvPr/>
          </p:nvGrpSpPr>
          <p:grpSpPr bwMode="auto">
            <a:xfrm>
              <a:off x="3291" y="2477"/>
              <a:ext cx="1645" cy="403"/>
              <a:chOff x="3291" y="2477"/>
              <a:chExt cx="1645" cy="403"/>
            </a:xfrm>
          </p:grpSpPr>
          <p:sp>
            <p:nvSpPr>
              <p:cNvPr id="14382" name="Rectangle 41"/>
              <p:cNvSpPr>
                <a:spLocks noChangeArrowheads="1"/>
              </p:cNvSpPr>
              <p:nvPr/>
            </p:nvSpPr>
            <p:spPr bwMode="auto">
              <a:xfrm>
                <a:off x="3319" y="2477"/>
                <a:ext cx="1589" cy="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pt-BR" sz="1200">
                    <a:latin typeface="Arial" charset="0"/>
                    <a:cs typeface="Arial" charset="0"/>
                  </a:rPr>
                  <a:t> </a:t>
                </a:r>
              </a:p>
              <a:p>
                <a:pPr algn="ctr" eaLnBrk="0" hangingPunct="0"/>
                <a:endParaRPr lang="pt-BR">
                  <a:latin typeface="Times New Roman" pitchFamily="18" charset="0"/>
                </a:endParaRPr>
              </a:p>
            </p:txBody>
          </p:sp>
          <p:sp>
            <p:nvSpPr>
              <p:cNvPr id="14383" name="Rectangle 42"/>
              <p:cNvSpPr>
                <a:spLocks noChangeArrowheads="1"/>
              </p:cNvSpPr>
              <p:nvPr/>
            </p:nvSpPr>
            <p:spPr bwMode="auto">
              <a:xfrm>
                <a:off x="3291" y="2477"/>
                <a:ext cx="1645" cy="403"/>
              </a:xfrm>
              <a:prstGeom prst="rect">
                <a:avLst/>
              </a:prstGeom>
              <a:noFill/>
              <a:ln w="7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14376" name="Group 43"/>
            <p:cNvGrpSpPr>
              <a:grpSpLocks/>
            </p:cNvGrpSpPr>
            <p:nvPr/>
          </p:nvGrpSpPr>
          <p:grpSpPr bwMode="auto">
            <a:xfrm>
              <a:off x="0" y="2880"/>
              <a:ext cx="1676" cy="1036"/>
              <a:chOff x="0" y="2880"/>
              <a:chExt cx="1676" cy="1036"/>
            </a:xfrm>
          </p:grpSpPr>
          <p:sp>
            <p:nvSpPr>
              <p:cNvPr id="14380" name="Rectangle 44"/>
              <p:cNvSpPr>
                <a:spLocks noChangeArrowheads="1"/>
              </p:cNvSpPr>
              <p:nvPr/>
            </p:nvSpPr>
            <p:spPr bwMode="auto">
              <a:xfrm>
                <a:off x="28" y="2880"/>
                <a:ext cx="1620" cy="10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marL="285750" indent="381000" algn="ctr"/>
                <a:r>
                  <a:rPr lang="pt-BR" sz="2200">
                    <a:latin typeface="Arial" charset="0"/>
                    <a:cs typeface="Arial" charset="0"/>
                  </a:rPr>
                  <a:t> </a:t>
                </a:r>
                <a:endParaRPr lang="pt-BR" sz="1200">
                  <a:latin typeface="Arial" charset="0"/>
                  <a:cs typeface="Arial" charset="0"/>
                </a:endParaRPr>
              </a:p>
              <a:p>
                <a:pPr marL="285750" indent="381000" algn="ctr" eaLnBrk="0" hangingPunct="0"/>
                <a:endParaRPr lang="pt-BR" sz="2200">
                  <a:latin typeface="Arial" charset="0"/>
                  <a:cs typeface="Arial" charset="0"/>
                </a:endParaRPr>
              </a:p>
              <a:p>
                <a:pPr marL="285750" indent="381000">
                  <a:spcBef>
                    <a:spcPct val="50000"/>
                  </a:spcBef>
                  <a:buFont typeface="Wingdings" pitchFamily="2" charset="2"/>
                  <a:buNone/>
                </a:pPr>
                <a:endParaRPr lang="pt-BR" sz="2200">
                  <a:latin typeface="Arial" charset="0"/>
                  <a:cs typeface="Times New Roman" pitchFamily="18" charset="0"/>
                </a:endParaRPr>
              </a:p>
              <a:p>
                <a:pPr marL="285750" indent="381000">
                  <a:spcBef>
                    <a:spcPct val="50000"/>
                  </a:spcBef>
                  <a:buFont typeface="Wingdings" pitchFamily="2" charset="2"/>
                  <a:buNone/>
                </a:pPr>
                <a:r>
                  <a:rPr lang="pt-BR" sz="2200">
                    <a:latin typeface="Arial" charset="0"/>
                    <a:cs typeface="Times New Roman" pitchFamily="18" charset="0"/>
                  </a:rPr>
                  <a:t>ESTRUTURA      ORGANIZACIONAL	  </a:t>
                </a:r>
                <a:r>
                  <a:rPr lang="pt-BR">
                    <a:latin typeface="Arial" charset="0"/>
                    <a:cs typeface="Times New Roman" pitchFamily="18" charset="0"/>
                  </a:rPr>
                  <a:t>		</a:t>
                </a:r>
                <a:endParaRPr lang="pt-BR" sz="1200">
                  <a:latin typeface="Arial" charset="0"/>
                  <a:cs typeface="Arial" charset="0"/>
                </a:endParaRPr>
              </a:p>
              <a:p>
                <a:pPr marL="285750" indent="381000" algn="ctr" eaLnBrk="0" hangingPunct="0"/>
                <a:r>
                  <a:rPr lang="pt-BR" sz="1200">
                    <a:latin typeface="Arial" charset="0"/>
                    <a:cs typeface="Arial" charset="0"/>
                  </a:rPr>
                  <a:t> </a:t>
                </a:r>
              </a:p>
              <a:p>
                <a:pPr marL="285750" indent="381000" algn="ctr" eaLnBrk="0" hangingPunct="0"/>
                <a:endParaRPr lang="pt-BR">
                  <a:latin typeface="Times New Roman" pitchFamily="18" charset="0"/>
                </a:endParaRPr>
              </a:p>
            </p:txBody>
          </p:sp>
          <p:sp>
            <p:nvSpPr>
              <p:cNvPr id="14381" name="Rectangle 45"/>
              <p:cNvSpPr>
                <a:spLocks noChangeArrowheads="1"/>
              </p:cNvSpPr>
              <p:nvPr/>
            </p:nvSpPr>
            <p:spPr bwMode="auto">
              <a:xfrm>
                <a:off x="0" y="2880"/>
                <a:ext cx="1676" cy="1036"/>
              </a:xfrm>
              <a:prstGeom prst="rect">
                <a:avLst/>
              </a:prstGeom>
              <a:noFill/>
              <a:ln w="7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14377" name="Group 46"/>
            <p:cNvGrpSpPr>
              <a:grpSpLocks/>
            </p:cNvGrpSpPr>
            <p:nvPr/>
          </p:nvGrpSpPr>
          <p:grpSpPr bwMode="auto">
            <a:xfrm>
              <a:off x="3291" y="2880"/>
              <a:ext cx="1645" cy="1036"/>
              <a:chOff x="3291" y="2880"/>
              <a:chExt cx="1645" cy="1036"/>
            </a:xfrm>
          </p:grpSpPr>
          <p:sp>
            <p:nvSpPr>
              <p:cNvPr id="14378" name="Rectangle 47"/>
              <p:cNvSpPr>
                <a:spLocks noChangeArrowheads="1"/>
              </p:cNvSpPr>
              <p:nvPr/>
            </p:nvSpPr>
            <p:spPr bwMode="auto">
              <a:xfrm>
                <a:off x="3319" y="2880"/>
                <a:ext cx="1589" cy="10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pt-BR" sz="2200">
                    <a:latin typeface="Arial" charset="0"/>
                    <a:cs typeface="Arial" charset="0"/>
                  </a:rPr>
                  <a:t> </a:t>
                </a:r>
                <a:endParaRPr lang="pt-BR" sz="1200">
                  <a:latin typeface="Arial" charset="0"/>
                  <a:cs typeface="Arial" charset="0"/>
                </a:endParaRPr>
              </a:p>
              <a:p>
                <a:pPr algn="ctr" eaLnBrk="0" hangingPunct="0"/>
                <a:endParaRPr lang="pt-BR" sz="1200">
                  <a:latin typeface="Arial" charset="0"/>
                  <a:cs typeface="Arial" charset="0"/>
                </a:endParaRPr>
              </a:p>
              <a:p>
                <a:pPr eaLnBrk="0" hangingPunct="0"/>
                <a:r>
                  <a:rPr lang="pt-BR" sz="2200">
                    <a:latin typeface="Arial" charset="0"/>
                    <a:cs typeface="Times New Roman" pitchFamily="18" charset="0"/>
                  </a:rPr>
                  <a:t>PROCEDIMENTOS</a:t>
                </a:r>
                <a:r>
                  <a:rPr lang="pt-BR" sz="1000">
                    <a:latin typeface="Arial" charset="0"/>
                    <a:cs typeface="Arial" charset="0"/>
                  </a:rPr>
                  <a:t>  </a:t>
                </a:r>
              </a:p>
              <a:p>
                <a:pPr algn="ctr" eaLnBrk="0" hangingPunct="0"/>
                <a:endParaRPr lang="pt-BR" sz="1000">
                  <a:latin typeface="Times New Roman" pitchFamily="18" charset="0"/>
                </a:endParaRPr>
              </a:p>
            </p:txBody>
          </p:sp>
          <p:sp>
            <p:nvSpPr>
              <p:cNvPr id="14379" name="Rectangle 48"/>
              <p:cNvSpPr>
                <a:spLocks noChangeArrowheads="1"/>
              </p:cNvSpPr>
              <p:nvPr/>
            </p:nvSpPr>
            <p:spPr bwMode="auto">
              <a:xfrm>
                <a:off x="3291" y="2880"/>
                <a:ext cx="1645" cy="1036"/>
              </a:xfrm>
              <a:prstGeom prst="rect">
                <a:avLst/>
              </a:prstGeom>
              <a:noFill/>
              <a:ln w="7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14354" name="Line 49"/>
          <p:cNvSpPr>
            <a:spLocks noChangeShapeType="1"/>
          </p:cNvSpPr>
          <p:nvPr/>
        </p:nvSpPr>
        <p:spPr bwMode="auto">
          <a:xfrm>
            <a:off x="3581400" y="5257800"/>
            <a:ext cx="1981200" cy="0"/>
          </a:xfrm>
          <a:prstGeom prst="line">
            <a:avLst/>
          </a:prstGeom>
          <a:noFill/>
          <a:ln w="28575" cap="rnd">
            <a:solidFill>
              <a:srgbClr val="000000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4355" name="Text Box 50"/>
          <p:cNvSpPr txBox="1">
            <a:spLocks noChangeArrowheads="1"/>
          </p:cNvSpPr>
          <p:nvPr/>
        </p:nvSpPr>
        <p:spPr bwMode="auto">
          <a:xfrm>
            <a:off x="1219200" y="57912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>
                <a:latin typeface="Arial" charset="0"/>
                <a:cs typeface="Arial" charset="0"/>
              </a:rPr>
              <a:t> </a:t>
            </a:r>
            <a:r>
              <a:rPr lang="pt-BR" sz="1000">
                <a:latin typeface="Arial" charset="0"/>
                <a:cs typeface="Arial" charset="0"/>
              </a:rPr>
              <a:t>BASEADO EM ROCHE (2002)       		          inter-relações entre os fatores (Bastos, 2002)</a:t>
            </a:r>
            <a:r>
              <a:rPr lang="pt-BR" sz="1000">
                <a:latin typeface="Times New Roman" pitchFamily="18" charset="0"/>
              </a:rPr>
              <a:t> </a:t>
            </a:r>
          </a:p>
        </p:txBody>
      </p:sp>
      <p:sp>
        <p:nvSpPr>
          <p:cNvPr id="14356" name="Line 51"/>
          <p:cNvSpPr>
            <a:spLocks noChangeShapeType="1"/>
          </p:cNvSpPr>
          <p:nvPr/>
        </p:nvSpPr>
        <p:spPr bwMode="auto">
          <a:xfrm>
            <a:off x="4038600" y="60960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4357" name="Oval 52"/>
          <p:cNvSpPr>
            <a:spLocks noChangeArrowheads="1"/>
          </p:cNvSpPr>
          <p:nvPr/>
        </p:nvSpPr>
        <p:spPr bwMode="auto">
          <a:xfrm>
            <a:off x="3276600" y="2895600"/>
            <a:ext cx="2514600" cy="14478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4358" name="Rectangle 53"/>
          <p:cNvSpPr>
            <a:spLocks noChangeArrowheads="1"/>
          </p:cNvSpPr>
          <p:nvPr/>
        </p:nvSpPr>
        <p:spPr bwMode="auto">
          <a:xfrm>
            <a:off x="381000" y="1600200"/>
            <a:ext cx="2514600" cy="990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4359" name="Rectangle 54"/>
          <p:cNvSpPr>
            <a:spLocks noChangeArrowheads="1"/>
          </p:cNvSpPr>
          <p:nvPr/>
        </p:nvSpPr>
        <p:spPr bwMode="auto">
          <a:xfrm>
            <a:off x="381000" y="4648200"/>
            <a:ext cx="2667000" cy="914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4360" name="Rectangle 55"/>
          <p:cNvSpPr>
            <a:spLocks noChangeArrowheads="1"/>
          </p:cNvSpPr>
          <p:nvPr/>
        </p:nvSpPr>
        <p:spPr bwMode="auto">
          <a:xfrm>
            <a:off x="6019800" y="1600200"/>
            <a:ext cx="2895600" cy="1066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4361" name="Rectangle 56"/>
          <p:cNvSpPr>
            <a:spLocks noChangeArrowheads="1"/>
          </p:cNvSpPr>
          <p:nvPr/>
        </p:nvSpPr>
        <p:spPr bwMode="auto">
          <a:xfrm>
            <a:off x="6172200" y="4648200"/>
            <a:ext cx="2590800" cy="838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7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79425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ESPORTE</a:t>
            </a:r>
            <a:endParaRPr lang="en-GB" sz="1200" dirty="0">
              <a:cs typeface="Times New Roman" pitchFamily="18" charset="0"/>
            </a:endParaRPr>
          </a:p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Professora responsável: Dra. Flávia da Cunha Bastos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404813"/>
            <a:ext cx="7772400" cy="685800"/>
          </a:xfrm>
        </p:spPr>
        <p:txBody>
          <a:bodyPr/>
          <a:lstStyle/>
          <a:p>
            <a:pPr eaLnBrk="1" hangingPunct="1"/>
            <a:r>
              <a:rPr lang="pt-BR" sz="2800" b="1" smtClean="0"/>
              <a:t>Análise da Situação Interna-Critérios</a:t>
            </a:r>
          </a:p>
        </p:txBody>
      </p:sp>
      <p:graphicFrame>
        <p:nvGraphicFramePr>
          <p:cNvPr id="20527" name="Group 47"/>
          <p:cNvGraphicFramePr>
            <a:graphicFrameLocks noGrp="1"/>
          </p:cNvGraphicFramePr>
          <p:nvPr>
            <p:ph type="tbl" idx="1"/>
          </p:nvPr>
        </p:nvGraphicFramePr>
        <p:xfrm>
          <a:off x="685800" y="1066800"/>
          <a:ext cx="7772400" cy="4482529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Fatores Internos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Informações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Fontes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Pessoal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Quantidade, qualificação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Relatórios internos 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pesquisa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Equipamentos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Capacidade instalada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Relatórios internos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Infra-estrutura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Espaços, localização, vestiários, estacionamento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Relatórios internos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Finanças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Recursos financeiros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Relatórios internos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Clientes em potencial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Perfil do usuário e  da comunidade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Relatórios e pesquisa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Programas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Atividades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Relatórios internos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97" name="Text Box 43"/>
          <p:cNvSpPr txBox="1">
            <a:spLocks noChangeArrowheads="1"/>
          </p:cNvSpPr>
          <p:nvPr/>
        </p:nvSpPr>
        <p:spPr bwMode="auto">
          <a:xfrm>
            <a:off x="685800" y="5715000"/>
            <a:ext cx="2590800" cy="7747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pt-BR" sz="1600" b="1"/>
              <a:t>Concorrentes</a:t>
            </a:r>
          </a:p>
          <a:p>
            <a:pPr>
              <a:spcBef>
                <a:spcPct val="50000"/>
              </a:spcBef>
            </a:pPr>
            <a:endParaRPr lang="pt-BR" sz="1800" b="1"/>
          </a:p>
        </p:txBody>
      </p:sp>
      <p:sp>
        <p:nvSpPr>
          <p:cNvPr id="15398" name="Text Box 44"/>
          <p:cNvSpPr txBox="1">
            <a:spLocks noChangeArrowheads="1"/>
          </p:cNvSpPr>
          <p:nvPr/>
        </p:nvSpPr>
        <p:spPr bwMode="auto">
          <a:xfrm>
            <a:off x="3276600" y="5715000"/>
            <a:ext cx="2590800" cy="7889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pt-BR" sz="1600" b="1"/>
              <a:t>Perfil, líderes, produtos,  localização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pt-BR" sz="1000" b="1"/>
              <a:t> </a:t>
            </a:r>
          </a:p>
        </p:txBody>
      </p:sp>
      <p:sp>
        <p:nvSpPr>
          <p:cNvPr id="15399" name="Text Box 45"/>
          <p:cNvSpPr txBox="1">
            <a:spLocks noChangeArrowheads="1"/>
          </p:cNvSpPr>
          <p:nvPr/>
        </p:nvSpPr>
        <p:spPr bwMode="auto">
          <a:xfrm>
            <a:off x="5867400" y="5715000"/>
            <a:ext cx="2590800" cy="7747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pt-BR" sz="1600" b="1"/>
              <a:t>Pesquisa</a:t>
            </a:r>
          </a:p>
          <a:p>
            <a:pPr>
              <a:spcBef>
                <a:spcPct val="50000"/>
              </a:spcBef>
            </a:pPr>
            <a:endParaRPr lang="pt-BR" sz="1800" b="1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79425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ESPORTE</a:t>
            </a:r>
            <a:endParaRPr lang="en-GB" sz="1200" dirty="0">
              <a:cs typeface="Times New Roman" pitchFamily="18" charset="0"/>
            </a:endParaRPr>
          </a:p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Professora responsável: Dra. Flávia da Cunha Bastos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534400" cy="7207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EEFEUSP - Departamento de Esporte</a:t>
            </a:r>
          </a:p>
          <a:p>
            <a:pPr marL="482600" indent="-482600" algn="ctr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Disciplina: DIMENSÕES ECONÔMICAS E ADMINISTRATIVAS DA EDUCAÇÃO FÍSICA E DO ESPORTE</a:t>
            </a:r>
            <a:endParaRPr lang="en-GB" sz="1200">
              <a:cs typeface="Times New Roman" pitchFamily="18" charset="0"/>
            </a:endParaRPr>
          </a:p>
          <a:p>
            <a:pPr marL="482600" indent="-482600" algn="ctr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Professora responsável: Dra. Flávia da Cunha Bastos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395288" y="2852738"/>
            <a:ext cx="8229600" cy="168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190000"/>
              </a:lnSpc>
              <a:spcBef>
                <a:spcPct val="50000"/>
              </a:spcBef>
            </a:pPr>
            <a:r>
              <a:rPr lang="pt-BR" b="1">
                <a:latin typeface="Comic Sans MS" pitchFamily="66" charset="0"/>
                <a:cs typeface="Times New Roman" pitchFamily="18" charset="0"/>
              </a:rPr>
              <a:t>PLANEJAMENTO ESTRATÉGICO</a:t>
            </a:r>
          </a:p>
          <a:p>
            <a:pPr marL="482600" indent="-482600" algn="ctr">
              <a:lnSpc>
                <a:spcPct val="190000"/>
              </a:lnSpc>
              <a:spcBef>
                <a:spcPct val="50000"/>
              </a:spcBef>
            </a:pPr>
            <a:r>
              <a:rPr lang="pt-BR" b="1">
                <a:latin typeface="Comic Sans MS" pitchFamily="66" charset="0"/>
                <a:cs typeface="Times New Roman" pitchFamily="18" charset="0"/>
              </a:rPr>
              <a:t>INTRODUÇÃO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7772400" cy="914400"/>
          </a:xfrm>
        </p:spPr>
        <p:txBody>
          <a:bodyPr/>
          <a:lstStyle/>
          <a:p>
            <a:pPr eaLnBrk="1" hangingPunct="1"/>
            <a:r>
              <a:rPr lang="pt-BR" sz="2800" b="1" smtClean="0"/>
              <a:t>Análise da Situação Interna-Exemplos</a:t>
            </a:r>
          </a:p>
        </p:txBody>
      </p:sp>
      <p:graphicFrame>
        <p:nvGraphicFramePr>
          <p:cNvPr id="21507" name="Group 3"/>
          <p:cNvGraphicFramePr>
            <a:graphicFrameLocks noGrp="1"/>
          </p:cNvGraphicFramePr>
          <p:nvPr>
            <p:ph type="tbl" idx="1"/>
          </p:nvPr>
        </p:nvGraphicFramePr>
        <p:xfrm>
          <a:off x="684213" y="2133600"/>
          <a:ext cx="8077200" cy="4490531"/>
        </p:xfrm>
        <a:graphic>
          <a:graphicData uri="http://schemas.openxmlformats.org/drawingml/2006/table">
            <a:tbl>
              <a:tblPr/>
              <a:tblGrid>
                <a:gridCol w="1614488"/>
                <a:gridCol w="1552575"/>
                <a:gridCol w="1822450"/>
                <a:gridCol w="1473200"/>
                <a:gridCol w="1614487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Fatores Internos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Destaques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Potencialidades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Fragilidades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Sugestões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Pessoal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Qualificação em esportes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Promover cursos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Equipamentos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Quadras novas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Oferecer mais  eventos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Infra-estrutura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Transporte deficitário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Propor alternativas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Finanças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Poucos recursos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Captação de recursos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Clientes em potencial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Cresc.da faixa etária 10 a 14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Desenvolver programas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Concorrentes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Crescimento de academias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Ampliar divulgação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37" name="Text Box 53"/>
          <p:cNvSpPr txBox="1">
            <a:spLocks noChangeArrowheads="1"/>
          </p:cNvSpPr>
          <p:nvPr/>
        </p:nvSpPr>
        <p:spPr bwMode="auto">
          <a:xfrm>
            <a:off x="7391400" y="1628775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/>
              <a:t>Tambucci, 2004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79425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ESPORTE</a:t>
            </a:r>
            <a:endParaRPr lang="en-GB" sz="1200" dirty="0">
              <a:cs typeface="Times New Roman" pitchFamily="18" charset="0"/>
            </a:endParaRPr>
          </a:p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Professora responsável: Dra. Flávia da Cunha Bastos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052513"/>
            <a:ext cx="7772400" cy="1143000"/>
          </a:xfrm>
        </p:spPr>
        <p:txBody>
          <a:bodyPr/>
          <a:lstStyle/>
          <a:p>
            <a:pPr eaLnBrk="1" hangingPunct="1"/>
            <a:r>
              <a:rPr lang="pt-BR" sz="2800" b="1" smtClean="0"/>
              <a:t>Análise da Situação Interna-Exemplos</a:t>
            </a:r>
            <a:r>
              <a:rPr lang="pt-BR" sz="2800" smtClean="0"/>
              <a:t/>
            </a:r>
            <a:br>
              <a:rPr lang="pt-BR" sz="2800" smtClean="0"/>
            </a:br>
            <a:endParaRPr lang="pt-BR" sz="2800" smtClean="0"/>
          </a:p>
        </p:txBody>
      </p:sp>
      <p:graphicFrame>
        <p:nvGraphicFramePr>
          <p:cNvPr id="22531" name="Group 3"/>
          <p:cNvGraphicFramePr>
            <a:graphicFrameLocks noGrp="1"/>
          </p:cNvGraphicFramePr>
          <p:nvPr>
            <p:ph type="tbl" idx="1"/>
          </p:nvPr>
        </p:nvGraphicFramePr>
        <p:xfrm>
          <a:off x="468313" y="2781300"/>
          <a:ext cx="8382000" cy="3810191"/>
        </p:xfrm>
        <a:graphic>
          <a:graphicData uri="http://schemas.openxmlformats.org/drawingml/2006/table">
            <a:tbl>
              <a:tblPr/>
              <a:tblGrid>
                <a:gridCol w="1447800"/>
                <a:gridCol w="1371600"/>
                <a:gridCol w="1905000"/>
                <a:gridCol w="1524000"/>
                <a:gridCol w="2133600"/>
              </a:tblGrid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Fatores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Internos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Destaques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Potencialidades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Fragilidades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Sugestões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Qualidade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Horários inadequados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Reorganizar horários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Capacidade Gerencial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Versatilidade nas decisões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Ampliar responsabilidades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Variedade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Demanda para o futebol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Oferecer curso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Propaganda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Divulgação ineficaz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Sistematizar divulgação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49" name="Text Box 41"/>
          <p:cNvSpPr txBox="1">
            <a:spLocks noChangeArrowheads="1"/>
          </p:cNvSpPr>
          <p:nvPr/>
        </p:nvSpPr>
        <p:spPr bwMode="auto">
          <a:xfrm>
            <a:off x="6948488" y="1989138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/>
              <a:t>Tambucci, 2004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79425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ESPORTE</a:t>
            </a:r>
            <a:endParaRPr lang="en-GB" sz="1200" dirty="0">
              <a:cs typeface="Times New Roman" pitchFamily="18" charset="0"/>
            </a:endParaRPr>
          </a:p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Professora responsável: Dra. Flávia da Cunha Bastos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908050"/>
            <a:ext cx="7772400" cy="609600"/>
          </a:xfrm>
        </p:spPr>
        <p:txBody>
          <a:bodyPr/>
          <a:lstStyle/>
          <a:p>
            <a:pPr algn="ctr" eaLnBrk="1" hangingPunct="1"/>
            <a:r>
              <a:rPr lang="pt-BR" sz="2800" b="1" smtClean="0"/>
              <a:t>Análise da Situação Externa</a:t>
            </a:r>
          </a:p>
        </p:txBody>
      </p:sp>
      <p:sp>
        <p:nvSpPr>
          <p:cNvPr id="184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0113" y="2420938"/>
            <a:ext cx="7772400" cy="423545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pt-BR" sz="2800" b="1" smtClean="0"/>
              <a:t>É a busca de informações acerca do ambiente externo de trabalho, de forma a identificar e interpretar as tendências</a:t>
            </a:r>
          </a:p>
          <a:p>
            <a:pPr marL="457200" indent="-457200"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800" b="1" smtClean="0"/>
              <a:t>(Boone e Kurtz) </a:t>
            </a:r>
          </a:p>
          <a:p>
            <a:pPr marL="457200" indent="-457200" eaLnBrk="1" hangingPunct="1">
              <a:lnSpc>
                <a:spcPct val="90000"/>
              </a:lnSpc>
            </a:pPr>
            <a:endParaRPr lang="pt-BR" sz="2800" b="1" smtClean="0"/>
          </a:p>
          <a:p>
            <a:pPr marL="457200" indent="-457200" eaLnBrk="1" hangingPunct="1">
              <a:lnSpc>
                <a:spcPct val="90000"/>
              </a:lnSpc>
            </a:pPr>
            <a:r>
              <a:rPr lang="pt-BR" sz="2800" b="1" smtClean="0"/>
              <a:t>O objetivo é analisar as informações e determinar se elas representam oportunidades ou ameaças para a empresa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708400" y="1557338"/>
            <a:ext cx="175736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2800" b="1" dirty="0">
                <a:solidFill>
                  <a:srgbClr val="00B050"/>
                </a:solidFill>
                <a:latin typeface="+mn-lt"/>
              </a:rPr>
              <a:t>Conceito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79425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ESPORTE</a:t>
            </a:r>
            <a:endParaRPr lang="en-GB" sz="1200" dirty="0">
              <a:cs typeface="Times New Roman" pitchFamily="18" charset="0"/>
            </a:endParaRPr>
          </a:p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Professora responsável: Dra. Flávia da Cunha Bastos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pt-BR" sz="2400" smtClean="0">
                <a:latin typeface="Arial" charset="0"/>
              </a:rPr>
              <a:t>ESQUEMA DE ANÁLISE EXTERNA</a:t>
            </a:r>
            <a:br>
              <a:rPr lang="pt-BR" sz="2400" smtClean="0">
                <a:latin typeface="Arial" charset="0"/>
              </a:rPr>
            </a:br>
            <a:r>
              <a:rPr lang="pt-BR" sz="2400" smtClean="0">
                <a:latin typeface="Arial" charset="0"/>
              </a:rPr>
              <a:t>DE ORGANIZAÇÕES ESPORTIVAS</a:t>
            </a:r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3581400" y="2209800"/>
            <a:ext cx="1981200" cy="0"/>
          </a:xfrm>
          <a:prstGeom prst="line">
            <a:avLst/>
          </a:prstGeom>
          <a:noFill/>
          <a:ln w="28575" cap="rnd">
            <a:solidFill>
              <a:srgbClr val="000000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2133600" y="3810000"/>
            <a:ext cx="0" cy="466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2133600" y="2971800"/>
            <a:ext cx="0" cy="466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7620000" y="2971800"/>
            <a:ext cx="0" cy="1371600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 flipH="1">
            <a:off x="1447800" y="3048000"/>
            <a:ext cx="0" cy="1295400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V="1">
            <a:off x="6781800" y="29718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2133600" y="3429000"/>
            <a:ext cx="1028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2133600" y="3810000"/>
            <a:ext cx="1028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V="1">
            <a:off x="6781800" y="3810000"/>
            <a:ext cx="0" cy="466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 flipH="1">
            <a:off x="5867400" y="3429000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H="1">
            <a:off x="5867400" y="3810000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3940175" y="3046413"/>
            <a:ext cx="257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>
              <a:latin typeface="Times New Roman" pitchFamily="18" charset="0"/>
            </a:endParaRP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3963988" y="3686175"/>
            <a:ext cx="252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>
              <a:latin typeface="Times New Roman" pitchFamily="18" charset="0"/>
            </a:endParaRP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654050" y="8897938"/>
            <a:ext cx="2563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>
              <a:latin typeface="Times New Roman" pitchFamily="18" charset="0"/>
            </a:endParaRPr>
          </a:p>
        </p:txBody>
      </p:sp>
      <p:grpSp>
        <p:nvGrpSpPr>
          <p:cNvPr id="19473" name="Group 17"/>
          <p:cNvGrpSpPr>
            <a:grpSpLocks/>
          </p:cNvGrpSpPr>
          <p:nvPr/>
        </p:nvGrpSpPr>
        <p:grpSpPr bwMode="auto">
          <a:xfrm>
            <a:off x="838200" y="1905000"/>
            <a:ext cx="7391400" cy="3352800"/>
            <a:chOff x="0" y="0"/>
            <a:chExt cx="4936" cy="3916"/>
          </a:xfrm>
        </p:grpSpPr>
        <p:sp>
          <p:nvSpPr>
            <p:cNvPr id="19483" name="Rectangle 18"/>
            <p:cNvSpPr>
              <a:spLocks noChangeArrowheads="1"/>
            </p:cNvSpPr>
            <p:nvPr/>
          </p:nvSpPr>
          <p:spPr bwMode="auto">
            <a:xfrm>
              <a:off x="1704" y="0"/>
              <a:ext cx="1615" cy="10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pt-BR"/>
            </a:p>
          </p:txBody>
        </p:sp>
        <p:sp>
          <p:nvSpPr>
            <p:cNvPr id="19484" name="Rectangle 19"/>
            <p:cNvSpPr>
              <a:spLocks noChangeArrowheads="1"/>
            </p:cNvSpPr>
            <p:nvPr/>
          </p:nvSpPr>
          <p:spPr bwMode="auto">
            <a:xfrm>
              <a:off x="28" y="1036"/>
              <a:ext cx="162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pt-BR"/>
            </a:p>
          </p:txBody>
        </p:sp>
        <p:sp>
          <p:nvSpPr>
            <p:cNvPr id="19485" name="Rectangle 20"/>
            <p:cNvSpPr>
              <a:spLocks noChangeArrowheads="1"/>
            </p:cNvSpPr>
            <p:nvPr/>
          </p:nvSpPr>
          <p:spPr bwMode="auto">
            <a:xfrm>
              <a:off x="3319" y="1036"/>
              <a:ext cx="158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pt-BR"/>
            </a:p>
          </p:txBody>
        </p:sp>
        <p:sp>
          <p:nvSpPr>
            <p:cNvPr id="19486" name="Rectangle 21"/>
            <p:cNvSpPr>
              <a:spLocks noChangeArrowheads="1"/>
            </p:cNvSpPr>
            <p:nvPr/>
          </p:nvSpPr>
          <p:spPr bwMode="auto">
            <a:xfrm>
              <a:off x="28" y="1439"/>
              <a:ext cx="1620" cy="1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pt-BR"/>
            </a:p>
          </p:txBody>
        </p:sp>
        <p:sp>
          <p:nvSpPr>
            <p:cNvPr id="19487" name="Rectangle 22"/>
            <p:cNvSpPr>
              <a:spLocks noChangeArrowheads="1"/>
            </p:cNvSpPr>
            <p:nvPr/>
          </p:nvSpPr>
          <p:spPr bwMode="auto">
            <a:xfrm>
              <a:off x="3319" y="1439"/>
              <a:ext cx="1589" cy="1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pt-BR"/>
            </a:p>
          </p:txBody>
        </p:sp>
        <p:sp>
          <p:nvSpPr>
            <p:cNvPr id="19488" name="Rectangle 23"/>
            <p:cNvSpPr>
              <a:spLocks noChangeArrowheads="1"/>
            </p:cNvSpPr>
            <p:nvPr/>
          </p:nvSpPr>
          <p:spPr bwMode="auto">
            <a:xfrm>
              <a:off x="1704" y="2477"/>
              <a:ext cx="1615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pt-BR" sz="1200">
                  <a:latin typeface="Arial" charset="0"/>
                  <a:cs typeface="Arial" charset="0"/>
                </a:rPr>
                <a:t> </a:t>
              </a:r>
            </a:p>
            <a:p>
              <a:pPr eaLnBrk="0" hangingPunct="0"/>
              <a:endParaRPr lang="pt-BR">
                <a:latin typeface="Times New Roman" pitchFamily="18" charset="0"/>
              </a:endParaRPr>
            </a:p>
          </p:txBody>
        </p:sp>
        <p:sp>
          <p:nvSpPr>
            <p:cNvPr id="19489" name="Rectangle 24"/>
            <p:cNvSpPr>
              <a:spLocks noChangeArrowheads="1"/>
            </p:cNvSpPr>
            <p:nvPr/>
          </p:nvSpPr>
          <p:spPr bwMode="auto">
            <a:xfrm>
              <a:off x="1704" y="2880"/>
              <a:ext cx="1615" cy="10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pt-BR"/>
            </a:p>
          </p:txBody>
        </p:sp>
        <p:grpSp>
          <p:nvGrpSpPr>
            <p:cNvPr id="19490" name="Group 25"/>
            <p:cNvGrpSpPr>
              <a:grpSpLocks/>
            </p:cNvGrpSpPr>
            <p:nvPr/>
          </p:nvGrpSpPr>
          <p:grpSpPr bwMode="auto">
            <a:xfrm>
              <a:off x="0" y="0"/>
              <a:ext cx="1676" cy="1036"/>
              <a:chOff x="0" y="0"/>
              <a:chExt cx="1676" cy="1036"/>
            </a:xfrm>
          </p:grpSpPr>
          <p:sp>
            <p:nvSpPr>
              <p:cNvPr id="19512" name="Rectangle 26"/>
              <p:cNvSpPr>
                <a:spLocks noChangeArrowheads="1"/>
              </p:cNvSpPr>
              <p:nvPr/>
            </p:nvSpPr>
            <p:spPr bwMode="auto">
              <a:xfrm>
                <a:off x="28" y="0"/>
                <a:ext cx="1620" cy="10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pt-BR" sz="2200">
                    <a:latin typeface="Arial" charset="0"/>
                    <a:cs typeface="Arial" charset="0"/>
                  </a:rPr>
                  <a:t> </a:t>
                </a:r>
                <a:endParaRPr lang="pt-BR" sz="1200">
                  <a:latin typeface="Arial" charset="0"/>
                  <a:cs typeface="Arial" charset="0"/>
                </a:endParaRPr>
              </a:p>
              <a:p>
                <a:pPr algn="ctr" eaLnBrk="0" hangingPunct="0"/>
                <a:endParaRPr lang="pt-BR" sz="2200">
                  <a:latin typeface="Arial" charset="0"/>
                  <a:cs typeface="Arial" charset="0"/>
                </a:endParaRPr>
              </a:p>
              <a:p>
                <a:pPr algn="ctr" eaLnBrk="0" hangingPunct="0"/>
                <a:r>
                  <a:rPr lang="pt-BR" sz="2200">
                    <a:latin typeface="Arial" charset="0"/>
                    <a:cs typeface="Arial" charset="0"/>
                  </a:rPr>
                  <a:t>FATOR SOCIOLÓGICO</a:t>
                </a:r>
                <a:endParaRPr lang="pt-BR" sz="1200">
                  <a:latin typeface="Arial" charset="0"/>
                  <a:cs typeface="Arial" charset="0"/>
                </a:endParaRPr>
              </a:p>
              <a:p>
                <a:pPr algn="ctr" eaLnBrk="0" hangingPunct="0"/>
                <a:r>
                  <a:rPr lang="pt-BR" sz="1200">
                    <a:latin typeface="Arial" charset="0"/>
                    <a:cs typeface="Arial" charset="0"/>
                  </a:rPr>
                  <a:t> </a:t>
                </a:r>
              </a:p>
              <a:p>
                <a:pPr algn="ctr" eaLnBrk="0" hangingPunct="0"/>
                <a:endParaRPr lang="pt-BR">
                  <a:latin typeface="Times New Roman" pitchFamily="18" charset="0"/>
                </a:endParaRPr>
              </a:p>
            </p:txBody>
          </p:sp>
          <p:sp>
            <p:nvSpPr>
              <p:cNvPr id="19513" name="Rectangle 2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676" cy="1036"/>
              </a:xfrm>
              <a:prstGeom prst="rect">
                <a:avLst/>
              </a:prstGeom>
              <a:noFill/>
              <a:ln w="7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19491" name="Group 28"/>
            <p:cNvGrpSpPr>
              <a:grpSpLocks/>
            </p:cNvGrpSpPr>
            <p:nvPr/>
          </p:nvGrpSpPr>
          <p:grpSpPr bwMode="auto">
            <a:xfrm>
              <a:off x="3291" y="0"/>
              <a:ext cx="1645" cy="1036"/>
              <a:chOff x="3291" y="0"/>
              <a:chExt cx="1645" cy="1036"/>
            </a:xfrm>
          </p:grpSpPr>
          <p:sp>
            <p:nvSpPr>
              <p:cNvPr id="19510" name="Rectangle 29"/>
              <p:cNvSpPr>
                <a:spLocks noChangeArrowheads="1"/>
              </p:cNvSpPr>
              <p:nvPr/>
            </p:nvSpPr>
            <p:spPr bwMode="auto">
              <a:xfrm>
                <a:off x="3319" y="0"/>
                <a:ext cx="1589" cy="10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pt-BR" sz="1200">
                  <a:latin typeface="Arial" charset="0"/>
                  <a:cs typeface="Arial" charset="0"/>
                </a:endParaRPr>
              </a:p>
              <a:p>
                <a:pPr algn="ctr"/>
                <a:r>
                  <a:rPr lang="pt-BR" sz="2200">
                    <a:latin typeface="Arial" charset="0"/>
                    <a:cs typeface="Arial" charset="0"/>
                  </a:rPr>
                  <a:t>FATOR NORMATIVO</a:t>
                </a:r>
                <a:endParaRPr lang="pt-BR" sz="1200">
                  <a:latin typeface="Arial" charset="0"/>
                  <a:cs typeface="Arial" charset="0"/>
                </a:endParaRPr>
              </a:p>
              <a:p>
                <a:pPr algn="ctr" eaLnBrk="0" hangingPunct="0"/>
                <a:endParaRPr lang="pt-BR" sz="1400">
                  <a:latin typeface="Times New Roman" pitchFamily="18" charset="0"/>
                </a:endParaRPr>
              </a:p>
            </p:txBody>
          </p:sp>
          <p:sp>
            <p:nvSpPr>
              <p:cNvPr id="19511" name="Rectangle 30"/>
              <p:cNvSpPr>
                <a:spLocks noChangeArrowheads="1"/>
              </p:cNvSpPr>
              <p:nvPr/>
            </p:nvSpPr>
            <p:spPr bwMode="auto">
              <a:xfrm>
                <a:off x="3291" y="0"/>
                <a:ext cx="1645" cy="1036"/>
              </a:xfrm>
              <a:prstGeom prst="rect">
                <a:avLst/>
              </a:prstGeom>
              <a:noFill/>
              <a:ln w="7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19492" name="Group 31"/>
            <p:cNvGrpSpPr>
              <a:grpSpLocks/>
            </p:cNvGrpSpPr>
            <p:nvPr/>
          </p:nvGrpSpPr>
          <p:grpSpPr bwMode="auto">
            <a:xfrm>
              <a:off x="1620" y="1036"/>
              <a:ext cx="1671" cy="403"/>
              <a:chOff x="1620" y="1036"/>
              <a:chExt cx="1671" cy="403"/>
            </a:xfrm>
          </p:grpSpPr>
          <p:sp>
            <p:nvSpPr>
              <p:cNvPr id="19508" name="Rectangle 32"/>
              <p:cNvSpPr>
                <a:spLocks noChangeArrowheads="1"/>
              </p:cNvSpPr>
              <p:nvPr/>
            </p:nvSpPr>
            <p:spPr bwMode="auto">
              <a:xfrm>
                <a:off x="1648" y="1036"/>
                <a:ext cx="1615" cy="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pt-BR" sz="1200">
                    <a:latin typeface="Arial" charset="0"/>
                    <a:cs typeface="Arial" charset="0"/>
                  </a:rPr>
                  <a:t> </a:t>
                </a:r>
              </a:p>
              <a:p>
                <a:pPr algn="ctr" eaLnBrk="0" hangingPunct="0"/>
                <a:endParaRPr lang="pt-BR">
                  <a:latin typeface="Times New Roman" pitchFamily="18" charset="0"/>
                </a:endParaRPr>
              </a:p>
            </p:txBody>
          </p:sp>
          <p:sp>
            <p:nvSpPr>
              <p:cNvPr id="19509" name="Rectangle 33"/>
              <p:cNvSpPr>
                <a:spLocks noChangeArrowheads="1"/>
              </p:cNvSpPr>
              <p:nvPr/>
            </p:nvSpPr>
            <p:spPr bwMode="auto">
              <a:xfrm>
                <a:off x="1620" y="1036"/>
                <a:ext cx="1671" cy="403"/>
              </a:xfrm>
              <a:prstGeom prst="rect">
                <a:avLst/>
              </a:prstGeom>
              <a:noFill/>
              <a:ln w="7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19493" name="Group 34"/>
            <p:cNvGrpSpPr>
              <a:grpSpLocks/>
            </p:cNvGrpSpPr>
            <p:nvPr/>
          </p:nvGrpSpPr>
          <p:grpSpPr bwMode="auto">
            <a:xfrm>
              <a:off x="1620" y="1439"/>
              <a:ext cx="1671" cy="1038"/>
              <a:chOff x="1620" y="1439"/>
              <a:chExt cx="1671" cy="1038"/>
            </a:xfrm>
          </p:grpSpPr>
          <p:sp>
            <p:nvSpPr>
              <p:cNvPr id="19506" name="Rectangle 35"/>
              <p:cNvSpPr>
                <a:spLocks noChangeArrowheads="1"/>
              </p:cNvSpPr>
              <p:nvPr/>
            </p:nvSpPr>
            <p:spPr bwMode="auto">
              <a:xfrm>
                <a:off x="1648" y="1439"/>
                <a:ext cx="1615" cy="10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pt-BR" sz="1800" b="1">
                    <a:latin typeface="Arial" charset="0"/>
                    <a:cs typeface="Arial" charset="0"/>
                  </a:rPr>
                  <a:t> </a:t>
                </a:r>
                <a:endParaRPr lang="pt-BR" sz="1200">
                  <a:latin typeface="Arial" charset="0"/>
                  <a:cs typeface="Arial" charset="0"/>
                </a:endParaRPr>
              </a:p>
              <a:p>
                <a:pPr algn="ctr" eaLnBrk="0" hangingPunct="0"/>
                <a:endParaRPr lang="pt-BR" sz="1600" b="1">
                  <a:latin typeface="Arial" charset="0"/>
                  <a:cs typeface="Arial" charset="0"/>
                </a:endParaRPr>
              </a:p>
              <a:p>
                <a:pPr algn="ctr" eaLnBrk="0" hangingPunct="0"/>
                <a:r>
                  <a:rPr lang="pt-BR" sz="1600" b="1">
                    <a:latin typeface="Arial" charset="0"/>
                    <a:cs typeface="Arial" charset="0"/>
                  </a:rPr>
                  <a:t>ANÁLISE EXTERNA </a:t>
                </a:r>
                <a:endParaRPr lang="pt-BR" sz="1800" b="1">
                  <a:latin typeface="Arial" charset="0"/>
                  <a:cs typeface="Arial" charset="0"/>
                </a:endParaRPr>
              </a:p>
              <a:p>
                <a:pPr algn="ctr" eaLnBrk="0" hangingPunct="0"/>
                <a:r>
                  <a:rPr lang="pt-BR" sz="1600" b="1">
                    <a:latin typeface="Arial" charset="0"/>
                    <a:cs typeface="Arial" charset="0"/>
                  </a:rPr>
                  <a:t>NAS ORGANIZAÇÕES DESPORTIVAS</a:t>
                </a:r>
                <a:endParaRPr lang="pt-BR" sz="1800" b="1">
                  <a:latin typeface="Arial" charset="0"/>
                  <a:cs typeface="Arial" charset="0"/>
                </a:endParaRPr>
              </a:p>
              <a:p>
                <a:pPr eaLnBrk="0" hangingPunct="0"/>
                <a:r>
                  <a:rPr lang="pt-BR" sz="1200">
                    <a:latin typeface="Arial" charset="0"/>
                    <a:cs typeface="Arial" charset="0"/>
                  </a:rPr>
                  <a:t> </a:t>
                </a:r>
              </a:p>
              <a:p>
                <a:pPr eaLnBrk="0" hangingPunct="0"/>
                <a:endParaRPr lang="pt-BR">
                  <a:latin typeface="Times New Roman" pitchFamily="18" charset="0"/>
                </a:endParaRPr>
              </a:p>
            </p:txBody>
          </p:sp>
          <p:sp>
            <p:nvSpPr>
              <p:cNvPr id="19507" name="Rectangle 36"/>
              <p:cNvSpPr>
                <a:spLocks noChangeArrowheads="1"/>
              </p:cNvSpPr>
              <p:nvPr/>
            </p:nvSpPr>
            <p:spPr bwMode="auto">
              <a:xfrm>
                <a:off x="1620" y="1439"/>
                <a:ext cx="1671" cy="1038"/>
              </a:xfrm>
              <a:prstGeom prst="rect">
                <a:avLst/>
              </a:prstGeom>
              <a:noFill/>
              <a:ln w="7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19494" name="Group 37"/>
            <p:cNvGrpSpPr>
              <a:grpSpLocks/>
            </p:cNvGrpSpPr>
            <p:nvPr/>
          </p:nvGrpSpPr>
          <p:grpSpPr bwMode="auto">
            <a:xfrm>
              <a:off x="0" y="2477"/>
              <a:ext cx="1676" cy="403"/>
              <a:chOff x="0" y="2477"/>
              <a:chExt cx="1676" cy="403"/>
            </a:xfrm>
          </p:grpSpPr>
          <p:sp>
            <p:nvSpPr>
              <p:cNvPr id="19504" name="Rectangle 38"/>
              <p:cNvSpPr>
                <a:spLocks noChangeArrowheads="1"/>
              </p:cNvSpPr>
              <p:nvPr/>
            </p:nvSpPr>
            <p:spPr bwMode="auto">
              <a:xfrm>
                <a:off x="28" y="2477"/>
                <a:ext cx="1620" cy="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pt-BR" sz="1200">
                    <a:latin typeface="Arial" charset="0"/>
                    <a:cs typeface="Arial" charset="0"/>
                  </a:rPr>
                  <a:t> </a:t>
                </a:r>
              </a:p>
              <a:p>
                <a:pPr algn="ctr" eaLnBrk="0" hangingPunct="0"/>
                <a:endParaRPr lang="pt-BR">
                  <a:latin typeface="Times New Roman" pitchFamily="18" charset="0"/>
                </a:endParaRPr>
              </a:p>
            </p:txBody>
          </p:sp>
          <p:sp>
            <p:nvSpPr>
              <p:cNvPr id="19505" name="Rectangle 39"/>
              <p:cNvSpPr>
                <a:spLocks noChangeArrowheads="1"/>
              </p:cNvSpPr>
              <p:nvPr/>
            </p:nvSpPr>
            <p:spPr bwMode="auto">
              <a:xfrm>
                <a:off x="0" y="2477"/>
                <a:ext cx="1676" cy="403"/>
              </a:xfrm>
              <a:prstGeom prst="rect">
                <a:avLst/>
              </a:prstGeom>
              <a:noFill/>
              <a:ln w="7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19495" name="Group 40"/>
            <p:cNvGrpSpPr>
              <a:grpSpLocks/>
            </p:cNvGrpSpPr>
            <p:nvPr/>
          </p:nvGrpSpPr>
          <p:grpSpPr bwMode="auto">
            <a:xfrm>
              <a:off x="3291" y="2477"/>
              <a:ext cx="1645" cy="403"/>
              <a:chOff x="3291" y="2477"/>
              <a:chExt cx="1645" cy="403"/>
            </a:xfrm>
          </p:grpSpPr>
          <p:sp>
            <p:nvSpPr>
              <p:cNvPr id="19502" name="Rectangle 41"/>
              <p:cNvSpPr>
                <a:spLocks noChangeArrowheads="1"/>
              </p:cNvSpPr>
              <p:nvPr/>
            </p:nvSpPr>
            <p:spPr bwMode="auto">
              <a:xfrm>
                <a:off x="3319" y="2477"/>
                <a:ext cx="1589" cy="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pt-BR" sz="1200">
                    <a:latin typeface="Arial" charset="0"/>
                    <a:cs typeface="Arial" charset="0"/>
                  </a:rPr>
                  <a:t> </a:t>
                </a:r>
              </a:p>
              <a:p>
                <a:pPr algn="ctr" eaLnBrk="0" hangingPunct="0"/>
                <a:endParaRPr lang="pt-BR">
                  <a:latin typeface="Times New Roman" pitchFamily="18" charset="0"/>
                </a:endParaRPr>
              </a:p>
            </p:txBody>
          </p:sp>
          <p:sp>
            <p:nvSpPr>
              <p:cNvPr id="19503" name="Rectangle 42"/>
              <p:cNvSpPr>
                <a:spLocks noChangeArrowheads="1"/>
              </p:cNvSpPr>
              <p:nvPr/>
            </p:nvSpPr>
            <p:spPr bwMode="auto">
              <a:xfrm>
                <a:off x="3291" y="2477"/>
                <a:ext cx="1645" cy="403"/>
              </a:xfrm>
              <a:prstGeom prst="rect">
                <a:avLst/>
              </a:prstGeom>
              <a:noFill/>
              <a:ln w="7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19496" name="Group 43"/>
            <p:cNvGrpSpPr>
              <a:grpSpLocks/>
            </p:cNvGrpSpPr>
            <p:nvPr/>
          </p:nvGrpSpPr>
          <p:grpSpPr bwMode="auto">
            <a:xfrm>
              <a:off x="0" y="2880"/>
              <a:ext cx="1676" cy="1036"/>
              <a:chOff x="0" y="2880"/>
              <a:chExt cx="1676" cy="1036"/>
            </a:xfrm>
          </p:grpSpPr>
          <p:sp>
            <p:nvSpPr>
              <p:cNvPr id="19500" name="Rectangle 44"/>
              <p:cNvSpPr>
                <a:spLocks noChangeArrowheads="1"/>
              </p:cNvSpPr>
              <p:nvPr/>
            </p:nvSpPr>
            <p:spPr bwMode="auto">
              <a:xfrm>
                <a:off x="28" y="2880"/>
                <a:ext cx="1620" cy="10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pt-BR" sz="2200">
                    <a:latin typeface="Arial" charset="0"/>
                    <a:cs typeface="Arial" charset="0"/>
                  </a:rPr>
                  <a:t> </a:t>
                </a:r>
                <a:endParaRPr lang="pt-BR" sz="1200">
                  <a:latin typeface="Arial" charset="0"/>
                  <a:cs typeface="Arial" charset="0"/>
                </a:endParaRPr>
              </a:p>
              <a:p>
                <a:pPr algn="ctr" eaLnBrk="0" hangingPunct="0"/>
                <a:endParaRPr lang="pt-BR" sz="2200">
                  <a:latin typeface="Arial" charset="0"/>
                  <a:cs typeface="Arial" charset="0"/>
                </a:endParaRPr>
              </a:p>
              <a:p>
                <a:pPr algn="ctr" eaLnBrk="0" hangingPunct="0"/>
                <a:r>
                  <a:rPr lang="pt-BR" sz="2200">
                    <a:latin typeface="Arial" charset="0"/>
                    <a:cs typeface="Arial" charset="0"/>
                  </a:rPr>
                  <a:t>FATOR</a:t>
                </a:r>
                <a:endParaRPr lang="pt-BR" sz="1200">
                  <a:latin typeface="Arial" charset="0"/>
                  <a:cs typeface="Arial" charset="0"/>
                </a:endParaRPr>
              </a:p>
              <a:p>
                <a:pPr algn="ctr" eaLnBrk="0" hangingPunct="0"/>
                <a:r>
                  <a:rPr lang="pt-BR" sz="2200">
                    <a:latin typeface="Arial" charset="0"/>
                    <a:cs typeface="Arial" charset="0"/>
                  </a:rPr>
                  <a:t>POLÍTICO</a:t>
                </a:r>
                <a:endParaRPr lang="pt-BR" sz="1200">
                  <a:latin typeface="Arial" charset="0"/>
                  <a:cs typeface="Arial" charset="0"/>
                </a:endParaRPr>
              </a:p>
              <a:p>
                <a:pPr algn="ctr" eaLnBrk="0" hangingPunct="0"/>
                <a:r>
                  <a:rPr lang="pt-BR" sz="1200">
                    <a:latin typeface="Arial" charset="0"/>
                    <a:cs typeface="Arial" charset="0"/>
                  </a:rPr>
                  <a:t> </a:t>
                </a:r>
              </a:p>
              <a:p>
                <a:pPr algn="ctr" eaLnBrk="0" hangingPunct="0"/>
                <a:endParaRPr lang="pt-BR">
                  <a:latin typeface="Times New Roman" pitchFamily="18" charset="0"/>
                </a:endParaRPr>
              </a:p>
            </p:txBody>
          </p:sp>
          <p:sp>
            <p:nvSpPr>
              <p:cNvPr id="19501" name="Rectangle 45"/>
              <p:cNvSpPr>
                <a:spLocks noChangeArrowheads="1"/>
              </p:cNvSpPr>
              <p:nvPr/>
            </p:nvSpPr>
            <p:spPr bwMode="auto">
              <a:xfrm>
                <a:off x="0" y="2880"/>
                <a:ext cx="1676" cy="1036"/>
              </a:xfrm>
              <a:prstGeom prst="rect">
                <a:avLst/>
              </a:prstGeom>
              <a:noFill/>
              <a:ln w="7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19497" name="Group 46"/>
            <p:cNvGrpSpPr>
              <a:grpSpLocks/>
            </p:cNvGrpSpPr>
            <p:nvPr/>
          </p:nvGrpSpPr>
          <p:grpSpPr bwMode="auto">
            <a:xfrm>
              <a:off x="3291" y="2880"/>
              <a:ext cx="1645" cy="1036"/>
              <a:chOff x="3291" y="2880"/>
              <a:chExt cx="1645" cy="1036"/>
            </a:xfrm>
          </p:grpSpPr>
          <p:sp>
            <p:nvSpPr>
              <p:cNvPr id="19498" name="Rectangle 47"/>
              <p:cNvSpPr>
                <a:spLocks noChangeArrowheads="1"/>
              </p:cNvSpPr>
              <p:nvPr/>
            </p:nvSpPr>
            <p:spPr bwMode="auto">
              <a:xfrm>
                <a:off x="3319" y="2880"/>
                <a:ext cx="1589" cy="10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pt-BR" sz="2200">
                    <a:latin typeface="Arial" charset="0"/>
                    <a:cs typeface="Arial" charset="0"/>
                  </a:rPr>
                  <a:t> </a:t>
                </a:r>
                <a:endParaRPr lang="pt-BR" sz="1200">
                  <a:latin typeface="Arial" charset="0"/>
                  <a:cs typeface="Arial" charset="0"/>
                </a:endParaRPr>
              </a:p>
              <a:p>
                <a:pPr algn="ctr" eaLnBrk="0" hangingPunct="0"/>
                <a:endParaRPr lang="pt-BR" sz="1200">
                  <a:latin typeface="Arial" charset="0"/>
                  <a:cs typeface="Arial" charset="0"/>
                </a:endParaRPr>
              </a:p>
              <a:p>
                <a:pPr algn="ctr" eaLnBrk="0" hangingPunct="0"/>
                <a:r>
                  <a:rPr lang="pt-BR" sz="2200">
                    <a:latin typeface="Arial" charset="0"/>
                    <a:cs typeface="Arial" charset="0"/>
                  </a:rPr>
                  <a:t>OPINIÃO DOS USUÁRIOS</a:t>
                </a:r>
                <a:endParaRPr lang="pt-BR" sz="1200">
                  <a:latin typeface="Arial" charset="0"/>
                  <a:cs typeface="Arial" charset="0"/>
                </a:endParaRPr>
              </a:p>
              <a:p>
                <a:pPr algn="ctr" eaLnBrk="0" hangingPunct="0"/>
                <a:r>
                  <a:rPr lang="pt-BR" sz="1000">
                    <a:latin typeface="Arial" charset="0"/>
                    <a:cs typeface="Arial" charset="0"/>
                  </a:rPr>
                  <a:t> </a:t>
                </a:r>
              </a:p>
              <a:p>
                <a:pPr algn="ctr" eaLnBrk="0" hangingPunct="0"/>
                <a:endParaRPr lang="pt-BR" sz="1000">
                  <a:latin typeface="Times New Roman" pitchFamily="18" charset="0"/>
                </a:endParaRPr>
              </a:p>
            </p:txBody>
          </p:sp>
          <p:sp>
            <p:nvSpPr>
              <p:cNvPr id="19499" name="Rectangle 48"/>
              <p:cNvSpPr>
                <a:spLocks noChangeArrowheads="1"/>
              </p:cNvSpPr>
              <p:nvPr/>
            </p:nvSpPr>
            <p:spPr bwMode="auto">
              <a:xfrm>
                <a:off x="3291" y="2880"/>
                <a:ext cx="1645" cy="1036"/>
              </a:xfrm>
              <a:prstGeom prst="rect">
                <a:avLst/>
              </a:prstGeom>
              <a:noFill/>
              <a:ln w="7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19474" name="Line 49"/>
          <p:cNvSpPr>
            <a:spLocks noChangeShapeType="1"/>
          </p:cNvSpPr>
          <p:nvPr/>
        </p:nvSpPr>
        <p:spPr bwMode="auto">
          <a:xfrm>
            <a:off x="3581400" y="5105400"/>
            <a:ext cx="1981200" cy="0"/>
          </a:xfrm>
          <a:prstGeom prst="line">
            <a:avLst/>
          </a:prstGeom>
          <a:noFill/>
          <a:ln w="28575" cap="rnd">
            <a:solidFill>
              <a:srgbClr val="000000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9475" name="Text Box 50"/>
          <p:cNvSpPr txBox="1">
            <a:spLocks noChangeArrowheads="1"/>
          </p:cNvSpPr>
          <p:nvPr/>
        </p:nvSpPr>
        <p:spPr bwMode="auto">
          <a:xfrm>
            <a:off x="1143000" y="55626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>
                <a:latin typeface="Arial" charset="0"/>
                <a:cs typeface="Arial" charset="0"/>
              </a:rPr>
              <a:t> </a:t>
            </a:r>
            <a:r>
              <a:rPr lang="pt-BR" sz="1000">
                <a:latin typeface="Arial" charset="0"/>
                <a:cs typeface="Arial" charset="0"/>
              </a:rPr>
              <a:t>ADAPTADO DE ROCHE (2002)       		          inter-relações entre os fatores (Bastos, 2002)</a:t>
            </a:r>
            <a:r>
              <a:rPr lang="pt-BR" sz="1000">
                <a:latin typeface="Times New Roman" pitchFamily="18" charset="0"/>
              </a:rPr>
              <a:t> </a:t>
            </a:r>
          </a:p>
        </p:txBody>
      </p:sp>
      <p:sp>
        <p:nvSpPr>
          <p:cNvPr id="19476" name="Line 51"/>
          <p:cNvSpPr>
            <a:spLocks noChangeShapeType="1"/>
          </p:cNvSpPr>
          <p:nvPr/>
        </p:nvSpPr>
        <p:spPr bwMode="auto">
          <a:xfrm>
            <a:off x="3962400" y="58674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9477" name="Oval 52"/>
          <p:cNvSpPr>
            <a:spLocks noChangeArrowheads="1"/>
          </p:cNvSpPr>
          <p:nvPr/>
        </p:nvSpPr>
        <p:spPr bwMode="auto">
          <a:xfrm>
            <a:off x="3276600" y="2819400"/>
            <a:ext cx="2514600" cy="14478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9478" name="Rectangle 53"/>
          <p:cNvSpPr>
            <a:spLocks noChangeArrowheads="1"/>
          </p:cNvSpPr>
          <p:nvPr/>
        </p:nvSpPr>
        <p:spPr bwMode="auto">
          <a:xfrm>
            <a:off x="838200" y="1905000"/>
            <a:ext cx="2514600" cy="990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9479" name="Rectangle 54"/>
          <p:cNvSpPr>
            <a:spLocks noChangeArrowheads="1"/>
          </p:cNvSpPr>
          <p:nvPr/>
        </p:nvSpPr>
        <p:spPr bwMode="auto">
          <a:xfrm>
            <a:off x="838200" y="4419600"/>
            <a:ext cx="2514600" cy="914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9480" name="Rectangle 55"/>
          <p:cNvSpPr>
            <a:spLocks noChangeArrowheads="1"/>
          </p:cNvSpPr>
          <p:nvPr/>
        </p:nvSpPr>
        <p:spPr bwMode="auto">
          <a:xfrm>
            <a:off x="5791200" y="1828800"/>
            <a:ext cx="2286000" cy="1066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9481" name="Rectangle 56"/>
          <p:cNvSpPr>
            <a:spLocks noChangeArrowheads="1"/>
          </p:cNvSpPr>
          <p:nvPr/>
        </p:nvSpPr>
        <p:spPr bwMode="auto">
          <a:xfrm>
            <a:off x="5791200" y="4419600"/>
            <a:ext cx="2514600" cy="990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7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79425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ESPORTE</a:t>
            </a:r>
            <a:endParaRPr lang="en-GB" sz="1200" dirty="0">
              <a:cs typeface="Times New Roman" pitchFamily="18" charset="0"/>
            </a:endParaRPr>
          </a:p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Professora responsável: Dra. Flávia da Cunha Bastos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765175"/>
            <a:ext cx="7772400" cy="762000"/>
          </a:xfrm>
        </p:spPr>
        <p:txBody>
          <a:bodyPr/>
          <a:lstStyle/>
          <a:p>
            <a:pPr eaLnBrk="1" hangingPunct="1"/>
            <a:r>
              <a:rPr lang="pt-BR" sz="2800" b="1" smtClean="0"/>
              <a:t>Análise da Situação Externa-Critérios</a:t>
            </a:r>
          </a:p>
        </p:txBody>
      </p:sp>
      <p:graphicFrame>
        <p:nvGraphicFramePr>
          <p:cNvPr id="16387" name="Group 3"/>
          <p:cNvGraphicFramePr>
            <a:graphicFrameLocks noGrp="1"/>
          </p:cNvGraphicFramePr>
          <p:nvPr>
            <p:ph type="tbl" idx="1"/>
          </p:nvPr>
        </p:nvGraphicFramePr>
        <p:xfrm>
          <a:off x="179388" y="1989138"/>
          <a:ext cx="2562101" cy="4248471"/>
        </p:xfrm>
        <a:graphic>
          <a:graphicData uri="http://schemas.openxmlformats.org/drawingml/2006/table">
            <a:tbl>
              <a:tblPr/>
              <a:tblGrid>
                <a:gridCol w="2562101"/>
              </a:tblGrid>
              <a:tr h="6260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FATORES EXTERNOS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048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Demográfico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03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Econômico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03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Sócio-Cultural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03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Político Legal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048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Tecnológico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03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Meio Ambiente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0501" name="Text Box 37"/>
          <p:cNvSpPr txBox="1">
            <a:spLocks noChangeArrowheads="1"/>
          </p:cNvSpPr>
          <p:nvPr/>
        </p:nvSpPr>
        <p:spPr bwMode="auto">
          <a:xfrm>
            <a:off x="6948488" y="1484313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/>
              <a:t>Tambucci, 2004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79425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ESPORTE</a:t>
            </a:r>
            <a:endParaRPr lang="en-GB" sz="1200" dirty="0">
              <a:cs typeface="Times New Roman" pitchFamily="18" charset="0"/>
            </a:endParaRPr>
          </a:p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Professora responsável: Dra. Flávia da Cunha Bastos</a:t>
            </a:r>
            <a:endParaRPr lang="en-GB" sz="1200" dirty="0">
              <a:cs typeface="Times New Roman" pitchFamily="18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987675" y="1989138"/>
          <a:ext cx="3240360" cy="4248473"/>
        </p:xfrm>
        <a:graphic>
          <a:graphicData uri="http://schemas.openxmlformats.org/drawingml/2006/table">
            <a:tbl>
              <a:tblPr/>
              <a:tblGrid>
                <a:gridCol w="3240360"/>
              </a:tblGrid>
              <a:tr h="5616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INFORMAÇÕES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6376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N. de pessoas, sexo, idade,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taxa de crescimento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541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Pib</a:t>
                      </a: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inflação, juros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541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Valores, hábitos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835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Leis trabalhistas, comerciais, de publicidade, produto, etc.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5426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Equipamentos, acessórios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588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Fatores climáticos, geográficos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6372225" y="1916113"/>
          <a:ext cx="2590800" cy="4320480"/>
        </p:xfrm>
        <a:graphic>
          <a:graphicData uri="http://schemas.openxmlformats.org/drawingml/2006/table">
            <a:tbl>
              <a:tblPr/>
              <a:tblGrid>
                <a:gridCol w="2590800"/>
              </a:tblGrid>
              <a:tr h="6306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FONTES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6496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ibge</a:t>
                      </a: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  <a:r>
                        <a:rPr kumimoji="0" lang="pt-B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gov.br</a:t>
                      </a: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seade</a:t>
                      </a: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  <a:r>
                        <a:rPr kumimoji="0" lang="pt-B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gov.br</a:t>
                      </a: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6077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Jornais, revistas, sites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6077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Revistas, jornais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6077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Constituição Federal, Estadual, Códigos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609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Revistas especializadas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6077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Sites, jornais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772400" cy="838200"/>
          </a:xfrm>
        </p:spPr>
        <p:txBody>
          <a:bodyPr/>
          <a:lstStyle/>
          <a:p>
            <a:pPr eaLnBrk="1" hangingPunct="1"/>
            <a:r>
              <a:rPr lang="pt-BR" sz="2800" b="1" smtClean="0"/>
              <a:t>Análise da situação Externa-Exemplos</a:t>
            </a:r>
          </a:p>
        </p:txBody>
      </p:sp>
      <p:graphicFrame>
        <p:nvGraphicFramePr>
          <p:cNvPr id="17462" name="Group 54"/>
          <p:cNvGraphicFramePr>
            <a:graphicFrameLocks noGrp="1"/>
          </p:cNvGraphicFramePr>
          <p:nvPr>
            <p:ph type="tbl" idx="1"/>
          </p:nvPr>
        </p:nvGraphicFramePr>
        <p:xfrm>
          <a:off x="827088" y="1341438"/>
          <a:ext cx="7772400" cy="5261293"/>
        </p:xfrm>
        <a:graphic>
          <a:graphicData uri="http://schemas.openxmlformats.org/drawingml/2006/table">
            <a:tbl>
              <a:tblPr/>
              <a:tblGrid>
                <a:gridCol w="1554163"/>
                <a:gridCol w="1554162"/>
                <a:gridCol w="1555750"/>
                <a:gridCol w="1554163"/>
                <a:gridCol w="1554162"/>
              </a:tblGrid>
              <a:tr h="596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Fatores Externos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Destaques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Oportunidades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Ameaças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Sugestões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Demográfico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Aumento da População Idosa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Desenvolver atividades para a 3ª. Idade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Econômico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Aumento do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salário mínimo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Ampliar ofertas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Sócio-Cultural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Preocupação com o corpo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Incentivar a adesão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4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Político-Legal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Exigência do exame médico para uso de  piscinas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Divulgar a preocupação com a saúde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7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Tecnológico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Acessórios e equipamentos eficazes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Atualizar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Meio Ambiente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Condições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climáticas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Cobrir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quadras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57" name="Text Box 53"/>
          <p:cNvSpPr txBox="1">
            <a:spLocks noChangeArrowheads="1"/>
          </p:cNvSpPr>
          <p:nvPr/>
        </p:nvSpPr>
        <p:spPr bwMode="auto">
          <a:xfrm>
            <a:off x="7092950" y="90805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/>
              <a:t>Tambucci, 2004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79425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ESPORTE</a:t>
            </a:r>
            <a:endParaRPr lang="en-GB" sz="1200" dirty="0">
              <a:cs typeface="Times New Roman" pitchFamily="18" charset="0"/>
            </a:endParaRPr>
          </a:p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Professora responsável: Dra. Flávia da Cunha Bastos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581400" y="4343400"/>
            <a:ext cx="1905000" cy="762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692150"/>
            <a:ext cx="7772400" cy="838200"/>
          </a:xfrm>
        </p:spPr>
        <p:txBody>
          <a:bodyPr/>
          <a:lstStyle/>
          <a:p>
            <a:pPr eaLnBrk="1" hangingPunct="1"/>
            <a:r>
              <a:rPr lang="pt-BR" sz="2400" smtClean="0"/>
              <a:t>ELEMENTOS DO PLANO ESTRATÉGICO</a:t>
            </a:r>
            <a:br>
              <a:rPr lang="pt-BR" sz="2400" smtClean="0"/>
            </a:br>
            <a:r>
              <a:rPr lang="pt-BR" sz="2400" smtClean="0"/>
              <a:t> DE UMA ORGANIZAÇÃO ESPORTIVA</a:t>
            </a:r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990600" y="1600200"/>
            <a:ext cx="2514600" cy="121920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6019800" y="1828800"/>
            <a:ext cx="1295400" cy="762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3505200" y="3124200"/>
            <a:ext cx="1905000" cy="762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352800" y="5562600"/>
            <a:ext cx="2286000" cy="990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6705600" y="5105400"/>
            <a:ext cx="15240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685800" y="5562600"/>
            <a:ext cx="1524000" cy="609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38" name="Oval 10"/>
          <p:cNvSpPr>
            <a:spLocks noChangeArrowheads="1"/>
          </p:cNvSpPr>
          <p:nvPr/>
        </p:nvSpPr>
        <p:spPr bwMode="auto">
          <a:xfrm>
            <a:off x="468313" y="3716338"/>
            <a:ext cx="2238375" cy="10033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1219200" y="1905000"/>
            <a:ext cx="20574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600">
                <a:solidFill>
                  <a:schemeClr val="bg2"/>
                </a:solidFill>
              </a:rPr>
              <a:t>Análise do ambiente</a:t>
            </a:r>
          </a:p>
          <a:p>
            <a:pPr algn="ctr">
              <a:spcBef>
                <a:spcPct val="50000"/>
              </a:spcBef>
            </a:pPr>
            <a:r>
              <a:rPr lang="pt-BR" sz="1600">
                <a:solidFill>
                  <a:schemeClr val="bg2"/>
                </a:solidFill>
              </a:rPr>
              <a:t>DIAGNÓSTICO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5867400" y="1905000"/>
            <a:ext cx="16002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pt-BR" sz="1600"/>
              <a:t>MISSÃO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pt-BR" sz="1600"/>
              <a:t>Razão de ser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3657600" y="3200400"/>
            <a:ext cx="1600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600"/>
              <a:t>OBJETIVOS GERAIS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3733800" y="4419600"/>
            <a:ext cx="1676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600"/>
              <a:t>OBJETIVOS ESTRATÉGICOS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3352800" y="5715000"/>
            <a:ext cx="23622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pt-BR" sz="1600"/>
              <a:t>PROJETOS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pt-BR" sz="1600"/>
              <a:t>PROGRAMAS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pt-BR" sz="1600"/>
              <a:t>AÇÕES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468313" y="3933825"/>
            <a:ext cx="23034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600" b="1"/>
              <a:t>ACOMPANHAMENTO E AVALIAÇÃO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609600" y="5715000"/>
            <a:ext cx="160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600"/>
              <a:t>Indicadores</a:t>
            </a: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6705600" y="5410200"/>
            <a:ext cx="15240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pt-BR" sz="1600"/>
              <a:t>PLANO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pt-BR" sz="1600"/>
              <a:t>OPERACIONAL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pt-BR" sz="1600"/>
              <a:t>ANUAL</a:t>
            </a: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7239000" y="9906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/>
              <a:t>ROCHE, 2002</a:t>
            </a:r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>
            <a:off x="3124200" y="27432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 flipH="1">
            <a:off x="5029200" y="22098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 flipV="1">
            <a:off x="1600200" y="28956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2551" name="AutoShape 23"/>
          <p:cNvSpPr>
            <a:spLocks noChangeArrowheads="1"/>
          </p:cNvSpPr>
          <p:nvPr/>
        </p:nvSpPr>
        <p:spPr bwMode="auto">
          <a:xfrm>
            <a:off x="4419600" y="3962400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gradFill rotWithShape="0">
            <a:gsLst>
              <a:gs pos="0">
                <a:srgbClr val="76185E"/>
              </a:gs>
              <a:gs pos="100000">
                <a:srgbClr val="FF33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52" name="AutoShape 24"/>
          <p:cNvSpPr>
            <a:spLocks noChangeArrowheads="1"/>
          </p:cNvSpPr>
          <p:nvPr/>
        </p:nvSpPr>
        <p:spPr bwMode="auto">
          <a:xfrm>
            <a:off x="4419600" y="5181600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gradFill rotWithShape="0">
            <a:gsLst>
              <a:gs pos="0">
                <a:srgbClr val="76185E"/>
              </a:gs>
              <a:gs pos="100000">
                <a:srgbClr val="FF33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53" name="AutoShape 25"/>
          <p:cNvSpPr>
            <a:spLocks noChangeArrowheads="1"/>
          </p:cNvSpPr>
          <p:nvPr/>
        </p:nvSpPr>
        <p:spPr bwMode="auto">
          <a:xfrm>
            <a:off x="1447800" y="4800600"/>
            <a:ext cx="228600" cy="685800"/>
          </a:xfrm>
          <a:prstGeom prst="upArrow">
            <a:avLst>
              <a:gd name="adj1" fmla="val 50000"/>
              <a:gd name="adj2" fmla="val 75000"/>
            </a:avLst>
          </a:prstGeom>
          <a:gradFill rotWithShape="0">
            <a:gsLst>
              <a:gs pos="0">
                <a:srgbClr val="FF3399"/>
              </a:gs>
              <a:gs pos="100000">
                <a:srgbClr val="761847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54" name="AutoShape 26"/>
          <p:cNvSpPr>
            <a:spLocks noChangeArrowheads="1"/>
          </p:cNvSpPr>
          <p:nvPr/>
        </p:nvSpPr>
        <p:spPr bwMode="auto">
          <a:xfrm>
            <a:off x="2514600" y="57912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gradFill rotWithShape="0">
            <a:gsLst>
              <a:gs pos="0">
                <a:srgbClr val="FF3399"/>
              </a:gs>
              <a:gs pos="100000">
                <a:srgbClr val="761847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55" name="AutoShape 27"/>
          <p:cNvSpPr>
            <a:spLocks noChangeArrowheads="1"/>
          </p:cNvSpPr>
          <p:nvPr/>
        </p:nvSpPr>
        <p:spPr bwMode="auto">
          <a:xfrm>
            <a:off x="5867400" y="5791200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gradFill rotWithShape="0">
            <a:gsLst>
              <a:gs pos="0">
                <a:srgbClr val="761847"/>
              </a:gs>
              <a:gs pos="100000">
                <a:srgbClr val="FF33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79425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ESPORTE</a:t>
            </a:r>
            <a:endParaRPr lang="en-GB" sz="1200" dirty="0">
              <a:cs typeface="Times New Roman" pitchFamily="18" charset="0"/>
            </a:endParaRPr>
          </a:p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Professora responsável: Dra. Flávia da Cunha Bastos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11188" y="2492375"/>
            <a:ext cx="8382000" cy="1524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000" smtClean="0"/>
              <a:t>ELABORAÇÃO E DESENVOLVIMENTO DO PLANO OPERACIONAL ANUAL</a:t>
            </a: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800" smtClean="0"/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1600" smtClean="0"/>
              <a:t>curto prazo</a:t>
            </a: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80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000" smtClean="0"/>
              <a:t>Conjunto de projetos em um ano/temporada voltados aos objetivos e estratégias fixados no plano estratégico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180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1800" b="1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684213" y="1196975"/>
            <a:ext cx="7772400" cy="1143000"/>
          </a:xfrm>
        </p:spPr>
        <p:txBody>
          <a:bodyPr/>
          <a:lstStyle/>
          <a:p>
            <a:pPr eaLnBrk="1" hangingPunct="1"/>
            <a:r>
              <a:rPr lang="pt-BR" smtClean="0"/>
              <a:t> </a:t>
            </a:r>
            <a:r>
              <a:rPr lang="pt-BR" sz="2800" b="1" smtClean="0"/>
              <a:t>Plano de Trabalho</a:t>
            </a:r>
            <a:br>
              <a:rPr lang="pt-BR" sz="2800" b="1" smtClean="0"/>
            </a:br>
            <a:r>
              <a:rPr lang="pt-BR" sz="1400" b="1" smtClean="0"/>
              <a:t/>
            </a:r>
            <a:br>
              <a:rPr lang="pt-BR" sz="1400" b="1" smtClean="0"/>
            </a:br>
            <a:r>
              <a:rPr lang="pt-BR" sz="2800" smtClean="0"/>
              <a:t>Fase 2 - PROGRAMAÇÃO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95288" y="4508500"/>
            <a:ext cx="8001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2800">
                <a:solidFill>
                  <a:schemeClr val="tx2"/>
                </a:solidFill>
              </a:rPr>
              <a:t>Fase 3 – ACOMPANHAMENTO E AVALIAÇÃO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762000" y="5300663"/>
            <a:ext cx="81311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pt-BR" sz="2000"/>
              <a:t>ANÁLISE DO GRAU DE REALIZAÇÃO DO PLANO OPERACIONAL</a:t>
            </a:r>
          </a:p>
          <a:p>
            <a:pPr>
              <a:spcBef>
                <a:spcPct val="20000"/>
              </a:spcBef>
            </a:pPr>
            <a:r>
              <a:rPr lang="pt-BR" sz="2000"/>
              <a:t>AVALIAÇÃO DO PLANO ESTRATÉGICO – ATUALIAÇÃO PERMANENTE</a:t>
            </a:r>
            <a:endParaRPr lang="pt-BR" sz="2000" b="1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79425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ESPORTE</a:t>
            </a:r>
            <a:endParaRPr lang="en-GB" sz="1200" dirty="0">
              <a:cs typeface="Times New Roman" pitchFamily="18" charset="0"/>
            </a:endParaRPr>
          </a:p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Professora responsável: Dra. Flávia da Cunha Bastos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023828" y="1943072"/>
            <a:ext cx="3096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>
                <a:hlinkClick r:id="rId2"/>
              </a:rPr>
              <a:t>BASQUETE</a:t>
            </a:r>
            <a:endParaRPr lang="pt-BR" sz="4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2051720" y="3356992"/>
            <a:ext cx="52565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 smtClean="0"/>
              <a:t>PLANEJAMENTO</a:t>
            </a:r>
            <a:endParaRPr lang="pt-BR" sz="54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2195736" y="4797152"/>
            <a:ext cx="4572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C000"/>
                </a:solidFill>
              </a:rPr>
              <a:t>Mapa estratégico COB E CBG</a:t>
            </a:r>
            <a:endParaRPr lang="pt-BR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50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611560" y="980728"/>
            <a:ext cx="828092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pt-BR" sz="2800" dirty="0" smtClean="0">
                <a:ea typeface="Times New Roman" pitchFamily="18" charset="0"/>
                <a:cs typeface="Arial" charset="0"/>
              </a:rPr>
              <a:t/>
            </a:r>
            <a:br>
              <a:rPr lang="pt-BR" sz="2800" dirty="0" smtClean="0">
                <a:ea typeface="Times New Roman" pitchFamily="18" charset="0"/>
                <a:cs typeface="Arial" charset="0"/>
              </a:rPr>
            </a:br>
            <a:r>
              <a:rPr lang="pt-BR" sz="2800" dirty="0" smtClean="0">
                <a:ea typeface="Times New Roman" pitchFamily="18" charset="0"/>
                <a:cs typeface="Arial" charset="0"/>
              </a:rPr>
              <a:t>É</a:t>
            </a:r>
            <a:r>
              <a:rPr lang="pt-BR" sz="2800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pt-BR" sz="2800" dirty="0">
                <a:latin typeface="Arial" charset="0"/>
                <a:ea typeface="Times New Roman" pitchFamily="18" charset="0"/>
                <a:cs typeface="Arial" charset="0"/>
              </a:rPr>
              <a:t>um instrumento que </a:t>
            </a:r>
            <a:r>
              <a:rPr lang="pt-BR" sz="2800" dirty="0" smtClean="0">
                <a:latin typeface="Arial" charset="0"/>
                <a:ea typeface="Times New Roman" pitchFamily="18" charset="0"/>
                <a:cs typeface="Arial" charset="0"/>
              </a:rPr>
              <a:t>visa:</a:t>
            </a:r>
          </a:p>
          <a:p>
            <a:pPr algn="just" eaLnBrk="0" hangingPunct="0"/>
            <a:endParaRPr lang="pt-BR" sz="2800" dirty="0" smtClean="0">
              <a:latin typeface="Arial" charset="0"/>
              <a:ea typeface="Times New Roman" pitchFamily="18" charset="0"/>
              <a:cs typeface="Arial" charset="0"/>
            </a:endParaRPr>
          </a:p>
          <a:p>
            <a:pPr algn="just" eaLnBrk="0" hangingPunct="0"/>
            <a:r>
              <a:rPr lang="pt-BR" sz="2800" b="1" dirty="0" smtClean="0">
                <a:solidFill>
                  <a:srgbClr val="00B0F0"/>
                </a:solidFill>
                <a:latin typeface="Arial" charset="0"/>
                <a:ea typeface="Times New Roman" pitchFamily="18" charset="0"/>
                <a:cs typeface="Arial" charset="0"/>
              </a:rPr>
              <a:t>estruturar </a:t>
            </a:r>
            <a:r>
              <a:rPr lang="pt-BR" sz="2800" b="1" dirty="0">
                <a:solidFill>
                  <a:srgbClr val="00B0F0"/>
                </a:solidFill>
                <a:latin typeface="Arial" charset="0"/>
                <a:ea typeface="Times New Roman" pitchFamily="18" charset="0"/>
                <a:cs typeface="Arial" charset="0"/>
              </a:rPr>
              <a:t>as principais concep</a:t>
            </a:r>
            <a:r>
              <a:rPr lang="pt-BR" sz="2800" b="1" dirty="0">
                <a:solidFill>
                  <a:srgbClr val="00B0F0"/>
                </a:solidFill>
                <a:ea typeface="Times New Roman" pitchFamily="18" charset="0"/>
                <a:cs typeface="Arial" charset="0"/>
              </a:rPr>
              <a:t>ç</a:t>
            </a:r>
            <a:r>
              <a:rPr lang="pt-BR" sz="2800" b="1" dirty="0">
                <a:solidFill>
                  <a:srgbClr val="00B0F0"/>
                </a:solidFill>
                <a:latin typeface="Arial" charset="0"/>
                <a:ea typeface="Times New Roman" pitchFamily="18" charset="0"/>
                <a:cs typeface="Arial" charset="0"/>
              </a:rPr>
              <a:t>ões e alternativas para uma an</a:t>
            </a:r>
            <a:r>
              <a:rPr lang="pt-BR" sz="2800" b="1" dirty="0">
                <a:solidFill>
                  <a:srgbClr val="00B0F0"/>
                </a:solidFill>
                <a:ea typeface="Times New Roman" pitchFamily="18" charset="0"/>
                <a:cs typeface="Arial" charset="0"/>
              </a:rPr>
              <a:t>á</a:t>
            </a:r>
            <a:r>
              <a:rPr lang="pt-BR" sz="2800" b="1" dirty="0">
                <a:solidFill>
                  <a:srgbClr val="00B0F0"/>
                </a:solidFill>
                <a:latin typeface="Arial" charset="0"/>
                <a:ea typeface="Times New Roman" pitchFamily="18" charset="0"/>
                <a:cs typeface="Arial" charset="0"/>
              </a:rPr>
              <a:t>lise correta de viabilidade </a:t>
            </a:r>
            <a:r>
              <a:rPr lang="pt-BR" sz="2800" dirty="0">
                <a:latin typeface="Arial" charset="0"/>
                <a:ea typeface="Times New Roman" pitchFamily="18" charset="0"/>
                <a:cs typeface="Arial" charset="0"/>
              </a:rPr>
              <a:t>do neg</a:t>
            </a:r>
            <a:r>
              <a:rPr lang="pt-BR" sz="2800" dirty="0">
                <a:ea typeface="Times New Roman" pitchFamily="18" charset="0"/>
                <a:cs typeface="Arial" charset="0"/>
              </a:rPr>
              <a:t>ó</a:t>
            </a:r>
            <a:r>
              <a:rPr lang="pt-BR" sz="2800" dirty="0">
                <a:latin typeface="Arial" charset="0"/>
                <a:ea typeface="Times New Roman" pitchFamily="18" charset="0"/>
                <a:cs typeface="Arial" charset="0"/>
              </a:rPr>
              <a:t>cio pretendido, </a:t>
            </a:r>
            <a:r>
              <a:rPr lang="pt-BR" sz="2800" dirty="0" smtClean="0">
                <a:latin typeface="Arial" charset="0"/>
                <a:ea typeface="Times New Roman" pitchFamily="18" charset="0"/>
                <a:cs typeface="Arial" charset="0"/>
              </a:rPr>
              <a:t>proporcionando uma</a:t>
            </a:r>
          </a:p>
          <a:p>
            <a:pPr algn="just" eaLnBrk="0" hangingPunct="0"/>
            <a:endParaRPr lang="pt-BR" sz="2800" dirty="0">
              <a:latin typeface="Arial" charset="0"/>
              <a:ea typeface="Times New Roman" pitchFamily="18" charset="0"/>
              <a:cs typeface="Arial" charset="0"/>
            </a:endParaRPr>
          </a:p>
          <a:p>
            <a:pPr algn="just" eaLnBrk="0" hangingPunct="0"/>
            <a:r>
              <a:rPr lang="pt-BR" sz="2800" b="1" dirty="0" smtClean="0">
                <a:solidFill>
                  <a:srgbClr val="FFC000"/>
                </a:solidFill>
                <a:latin typeface="Arial" charset="0"/>
                <a:ea typeface="Times New Roman" pitchFamily="18" charset="0"/>
                <a:cs typeface="Arial" charset="0"/>
              </a:rPr>
              <a:t>avalia</a:t>
            </a:r>
            <a:r>
              <a:rPr lang="pt-BR" sz="2800" b="1" dirty="0" smtClean="0">
                <a:solidFill>
                  <a:srgbClr val="FFC000"/>
                </a:solidFill>
                <a:ea typeface="Times New Roman" pitchFamily="18" charset="0"/>
                <a:cs typeface="Arial" charset="0"/>
              </a:rPr>
              <a:t>ç</a:t>
            </a:r>
            <a:r>
              <a:rPr lang="pt-BR" sz="2800" b="1" dirty="0" smtClean="0">
                <a:solidFill>
                  <a:srgbClr val="FFC000"/>
                </a:solidFill>
                <a:latin typeface="Arial" charset="0"/>
                <a:ea typeface="Times New Roman" pitchFamily="18" charset="0"/>
                <a:cs typeface="Arial" charset="0"/>
              </a:rPr>
              <a:t>ão </a:t>
            </a:r>
            <a:r>
              <a:rPr lang="pt-BR" sz="2800" b="1" dirty="0">
                <a:solidFill>
                  <a:srgbClr val="FFC000"/>
                </a:solidFill>
                <a:latin typeface="Arial" charset="0"/>
                <a:ea typeface="Times New Roman" pitchFamily="18" charset="0"/>
                <a:cs typeface="Arial" charset="0"/>
              </a:rPr>
              <a:t>antes de colocar em pr</a:t>
            </a:r>
            <a:r>
              <a:rPr lang="pt-BR" sz="2800" b="1" dirty="0">
                <a:solidFill>
                  <a:srgbClr val="FFC000"/>
                </a:solidFill>
                <a:ea typeface="Times New Roman" pitchFamily="18" charset="0"/>
                <a:cs typeface="Arial" charset="0"/>
              </a:rPr>
              <a:t>á</a:t>
            </a:r>
            <a:r>
              <a:rPr lang="pt-BR" sz="2800" b="1" dirty="0">
                <a:solidFill>
                  <a:srgbClr val="FFC000"/>
                </a:solidFill>
                <a:latin typeface="Arial" charset="0"/>
                <a:ea typeface="Times New Roman" pitchFamily="18" charset="0"/>
                <a:cs typeface="Arial" charset="0"/>
              </a:rPr>
              <a:t>tica a nova </a:t>
            </a:r>
            <a:r>
              <a:rPr lang="pt-BR" sz="2800" b="1" dirty="0" smtClean="0">
                <a:solidFill>
                  <a:srgbClr val="FFC000"/>
                </a:solidFill>
                <a:latin typeface="Arial" charset="0"/>
                <a:ea typeface="Times New Roman" pitchFamily="18" charset="0"/>
                <a:cs typeface="Arial" charset="0"/>
              </a:rPr>
              <a:t>ideia</a:t>
            </a:r>
            <a:r>
              <a:rPr lang="pt-BR" sz="2800" dirty="0">
                <a:latin typeface="Arial" charset="0"/>
                <a:ea typeface="Times New Roman" pitchFamily="18" charset="0"/>
                <a:cs typeface="Arial" charset="0"/>
              </a:rPr>
              <a:t>, </a:t>
            </a:r>
            <a:endParaRPr lang="pt-BR" sz="2800" dirty="0" smtClean="0">
              <a:latin typeface="Arial" charset="0"/>
              <a:ea typeface="Times New Roman" pitchFamily="18" charset="0"/>
              <a:cs typeface="Arial" charset="0"/>
            </a:endParaRPr>
          </a:p>
          <a:p>
            <a:pPr algn="just" eaLnBrk="0" hangingPunct="0"/>
            <a:r>
              <a:rPr lang="pt-BR" sz="2800" dirty="0" smtClean="0">
                <a:latin typeface="Arial" charset="0"/>
                <a:ea typeface="Times New Roman" pitchFamily="18" charset="0"/>
                <a:cs typeface="Arial" charset="0"/>
              </a:rPr>
              <a:t>reduzindo </a:t>
            </a:r>
            <a:r>
              <a:rPr lang="pt-BR" sz="2800" dirty="0">
                <a:latin typeface="Arial" charset="0"/>
                <a:ea typeface="Times New Roman" pitchFamily="18" charset="0"/>
                <a:cs typeface="Arial" charset="0"/>
              </a:rPr>
              <a:t>assim, as possibilidades de se desperdi</a:t>
            </a:r>
            <a:r>
              <a:rPr lang="pt-BR" sz="2800" dirty="0">
                <a:ea typeface="Times New Roman" pitchFamily="18" charset="0"/>
                <a:cs typeface="Arial" charset="0"/>
              </a:rPr>
              <a:t>ç</a:t>
            </a:r>
            <a:r>
              <a:rPr lang="pt-BR" sz="2800" dirty="0">
                <a:latin typeface="Arial" charset="0"/>
                <a:ea typeface="Times New Roman" pitchFamily="18" charset="0"/>
                <a:cs typeface="Arial" charset="0"/>
              </a:rPr>
              <a:t>arem recursos e esfor</a:t>
            </a:r>
            <a:r>
              <a:rPr lang="pt-BR" sz="2800" dirty="0">
                <a:ea typeface="Times New Roman" pitchFamily="18" charset="0"/>
                <a:cs typeface="Arial" charset="0"/>
              </a:rPr>
              <a:t>ç</a:t>
            </a:r>
            <a:r>
              <a:rPr lang="pt-BR" sz="2800" dirty="0">
                <a:latin typeface="Arial" charset="0"/>
                <a:ea typeface="Times New Roman" pitchFamily="18" charset="0"/>
                <a:cs typeface="Arial" charset="0"/>
              </a:rPr>
              <a:t>os em um neg</a:t>
            </a:r>
            <a:r>
              <a:rPr lang="pt-BR" sz="2800" dirty="0">
                <a:ea typeface="Times New Roman" pitchFamily="18" charset="0"/>
                <a:cs typeface="Arial" charset="0"/>
              </a:rPr>
              <a:t>ó</a:t>
            </a:r>
            <a:r>
              <a:rPr lang="pt-BR" sz="2800" dirty="0">
                <a:latin typeface="Arial" charset="0"/>
                <a:ea typeface="Times New Roman" pitchFamily="18" charset="0"/>
                <a:cs typeface="Arial" charset="0"/>
              </a:rPr>
              <a:t>cio invi</a:t>
            </a:r>
            <a:r>
              <a:rPr lang="pt-BR" sz="2800" dirty="0">
                <a:ea typeface="Times New Roman" pitchFamily="18" charset="0"/>
                <a:cs typeface="Arial" charset="0"/>
              </a:rPr>
              <a:t>á</a:t>
            </a:r>
            <a:r>
              <a:rPr lang="pt-BR" sz="2800" dirty="0">
                <a:latin typeface="Arial" charset="0"/>
                <a:ea typeface="Times New Roman" pitchFamily="18" charset="0"/>
                <a:cs typeface="Arial" charset="0"/>
              </a:rPr>
              <a:t>vel. </a:t>
            </a:r>
          </a:p>
        </p:txBody>
      </p:sp>
      <p:sp>
        <p:nvSpPr>
          <p:cNvPr id="5123" name="Retângulo 2"/>
          <p:cNvSpPr>
            <a:spLocks noChangeArrowheads="1"/>
          </p:cNvSpPr>
          <p:nvPr/>
        </p:nvSpPr>
        <p:spPr bwMode="auto">
          <a:xfrm>
            <a:off x="2638131" y="707231"/>
            <a:ext cx="35290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 u="sng" dirty="0">
                <a:solidFill>
                  <a:srgbClr val="FC1ED7"/>
                </a:solidFill>
              </a:rPr>
              <a:t>PLANO DE NEGÓCIOS</a:t>
            </a:r>
            <a:endParaRPr lang="pt-BR" dirty="0">
              <a:solidFill>
                <a:srgbClr val="FC1ED7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79425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ESPORTE</a:t>
            </a:r>
            <a:endParaRPr lang="en-GB" sz="1200" dirty="0">
              <a:cs typeface="Times New Roman" pitchFamily="18" charset="0"/>
            </a:endParaRPr>
          </a:p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Professora responsável: Dra. Flávia da Cunha Bastos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611758" y="1484784"/>
            <a:ext cx="80645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pt-BR" dirty="0" smtClean="0">
                <a:latin typeface="+mn-lt"/>
                <a:ea typeface="Times New Roman" pitchFamily="18" charset="0"/>
                <a:cs typeface="Arial" charset="0"/>
              </a:rPr>
              <a:t>Também </a:t>
            </a:r>
            <a:r>
              <a:rPr lang="pt-BR" dirty="0">
                <a:latin typeface="+mn-lt"/>
                <a:ea typeface="Times New Roman" pitchFamily="18" charset="0"/>
                <a:cs typeface="Arial" charset="0"/>
              </a:rPr>
              <a:t>é utilizado para a solicitação de empréstimos e financiamento junto a instituições financeiras, bem como, para expansão de sua empresa.</a:t>
            </a:r>
          </a:p>
        </p:txBody>
      </p:sp>
      <p:sp>
        <p:nvSpPr>
          <p:cNvPr id="12291" name="Retângulo 2"/>
          <p:cNvSpPr>
            <a:spLocks noChangeArrowheads="1"/>
          </p:cNvSpPr>
          <p:nvPr/>
        </p:nvSpPr>
        <p:spPr bwMode="auto">
          <a:xfrm>
            <a:off x="2627313" y="476250"/>
            <a:ext cx="35290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 u="sng">
                <a:solidFill>
                  <a:srgbClr val="FC1ED7"/>
                </a:solidFill>
              </a:rPr>
              <a:t>PLANO DE NEGÓCIOS</a:t>
            </a:r>
            <a:endParaRPr lang="pt-BR">
              <a:solidFill>
                <a:srgbClr val="FC1ED7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11758" y="3284984"/>
            <a:ext cx="828072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BR" dirty="0"/>
              <a:t>Dornelas (2011), </a:t>
            </a:r>
            <a:r>
              <a:rPr lang="pt-BR" b="1" i="1" dirty="0" smtClean="0">
                <a:solidFill>
                  <a:schemeClr val="tx2">
                    <a:lumMod val="75000"/>
                  </a:schemeClr>
                </a:solidFill>
              </a:rPr>
              <a:t>documento </a:t>
            </a:r>
            <a:r>
              <a:rPr lang="pt-BR" b="1" i="1" dirty="0">
                <a:solidFill>
                  <a:schemeClr val="tx2">
                    <a:lumMod val="75000"/>
                  </a:schemeClr>
                </a:solidFill>
              </a:rPr>
              <a:t>utilizado para planejar um empreendimento ou unidade de negócios, em estágio inicial ou não, com o propósito de definir e delinear sua estratégia de atuação para o futuro.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BR" dirty="0"/>
              <a:t>Suas principais finalidades são: testar a viabilidade de um conceito de negócio, orientar o desenvolvimento da estratégia e de operações, atrair recursos financeiros, transmitir credibilidade e desenvolver a equipe de gestão.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93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ados do Usuário\Documents\Imagem (2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52736"/>
            <a:ext cx="8184742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354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tângulo 1"/>
          <p:cNvSpPr>
            <a:spLocks noChangeArrowheads="1"/>
          </p:cNvSpPr>
          <p:nvPr/>
        </p:nvSpPr>
        <p:spPr bwMode="auto">
          <a:xfrm>
            <a:off x="900113" y="2090738"/>
            <a:ext cx="7704137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pt-BR" b="1"/>
              <a:t>Identificar de forma clara e objetiva, o ramo em que pretende atuar e os motivos que o levaram a tomar esta decisão. É interessante oferecer detalhes sobre o empreendimento.</a:t>
            </a:r>
          </a:p>
        </p:txBody>
      </p:sp>
      <p:sp>
        <p:nvSpPr>
          <p:cNvPr id="6147" name="CaixaDeTexto 2"/>
          <p:cNvSpPr txBox="1">
            <a:spLocks noChangeArrowheads="1"/>
          </p:cNvSpPr>
          <p:nvPr/>
        </p:nvSpPr>
        <p:spPr bwMode="auto">
          <a:xfrm>
            <a:off x="3276600" y="549275"/>
            <a:ext cx="24177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600" b="1">
                <a:solidFill>
                  <a:srgbClr val="FC1ED7"/>
                </a:solidFill>
              </a:rPr>
              <a:t>1º PASSO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79425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ESPORTE</a:t>
            </a:r>
            <a:endParaRPr lang="en-GB" sz="1200" dirty="0">
              <a:cs typeface="Times New Roman" pitchFamily="18" charset="0"/>
            </a:endParaRPr>
          </a:p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Professora responsável: Dra. Flávia da Cunha Bastos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1042988" y="1630363"/>
            <a:ext cx="6985000" cy="392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0784" bIns="0" anchor="ctr">
            <a:spAutoFit/>
          </a:bodyPr>
          <a:lstStyle/>
          <a:p>
            <a:pPr algn="just" eaLnBrk="0" hangingPunct="0"/>
            <a:r>
              <a:rPr lang="pt-BR" sz="2800" b="1" u="sng" dirty="0">
                <a:solidFill>
                  <a:srgbClr val="FFC000"/>
                </a:solidFill>
                <a:latin typeface="Arial" charset="0"/>
                <a:cs typeface="Arial" charset="0"/>
              </a:rPr>
              <a:t>Descreva quais são as oportunidades que você percebe em seu empreendimento.</a:t>
            </a:r>
          </a:p>
          <a:p>
            <a:pPr algn="just" eaLnBrk="0" hangingPunct="0"/>
            <a:endParaRPr lang="pt-BR" sz="2800" u="sng" dirty="0">
              <a:solidFill>
                <a:srgbClr val="000000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 eaLnBrk="0" hangingPunct="0"/>
            <a:r>
              <a:rPr lang="pt-BR" sz="2800" dirty="0">
                <a:latin typeface="Arial" charset="0"/>
                <a:ea typeface="Times New Roman" pitchFamily="18" charset="0"/>
                <a:cs typeface="Arial" charset="0"/>
              </a:rPr>
              <a:t>Muitas oportunidades são encontradas pela identifica</a:t>
            </a:r>
            <a:r>
              <a:rPr lang="pt-BR" sz="2800" dirty="0">
                <a:ea typeface="Times New Roman" pitchFamily="18" charset="0"/>
                <a:cs typeface="Arial" charset="0"/>
              </a:rPr>
              <a:t>ç</a:t>
            </a:r>
            <a:r>
              <a:rPr lang="pt-BR" sz="2800" dirty="0">
                <a:latin typeface="Arial" charset="0"/>
                <a:ea typeface="Times New Roman" pitchFamily="18" charset="0"/>
                <a:cs typeface="Arial" charset="0"/>
              </a:rPr>
              <a:t>ão de tendências. Estas tendências merecem rigorosa aten</a:t>
            </a:r>
            <a:r>
              <a:rPr lang="pt-BR" sz="2800" dirty="0">
                <a:ea typeface="Times New Roman" pitchFamily="18" charset="0"/>
                <a:cs typeface="Arial" charset="0"/>
              </a:rPr>
              <a:t>ç</a:t>
            </a:r>
            <a:r>
              <a:rPr lang="pt-BR" sz="2800" dirty="0">
                <a:latin typeface="Arial" charset="0"/>
                <a:ea typeface="Times New Roman" pitchFamily="18" charset="0"/>
                <a:cs typeface="Arial" charset="0"/>
              </a:rPr>
              <a:t>ão por parte das empresas para se detectar uma nova oportunidade.</a:t>
            </a:r>
            <a:endParaRPr lang="pt-BR" sz="2800" dirty="0"/>
          </a:p>
        </p:txBody>
      </p:sp>
      <p:sp>
        <p:nvSpPr>
          <p:cNvPr id="7171" name="CaixaDeTexto 2"/>
          <p:cNvSpPr txBox="1">
            <a:spLocks noChangeArrowheads="1"/>
          </p:cNvSpPr>
          <p:nvPr/>
        </p:nvSpPr>
        <p:spPr bwMode="auto">
          <a:xfrm>
            <a:off x="3276600" y="549275"/>
            <a:ext cx="24177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600" b="1">
                <a:solidFill>
                  <a:srgbClr val="FC1ED7"/>
                </a:solidFill>
              </a:rPr>
              <a:t>2º PASSO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79425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ESPORTE</a:t>
            </a:r>
            <a:endParaRPr lang="en-GB" sz="1200" dirty="0">
              <a:cs typeface="Times New Roman" pitchFamily="18" charset="0"/>
            </a:endParaRPr>
          </a:p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Professora responsável: Dra. Flávia da Cunha Bastos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684213" y="1484963"/>
            <a:ext cx="8208962" cy="521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0784" bIns="0" anchor="ctr">
            <a:spAutoFit/>
          </a:bodyPr>
          <a:lstStyle/>
          <a:p>
            <a:r>
              <a:rPr lang="pt-BR" sz="2800" b="1" u="sng" dirty="0">
                <a:solidFill>
                  <a:srgbClr val="FFC000"/>
                </a:solidFill>
              </a:rPr>
              <a:t>Quais são as principais </a:t>
            </a:r>
            <a:r>
              <a:rPr lang="pt-BR" sz="2800" b="1" u="sng" dirty="0">
                <a:solidFill>
                  <a:srgbClr val="FF0000"/>
                </a:solidFill>
              </a:rPr>
              <a:t>ameaças</a:t>
            </a:r>
            <a:r>
              <a:rPr lang="pt-BR" sz="2800" b="1" u="sng" dirty="0">
                <a:solidFill>
                  <a:srgbClr val="FFC000"/>
                </a:solidFill>
              </a:rPr>
              <a:t> ao seu negócio?</a:t>
            </a:r>
          </a:p>
          <a:p>
            <a:r>
              <a:rPr lang="pt-BR" sz="2800" dirty="0"/>
              <a:t>As ameaças também são uma constante e surgem de todas as esferas: </a:t>
            </a:r>
            <a:endParaRPr lang="pt-BR" sz="2800" dirty="0" smtClean="0"/>
          </a:p>
          <a:p>
            <a:r>
              <a:rPr lang="pt-BR" sz="2800" dirty="0" smtClean="0"/>
              <a:t>desinteresse </a:t>
            </a:r>
            <a:r>
              <a:rPr lang="pt-BR" sz="2800" dirty="0"/>
              <a:t>do mercado consumidor por seu produto à entrada de novos concorrentes com importantes diferenciais competitivos, passando pela carência de insumos e matérias-primas. </a:t>
            </a:r>
            <a:endParaRPr lang="pt-BR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/>
              <a:t>A atenção </a:t>
            </a:r>
            <a:r>
              <a:rPr lang="pt-BR" sz="2800" dirty="0"/>
              <a:t>às mudanças, chamadas sinais de mercado, deve ser total e contínua, de modo a lhe permitir interagir com previsibilidade e consistência.</a:t>
            </a:r>
          </a:p>
        </p:txBody>
      </p:sp>
      <p:sp>
        <p:nvSpPr>
          <p:cNvPr id="8195" name="CaixaDeTexto 2"/>
          <p:cNvSpPr txBox="1">
            <a:spLocks noChangeArrowheads="1"/>
          </p:cNvSpPr>
          <p:nvPr/>
        </p:nvSpPr>
        <p:spPr bwMode="auto">
          <a:xfrm>
            <a:off x="3276600" y="549275"/>
            <a:ext cx="24177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600" b="1">
                <a:solidFill>
                  <a:srgbClr val="FC1ED7"/>
                </a:solidFill>
              </a:rPr>
              <a:t>3º PASSO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79425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ESPORTE</a:t>
            </a:r>
            <a:endParaRPr lang="en-GB" sz="1200" dirty="0">
              <a:cs typeface="Times New Roman" pitchFamily="18" charset="0"/>
            </a:endParaRPr>
          </a:p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Professora responsável: Dra. Flávia da Cunha Bastos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332656"/>
            <a:ext cx="7391400" cy="1080119"/>
          </a:xfrm>
        </p:spPr>
        <p:txBody>
          <a:bodyPr/>
          <a:lstStyle/>
          <a:p>
            <a:pPr algn="r" eaLnBrk="1" hangingPunct="1"/>
            <a:r>
              <a:rPr lang="pt-BR" sz="3600" dirty="0" smtClean="0"/>
              <a:t>PLANEJAMENTO ESTRATÉGICO</a:t>
            </a:r>
            <a:br>
              <a:rPr lang="pt-BR" sz="3600" dirty="0" smtClean="0"/>
            </a:br>
            <a:r>
              <a:rPr lang="pt-BR" sz="1200" dirty="0" smtClean="0"/>
              <a:t>ROCHE, 2002</a:t>
            </a:r>
            <a:endParaRPr lang="pt-BR" sz="3600" dirty="0" smtClean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46088" y="1844675"/>
            <a:ext cx="8697912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40000"/>
              </a:lnSpc>
            </a:pPr>
            <a:r>
              <a:rPr lang="pt-BR" sz="1800" b="1" dirty="0">
                <a:solidFill>
                  <a:schemeClr val="tx2"/>
                </a:solidFill>
              </a:rPr>
              <a:t>O processo pelo qual uma organização, </a:t>
            </a:r>
          </a:p>
          <a:p>
            <a:pPr>
              <a:lnSpc>
                <a:spcPct val="140000"/>
              </a:lnSpc>
            </a:pPr>
            <a:r>
              <a:rPr lang="pt-BR" sz="1800" b="1" dirty="0">
                <a:solidFill>
                  <a:schemeClr val="tx2"/>
                </a:solidFill>
              </a:rPr>
              <a:t>uma vez analisado o ambiente no qual ela se desenvolve e está </a:t>
            </a:r>
            <a:br>
              <a:rPr lang="pt-BR" sz="1800" b="1" dirty="0">
                <a:solidFill>
                  <a:schemeClr val="tx2"/>
                </a:solidFill>
              </a:rPr>
            </a:br>
            <a:r>
              <a:rPr lang="pt-BR" sz="1800" b="1" dirty="0">
                <a:solidFill>
                  <a:schemeClr val="tx2"/>
                </a:solidFill>
              </a:rPr>
              <a:t>localizada,</a:t>
            </a:r>
          </a:p>
          <a:p>
            <a:pPr>
              <a:lnSpc>
                <a:spcPct val="140000"/>
              </a:lnSpc>
            </a:pPr>
            <a:r>
              <a:rPr lang="pt-BR" sz="1800" b="1" dirty="0">
                <a:solidFill>
                  <a:schemeClr val="tx2"/>
                </a:solidFill>
              </a:rPr>
              <a:t>e fixados seus objetivos a médio e longo prazo, </a:t>
            </a:r>
          </a:p>
          <a:p>
            <a:pPr>
              <a:lnSpc>
                <a:spcPct val="140000"/>
              </a:lnSpc>
            </a:pPr>
            <a:r>
              <a:rPr lang="pt-BR" sz="1800" b="1" dirty="0">
                <a:solidFill>
                  <a:schemeClr val="tx2"/>
                </a:solidFill>
              </a:rPr>
              <a:t>escolhe (seleciona) as estratégias mais adequadas para atingir esses objetivos e</a:t>
            </a:r>
          </a:p>
          <a:p>
            <a:pPr>
              <a:lnSpc>
                <a:spcPct val="140000"/>
              </a:lnSpc>
            </a:pPr>
            <a:r>
              <a:rPr lang="pt-BR" sz="1800" b="1" dirty="0">
                <a:solidFill>
                  <a:schemeClr val="tx2"/>
                </a:solidFill>
              </a:rPr>
              <a:t>define os projetos a executar para o desenvolvimento dessas estratégias.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684213" y="4508500"/>
            <a:ext cx="7772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40000"/>
              </a:lnSpc>
            </a:pPr>
            <a:r>
              <a:rPr lang="pt-BR" sz="2000" b="1" dirty="0">
                <a:solidFill>
                  <a:srgbClr val="00B0F0"/>
                </a:solidFill>
              </a:rPr>
              <a:t>Estabelece-se, assim, um </a:t>
            </a:r>
            <a:r>
              <a:rPr lang="pt-BR" sz="2000" b="1" dirty="0">
                <a:solidFill>
                  <a:srgbClr val="D72D31"/>
                </a:solidFill>
              </a:rPr>
              <a:t>sistema de acompanhamento e atualização </a:t>
            </a:r>
            <a:r>
              <a:rPr lang="pt-BR" sz="2000" b="1" dirty="0">
                <a:solidFill>
                  <a:srgbClr val="00B0F0"/>
                </a:solidFill>
              </a:rPr>
              <a:t>permanente que adapte os objetivos, as estratégias e os programas às possíveis mudanças, externas e internas, que afetem a organização</a:t>
            </a:r>
            <a:r>
              <a:rPr lang="pt-BR" sz="2000" dirty="0">
                <a:solidFill>
                  <a:srgbClr val="00B0F0"/>
                </a:solidFill>
              </a:rPr>
              <a:t>.</a:t>
            </a:r>
          </a:p>
        </p:txBody>
      </p:sp>
      <p:sp>
        <p:nvSpPr>
          <p:cNvPr id="6" name="AutoShape 6">
            <a:hlinkClick r:id="rId2" highlightClick="1"/>
          </p:cNvPr>
          <p:cNvSpPr>
            <a:spLocks noChangeArrowheads="1"/>
          </p:cNvSpPr>
          <p:nvPr/>
        </p:nvSpPr>
        <p:spPr bwMode="auto">
          <a:xfrm>
            <a:off x="7885113" y="5661025"/>
            <a:ext cx="685800" cy="685800"/>
          </a:xfrm>
          <a:prstGeom prst="actionButtonMovi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79425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ESPORTE</a:t>
            </a:r>
            <a:endParaRPr lang="en-GB" sz="1200" dirty="0">
              <a:cs typeface="Times New Roman" pitchFamily="18" charset="0"/>
            </a:endParaRPr>
          </a:p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Professora responsável: Dra. Flávia da Cunha Bastos</a:t>
            </a:r>
            <a:endParaRPr lang="en-GB" sz="1200" dirty="0">
              <a:cs typeface="Times New Roman" pitchFamily="18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7885113" y="6453336"/>
            <a:ext cx="7913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 err="1" smtClean="0">
                <a:solidFill>
                  <a:srgbClr val="0070C0"/>
                </a:solidFill>
              </a:rPr>
              <a:t>Video</a:t>
            </a:r>
            <a:r>
              <a:rPr lang="pt-BR" sz="900" dirty="0" smtClean="0">
                <a:solidFill>
                  <a:srgbClr val="0070C0"/>
                </a:solidFill>
              </a:rPr>
              <a:t> irmão</a:t>
            </a:r>
            <a:endParaRPr lang="pt-BR" sz="9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 build="p" autoUpdateAnimBg="0"/>
    </p:bldLst>
  </p:timing>
</p:sld>
</file>

<file path=ppt/theme/theme1.xml><?xml version="1.0" encoding="utf-8"?>
<a:theme xmlns:a="http://schemas.openxmlformats.org/drawingml/2006/main" name="Plano grafico">
  <a:themeElements>
    <a:clrScheme name="Plano grafico 1">
      <a:dk1>
        <a:srgbClr val="000000"/>
      </a:dk1>
      <a:lt1>
        <a:srgbClr val="FFFFFF"/>
      </a:lt1>
      <a:dk2>
        <a:srgbClr val="40458C"/>
      </a:dk2>
      <a:lt2>
        <a:srgbClr val="FFFFCC"/>
      </a:lt2>
      <a:accent1>
        <a:srgbClr val="8D8DB3"/>
      </a:accent1>
      <a:accent2>
        <a:srgbClr val="B2B2B2"/>
      </a:accent2>
      <a:accent3>
        <a:srgbClr val="AFB0C5"/>
      </a:accent3>
      <a:accent4>
        <a:srgbClr val="DADADA"/>
      </a:accent4>
      <a:accent5>
        <a:srgbClr val="C5C5D6"/>
      </a:accent5>
      <a:accent6>
        <a:srgbClr val="A1A1A1"/>
      </a:accent6>
      <a:hlink>
        <a:srgbClr val="6F89F7"/>
      </a:hlink>
      <a:folHlink>
        <a:srgbClr val="4F56A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apresentação\Plano grafico.pot</Template>
  <TotalTime>679</TotalTime>
  <Words>1666</Words>
  <Application>Microsoft Office PowerPoint</Application>
  <PresentationFormat>Apresentação na tela (4:3)</PresentationFormat>
  <Paragraphs>364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29" baseType="lpstr">
      <vt:lpstr>Plano grafico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PLANEJAMENTO ESTRATÉGICO ROCHE, 2002</vt:lpstr>
      <vt:lpstr>MISSÃO (razão de ser)                                         Roche, 2002</vt:lpstr>
      <vt:lpstr>MISSÃO</vt:lpstr>
      <vt:lpstr>MISSÃO</vt:lpstr>
      <vt:lpstr>Apresentação do PowerPoint</vt:lpstr>
      <vt:lpstr>Apresentação do PowerPoint</vt:lpstr>
      <vt:lpstr>PLANEJAMENTO ESTRATÉGICO</vt:lpstr>
      <vt:lpstr>  Fase 1 - ANALÍTICA</vt:lpstr>
      <vt:lpstr>Análise da Situação Interna-Conceito</vt:lpstr>
      <vt:lpstr>ESQUEMA DE ANÁLISE INTERNA DE ORGANIZAÇÕES ESPORTIVAS</vt:lpstr>
      <vt:lpstr>Análise da Situação Interna-Critérios</vt:lpstr>
      <vt:lpstr>Análise da Situação Interna-Exemplos</vt:lpstr>
      <vt:lpstr>Análise da Situação Interna-Exemplos </vt:lpstr>
      <vt:lpstr>Análise da Situação Externa</vt:lpstr>
      <vt:lpstr>ESQUEMA DE ANÁLISE EXTERNA DE ORGANIZAÇÕES ESPORTIVAS</vt:lpstr>
      <vt:lpstr>Análise da Situação Externa-Critérios</vt:lpstr>
      <vt:lpstr>Análise da situação Externa-Exemplos</vt:lpstr>
      <vt:lpstr>ELEMENTOS DO PLANO ESTRATÉGICO  DE UMA ORGANIZAÇÃO ESPORTIVA</vt:lpstr>
      <vt:lpstr> Plano de Trabalho  Fase 2 - PROGRAMAÇÃO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PLANEJAMENTO</dc:title>
  <dc:creator>flaviabastos</dc:creator>
  <cp:lastModifiedBy>PROFESSOR</cp:lastModifiedBy>
  <cp:revision>33</cp:revision>
  <dcterms:created xsi:type="dcterms:W3CDTF">2006-07-15T13:56:49Z</dcterms:created>
  <dcterms:modified xsi:type="dcterms:W3CDTF">2015-09-21T11:10:54Z</dcterms:modified>
</cp:coreProperties>
</file>