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48"/>
  </p:handoutMasterIdLst>
  <p:sldIdLst>
    <p:sldId id="310" r:id="rId2"/>
    <p:sldId id="346" r:id="rId3"/>
    <p:sldId id="314" r:id="rId4"/>
    <p:sldId id="316" r:id="rId5"/>
    <p:sldId id="353" r:id="rId6"/>
    <p:sldId id="352" r:id="rId7"/>
    <p:sldId id="354" r:id="rId8"/>
    <p:sldId id="318" r:id="rId9"/>
    <p:sldId id="350" r:id="rId10"/>
    <p:sldId id="348" r:id="rId11"/>
    <p:sldId id="349" r:id="rId12"/>
    <p:sldId id="315" r:id="rId13"/>
    <p:sldId id="262" r:id="rId14"/>
    <p:sldId id="351" r:id="rId15"/>
    <p:sldId id="317" r:id="rId16"/>
    <p:sldId id="347" r:id="rId17"/>
    <p:sldId id="267" r:id="rId18"/>
    <p:sldId id="271" r:id="rId19"/>
    <p:sldId id="272" r:id="rId20"/>
    <p:sldId id="268" r:id="rId21"/>
    <p:sldId id="269" r:id="rId22"/>
    <p:sldId id="270" r:id="rId23"/>
    <p:sldId id="319" r:id="rId24"/>
    <p:sldId id="288" r:id="rId25"/>
    <p:sldId id="290" r:id="rId26"/>
    <p:sldId id="323" r:id="rId27"/>
    <p:sldId id="324" r:id="rId28"/>
    <p:sldId id="325" r:id="rId29"/>
    <p:sldId id="300" r:id="rId30"/>
    <p:sldId id="327" r:id="rId31"/>
    <p:sldId id="328" r:id="rId32"/>
    <p:sldId id="329" r:id="rId33"/>
    <p:sldId id="330" r:id="rId34"/>
    <p:sldId id="331" r:id="rId35"/>
    <p:sldId id="333" r:id="rId36"/>
    <p:sldId id="334" r:id="rId37"/>
    <p:sldId id="335" r:id="rId38"/>
    <p:sldId id="336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66FFCC"/>
    <a:srgbClr val="33CCCC"/>
    <a:srgbClr val="FF6600"/>
    <a:srgbClr val="009900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7D35A-B911-4FC5-930F-F253E1323F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C83912-DE60-4A95-87CE-D21B1DE3A147}">
      <dgm:prSet/>
      <dgm:spPr/>
      <dgm:t>
        <a:bodyPr/>
        <a:lstStyle/>
        <a:p>
          <a:pPr rtl="0"/>
          <a:r>
            <a:rPr lang="pt-BR" dirty="0" smtClean="0"/>
            <a:t>IMPACTO COPA 2014</a:t>
          </a:r>
          <a:endParaRPr lang="pt-BR" dirty="0"/>
        </a:p>
      </dgm:t>
    </dgm:pt>
    <dgm:pt modelId="{4103589C-56F3-404F-8D07-59730984A92F}" type="parTrans" cxnId="{FF1C9043-2C60-4153-8D64-A7F30363BD06}">
      <dgm:prSet/>
      <dgm:spPr/>
      <dgm:t>
        <a:bodyPr/>
        <a:lstStyle/>
        <a:p>
          <a:endParaRPr lang="pt-BR"/>
        </a:p>
      </dgm:t>
    </dgm:pt>
    <dgm:pt modelId="{FF3A514D-0029-43F1-A32E-B14C5292753C}" type="sibTrans" cxnId="{FF1C9043-2C60-4153-8D64-A7F30363BD06}">
      <dgm:prSet/>
      <dgm:spPr/>
      <dgm:t>
        <a:bodyPr/>
        <a:lstStyle/>
        <a:p>
          <a:endParaRPr lang="pt-BR"/>
        </a:p>
      </dgm:t>
    </dgm:pt>
    <dgm:pt modelId="{C8D94C4C-A0E6-4C82-8C61-4442798AEFF7}" type="pres">
      <dgm:prSet presAssocID="{5767D35A-B911-4FC5-930F-F253E1323F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B25E7D-9286-49CA-81C4-95EA3705B1A6}" type="pres">
      <dgm:prSet presAssocID="{E5C83912-DE60-4A95-87CE-D21B1DE3A147}" presName="linNode" presStyleCnt="0"/>
      <dgm:spPr/>
    </dgm:pt>
    <dgm:pt modelId="{18B721EE-0DAA-4240-A274-23B1585932AC}" type="pres">
      <dgm:prSet presAssocID="{E5C83912-DE60-4A95-87CE-D21B1DE3A1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2189F8-01DF-454E-AD88-E9BD3AE7D112}" type="presOf" srcId="{5767D35A-B911-4FC5-930F-F253E1323F7E}" destId="{C8D94C4C-A0E6-4C82-8C61-4442798AEFF7}" srcOrd="0" destOrd="0" presId="urn:microsoft.com/office/officeart/2005/8/layout/vList5"/>
    <dgm:cxn modelId="{FF1C9043-2C60-4153-8D64-A7F30363BD06}" srcId="{5767D35A-B911-4FC5-930F-F253E1323F7E}" destId="{E5C83912-DE60-4A95-87CE-D21B1DE3A147}" srcOrd="0" destOrd="0" parTransId="{4103589C-56F3-404F-8D07-59730984A92F}" sibTransId="{FF3A514D-0029-43F1-A32E-B14C5292753C}"/>
    <dgm:cxn modelId="{0D7211C8-59AA-4298-8000-1858B0F7C898}" type="presOf" srcId="{E5C83912-DE60-4A95-87CE-D21B1DE3A147}" destId="{18B721EE-0DAA-4240-A274-23B1585932AC}" srcOrd="0" destOrd="0" presId="urn:microsoft.com/office/officeart/2005/8/layout/vList5"/>
    <dgm:cxn modelId="{86C7B9F8-662F-449C-B096-C0AB56B4F946}" type="presParOf" srcId="{C8D94C4C-A0E6-4C82-8C61-4442798AEFF7}" destId="{C7B25E7D-9286-49CA-81C4-95EA3705B1A6}" srcOrd="0" destOrd="0" presId="urn:microsoft.com/office/officeart/2005/8/layout/vList5"/>
    <dgm:cxn modelId="{03DBF5EA-1FBA-4FA4-A055-B55F862B14CD}" type="presParOf" srcId="{C7B25E7D-9286-49CA-81C4-95EA3705B1A6}" destId="{18B721EE-0DAA-4240-A274-23B1585932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721EE-0DAA-4240-A274-23B1585932AC}">
      <dsp:nvSpPr>
        <dsp:cNvPr id="0" name=""/>
        <dsp:cNvSpPr/>
      </dsp:nvSpPr>
      <dsp:spPr>
        <a:xfrm>
          <a:off x="1589936" y="0"/>
          <a:ext cx="1788678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IMPACTO COPA 2014</a:t>
          </a:r>
          <a:endParaRPr lang="pt-BR" sz="2700" kern="1200" dirty="0"/>
        </a:p>
      </dsp:txBody>
      <dsp:txXfrm>
        <a:off x="1660239" y="70303"/>
        <a:ext cx="1648072" cy="129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721ABDE-E786-459B-9B52-2646E424AA8E}" type="datetimeFigureOut">
              <a:rPr lang="pt-BR"/>
              <a:pPr>
                <a:defRPr/>
              </a:pPr>
              <a:t>11/09/2015</a:t>
            </a:fld>
            <a:endParaRPr lang="pt-BR"/>
          </a:p>
        </p:txBody>
      </p:sp>
      <p:sp>
        <p:nvSpPr>
          <p:cNvPr id="532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C8148497-9332-4BE3-A8C8-C43D3725FE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3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F4F39-7C6D-442E-AC60-B2EA032392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201A-F99B-40AD-ADB4-963DF1A4DB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8EEF-868D-4BC0-917F-95ACC2AEEB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2451-699E-4BC5-B4C9-B7FF268626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5BD2-FD59-456B-AB01-6109F53D21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71CD-1E99-4626-BB47-31737D0797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rma livre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tângu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tângu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tângu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7BA182-D53D-4195-822B-E9303A00F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654ECE-3902-4785-8704-43A1C8DA13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tângu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BA2B76-A5B4-4AD1-91F7-44FC42CD8F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CC6E-E62F-4488-A4D8-272F2E6189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0EA45-AAE5-437F-A6C2-FDDFD5155C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43CC-6288-4B3C-8A30-BE59A388AE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ector reto 7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ector reto 11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ector reto 15"/>
            <p:cNvCxnSpPr/>
            <p:nvPr/>
          </p:nvCxnSpPr>
          <p:spPr>
            <a:xfrm rot="16200000">
              <a:off x="6663592" y="12829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 flipH="1">
              <a:off x="6744512" y="1281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D2E736-95BD-43E4-9DD9-68CD0CF06A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52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CAA091-EB10-4F8F-B7C1-5854C597B7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25" r:id="rId2"/>
    <p:sldLayoutId id="2147483933" r:id="rId3"/>
    <p:sldLayoutId id="2147483934" r:id="rId4"/>
    <p:sldLayoutId id="2147483935" r:id="rId5"/>
    <p:sldLayoutId id="2147483926" r:id="rId6"/>
    <p:sldLayoutId id="2147483936" r:id="rId7"/>
    <p:sldLayoutId id="2147483927" r:id="rId8"/>
    <p:sldLayoutId id="214748393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efdeportes.com/efd43/econom4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open?id=0B3SUUtxxlKPpeG1rSnl2TTFNRj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www.efdeportes.com/efd43/econom5.gif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e.abril.com.br/economia/noticias/pib-do-esporte-cresce-20-acima-da-media-nacional-2" TargetMode="External"/><Relationship Id="rId2" Type="http://schemas.openxmlformats.org/officeDocument/2006/relationships/hyperlink" Target="http://www.ibci.com.br/61.A.Evolucao.do.Produto.Interno.Bruto.PIB.do.Esporte.pdf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docs.google.com/open?id=0B3SUUtxxlKPpbWZaeGNyNjF2Q1U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globosat.globo.com/sportv/hotsite/dossie/dossie_esporte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2276872"/>
            <a:ext cx="82296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82600" indent="-482600" algn="ctr">
              <a:spcBef>
                <a:spcPct val="50000"/>
              </a:spcBef>
              <a:defRPr/>
            </a:pPr>
            <a:endParaRPr lang="pt-BR" b="1" dirty="0">
              <a:latin typeface="Comic Sans MS" pitchFamily="66" charset="0"/>
              <a:cs typeface="Times New Roman" pitchFamily="18" charset="0"/>
            </a:endParaRPr>
          </a:p>
          <a:p>
            <a:pPr marL="482600" indent="-482600" algn="ctr">
              <a:spcBef>
                <a:spcPct val="50000"/>
              </a:spcBef>
              <a:defRPr/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</a:t>
            </a:r>
          </a:p>
          <a:p>
            <a:pPr marL="482600" indent="-482600" algn="ctr">
              <a:spcBef>
                <a:spcPct val="50000"/>
              </a:spcBef>
              <a:defRPr/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DA EDUCAÇÃO FÍSICA E DO ESPORTE</a:t>
            </a:r>
          </a:p>
          <a:p>
            <a:pPr marL="482600" indent="-482600" algn="ctr">
              <a:spcBef>
                <a:spcPct val="50000"/>
              </a:spcBef>
              <a:defRPr/>
            </a:pP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5BFFD4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6" y="980728"/>
            <a:ext cx="8292568" cy="56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0"/>
            <a:ext cx="8534400" cy="24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</p:txBody>
      </p:sp>
      <p:grpSp>
        <p:nvGrpSpPr>
          <p:cNvPr id="4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422" y="492224"/>
            <a:ext cx="8472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400" b="1" dirty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OS 10 PRIMEIROS PAÍSES EM GERAÇÃO DE RECEITAS NO SETOR DE ACADEMIAS (IHRSA </a:t>
            </a:r>
            <a:r>
              <a:rPr lang="pt-BR" sz="1400" b="1" dirty="0" smtClean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2014 </a:t>
            </a:r>
            <a:r>
              <a:rPr lang="pt-BR" sz="1400" b="1" dirty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GLOBAL REPORT).</a:t>
            </a:r>
          </a:p>
        </p:txBody>
      </p:sp>
    </p:spTree>
    <p:extLst>
      <p:ext uri="{BB962C8B-B14F-4D97-AF65-F5344CB8AC3E}">
        <p14:creationId xmlns:p14="http://schemas.microsoft.com/office/powerpoint/2010/main" val="47256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6" y="980728"/>
            <a:ext cx="8292568" cy="56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0"/>
            <a:ext cx="8534400" cy="24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</p:txBody>
      </p:sp>
      <p:grpSp>
        <p:nvGrpSpPr>
          <p:cNvPr id="4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422" y="492224"/>
            <a:ext cx="8472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400" b="1" dirty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OS 10 PRIMEIROS PAÍSES EM GERAÇÃO DE RECEITAS NO SETOR DE ACADEMIAS (IHRSA </a:t>
            </a:r>
            <a:r>
              <a:rPr lang="pt-BR" sz="1400" b="1" dirty="0" smtClean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2014 </a:t>
            </a:r>
            <a:r>
              <a:rPr lang="pt-BR" sz="1400" b="1" dirty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GLOBAL REPORT).</a:t>
            </a:r>
          </a:p>
        </p:txBody>
      </p:sp>
    </p:spTree>
    <p:extLst>
      <p:ext uri="{BB962C8B-B14F-4D97-AF65-F5344CB8AC3E}">
        <p14:creationId xmlns:p14="http://schemas.microsoft.com/office/powerpoint/2010/main" val="23649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808513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87375" y="492125"/>
            <a:ext cx="8380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400" b="1" dirty="0">
                <a:solidFill>
                  <a:srgbClr val="FFC000"/>
                </a:solidFill>
                <a:latin typeface="Calibri" pitchFamily="34" charset="0"/>
                <a:ea typeface="Arial" charset="0"/>
                <a:cs typeface="Times New Roman" pitchFamily="18" charset="0"/>
              </a:rPr>
              <a:t>OS 10 PRIMEIROS PAÍSES EM GERAÇÃO DE RECEITAS NO SETOR DE ACADEMIAS (IHRSA 2010 GLOBAL REPORT).</a:t>
            </a:r>
          </a:p>
        </p:txBody>
      </p:sp>
      <p:grpSp>
        <p:nvGrpSpPr>
          <p:cNvPr id="29700" name="Grupo 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970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 descr="G:\GRUPO DE ESTUDOS\FITNESS\biliografia fitness\ihrsa 2009 numero membro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68" y="1028700"/>
            <a:ext cx="8718165" cy="54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Grupo 17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3174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upo 17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3174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6" y="972446"/>
            <a:ext cx="8483982" cy="55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32611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Calibri" panose="020F0502020204030204" pitchFamily="34" charset="0"/>
              </a:rPr>
              <a:t>2014</a:t>
            </a:r>
            <a:endParaRPr lang="pt-B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00113" y="1700213"/>
          <a:ext cx="7488832" cy="4494215"/>
        </p:xfrm>
        <a:graphic>
          <a:graphicData uri="http://schemas.openxmlformats.org/drawingml/2006/table">
            <a:tbl>
              <a:tblPr/>
              <a:tblGrid>
                <a:gridCol w="1065546"/>
                <a:gridCol w="2016031"/>
                <a:gridCol w="1344021"/>
                <a:gridCol w="1464082"/>
                <a:gridCol w="1599152"/>
              </a:tblGrid>
              <a:tr h="2112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PAÍS        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RECEITA (USD)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DE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MEMBROS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DE MEMBROS PELA POPULAÇÃO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$1.116.160.000,00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14.016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4.360.000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2.2%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Argentina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$197.900.000,00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1.240.000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3.2%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Chile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$40.700.000,00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462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346.500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2.1%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Uruguai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$11.000.000,00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55.500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4" name="Rectangle 1"/>
          <p:cNvSpPr>
            <a:spLocks noChangeArrowheads="1"/>
          </p:cNvSpPr>
          <p:nvPr/>
        </p:nvSpPr>
        <p:spPr bwMode="auto">
          <a:xfrm>
            <a:off x="900113" y="33337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8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Indústria </a:t>
            </a:r>
            <a:r>
              <a:rPr lang="pt-BR" sz="1800" b="1" i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Fitness</a:t>
            </a:r>
            <a:r>
              <a:rPr lang="pt-BR" sz="18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na América Latina</a:t>
            </a:r>
            <a:endParaRPr lang="pt-BR" sz="1800" b="1">
              <a:solidFill>
                <a:srgbClr val="FFC000"/>
              </a:solidFill>
              <a:latin typeface="Calibri" pitchFamily="34" charset="0"/>
            </a:endParaRPr>
          </a:p>
          <a:p>
            <a:pPr eaLnBrk="0" hangingPunct="0"/>
            <a:r>
              <a:rPr lang="pt-BR" sz="18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Valores estimados por </a:t>
            </a:r>
            <a:r>
              <a:rPr lang="pt-BR" sz="1800" b="1" i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Experts</a:t>
            </a:r>
            <a:r>
              <a:rPr lang="pt-BR" sz="18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da Indústria; Brasil: CONFEF (Conselho Federal de Educação Física). </a:t>
            </a:r>
          </a:p>
          <a:p>
            <a:pPr eaLnBrk="0" hangingPunct="0"/>
            <a:r>
              <a:rPr lang="en-US" sz="18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Fonte: The 2009 IHRSA Global Report on the State of the Health Club Industry.</a:t>
            </a:r>
            <a:endParaRPr lang="en-US" sz="1800" b="1">
              <a:solidFill>
                <a:srgbClr val="FFC000"/>
              </a:solidFill>
              <a:latin typeface="Calibri" pitchFamily="34" charset="0"/>
            </a:endParaRPr>
          </a:p>
        </p:txBody>
      </p:sp>
      <p:grpSp>
        <p:nvGrpSpPr>
          <p:cNvPr id="30755" name="Grupo 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3075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548680"/>
            <a:ext cx="3881192" cy="120032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EQUIPAMENTOS </a:t>
            </a:r>
          </a:p>
          <a:p>
            <a:pPr algn="ctr">
              <a:defRPr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ESPORTIVOS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4514" name="AutoShape 2" descr="data:image/jpeg;base64,/9j/4AAQSkZJRgABAQAAAQABAAD/2wCEAAkGBxQTEhUUExQWFhUXGBoZGBgXFx8XGhseFx0aHR8cIBodHCggIBolHRgYITEhJikrLi4uFx8zODMsNygvLisBCgoKDg0OGhAQGy4kICUuNDI0LSw0LCwsLCw0LDQsLCwsLyw0LCwsLCwsLC8sLCwsNCwsLCwsLCwsLCwsLywsLP/AABEIAKIBNwMBIgACEQEDEQH/xAAcAAACAgMBAQAAAAAAAAAAAAAABgUHAwQIAgH/xABLEAACAQIDBQYDBAYFCwMFAAABAgMAEQQSIQUGMUFRBxMiYXGBMpGhFCNCsVJyksHR8DNigqLhFSRDU3OTsrPC0vEWF8MlNFVjg//EABsBAQACAwEBAAAAAAAAAAAAAAACAwEEBQYH/8QALxEAAgECBAQEBgMBAQAAAAAAAAECAxEEEiExBUFRYRMicdEyM4GRocEjsfAGFP/aAAwDAQACEQMRAD8AvGqt2t2wIk80MGH7zuibuWIBC2BIsp0BPPlT7vVjjBg8RKOKROw9Qpt9bVVHZNsiIbMxmKlW7T54QeeSwFh0u5JP6o6VZCKf1Kqkmtb7DJul2qJisQsE0QiLm0bBsylv0TcCxPKrHLAc657j2ckPhUAH9L8WnO/Hnb3rVediT4yQOpNbqwDaV2cyXFUm7Rv6j52ido2KweLMGGSEqFUlpFZtWubDK6i1iv1p23I2w+LwUOIkCh3zZgl8oyuy6XJPADnVGB5BzYe9beE2liV+CWRR5OR++pPAdGRXFesfydC0Ujdnm9Mk5OHnOaRVLK/UAgEN5i41569NXmtCpTdOWVnVo1o1oKcQoooqstCiiigCiiigCigml7am++Aw9xJiYyw4qh7xvQqlyPespN7AYaKQ8N2kHEFvseAxWIVTYuAqLfja5Y62INjY61sf+scb/wDiMV/vI/41nIzFx0opIff2WP8AptlY9R1SNZQPXK1bWzu0jZ8rZDP3Mn6E6NCR7uAv1plZm420V5jcMAVIIOoINwfevVRAUUUUAVixGIVFzOwUdT/PGorbe2jEciAFrak8Bfy5mlnEFpTmkYsfPgL9BwFcfHcZpYZuEdZfhGxSw0p6vRGxP2gNmKx4DEtYkBmtGCOtzwB86nNhbyLPo6GF/wBFmVgfRlNj6aGkTG47CRHLJJGCOROa3trapP7MLVzZcerwalKGj7NX9GWRwsXdZrv6aFiUUiYXHyw/A+n6LeJfly9rU27I2iJ0zWsQbMONj/DWuxgeKUcW8sdJdGU1aEqer2N6iiiukUhUVvNtxMHA0zqWAIAVeJLcNTwHnWba22IcMuaaRUHIHifQDU1Vu/m+64uJoI0yxkg5m1YlTcaDRRpxufar6FCVSS00K5zUV3M2J7VcQTZIYU8mzOfoVq0NlYvvYYpNPGitpw8QBNc0mXxXbU6cPQW+lM+wN98VhrKjhoxoI3F1A8jxHHrW9UwalBOCsymNVqTuX1RVfbO7U4WsJomQ9UIceutj8r0+wTK6hkIZWAII1BB4GudUpTp/EjYjJS2MlFFFVkha7SAf8mYu3Huj8tL/AEvVe7lFju8uT4hiHH94/wARVj7/AOHaTZ2KVPiMTfIan6A0ibt7IfDbEgEmjSSmYC99HDZfmtj71s4deaPqamKfkl6e4mYyZr256+1yfrqfnWogIrf2i/iNuF60lcH+f412jzd7mZZKGnPC9Y76gaa6fvr2IzWb8iDjbVjd2T4dmxxfkkbH1uVUD639quSqd7J2P29he/3D/wDFHVxVxsb809Hw35H1CvEkgUXYgDqTYfOq+7ZNtY3CwwvhX7uNmKyuFBcEgFBdgQFNm1te4XXXWhcTjpZSRJK8l2ztndmu1rZjmOrW0v00rVN86twe3cNKXEeIhcpfOFkUlcvEmx0A61vRSqwDKQwPAg3B9xXIIe3DTQj2OlvlU7upvRiMFIvdStHGXUyKAHVhfXwHibdCDw1HLAOpKKjt39sJi8PHiIwwSQEgOLMLEqbgEjiDwNSNAVdvpFPJjBh5ZpFjlbwKrDJlNxcjKLnSxUm3PnSjvL2a4mJTJCyzINSFGVwOuXgwHkb9AauDe7d84qNTGwjnibPE51FwQcrDjkNhe3+BXNq7cxiQlBs7EGc+EZMskQJ/FnU3y+oHnatmM9FY15KakL25G6+ExCSCQz4WaEr3nc4h1ikDglZELEnKQDpc2tWnteXYMUjRyPjcQVOVmWZ2UEcdS639RemnZG5M74V2xJC4hlYRR6FYUy2VLji4IuWF7Xtra9G6mzsPJhljkw8JZB3cqFEYq6/EG46k68b61GOt3clOeW2hAbLTYkpAwu0cVg35ffyRa9PvQVb0BpkxexdoxpZmw+1YOPdzxrHLb+q4uhPmaU+0Pc3B4WMzxfcksFyfEjX5BTwItfTkDpUd2fbX2lEpgwULSRv8LOrNCjANfKdFUE6EXtcciSTnJpdP7hVU+Qz7FkRZCuzpZMHiAbvs/FXCOdfgzHQnUgg3Nh8IqydiY8zwJKVKFgbqeRUlSPS4NV5t7dza+NCLL9kUA3zsvjTX8BUMfbML1ZOz8L3UUcYN8iKt+uUAX97VXNpotRsV5kcAEngBc+1eqj9vbNOIgeESNFnAGdPiGoPPra3oTVTvbQyKmIlLsWPFiT/h7VHbwYww4d2XRjZVPQtz9QLn2rHFupj8LOrNMJ8MAwYliHFxocrXPEDgx48Kwb7RE4W4/C6k+mq/9VeHeClRx9OFZ3zO/rr7m/Ktmw8pRVrIwbOjwSAQExNIdHLLmzPzGYi176WvTJal7ehYzg0EYFiyd0F8+lvI/WmHUAX4219edUcQjmhGteWratLtzXYnh3aThZaJbGNxfTz/AC1qa3Tfxyr5KfzH8KUdqYqSFFnEbSqztEFW/GwbMbA9LDTkaltwcfiZJ3MmEeGIx6OwIuwYWHiUcQWOg5Vv8IwGIp14VbeW2+nNFeIxFNpwvqPlFFaG3cd3GGml/wBXG7D1AJH1tXskruxolEb6bdOJx0rXuqsY0H9VDYEeup96hHlBGhva9/ao6KSzHXpWbNXooLLGy5Gk9WbuGgLuEHE3A9r2HLpap/bm6kuGjWR7WPHKwfKcuYA2AtcX114VAbOdjMMnxXJGoB4HXXS/lzpi3o3ixM8SrKTkQC9kKXaxW7E8bAkC2lzxOla85VFKCi9DNlrcVXm1q5exzajSQSwsb90wK+j3uPTMpP8AaqjmP3h9qs7sWxdsVIl/jiPzVlt9C1MXHNSZmnpJFy0UUVxDbIffFyMBiyP9RL/wGlbaZP8AkjAn/wDVD/yv8KbN60vgsUOsEv8AwNSZtLvG2TgcpXJ3UQa/G4VbW04ZRIPcVtYbePr+jSxfwy9P2VtjPiPrWqhrb2gRmNaKk9K7LPPRWhlmBOWxtqfXhWcv861mGo9eHsazKDWElmbMybcFHoO/Y9AzYuWT8KxFT6uykfRGq3qq/scsHxN2GayWXnYFrn0Bt86tCuPjH/Kz0HD1/AiO3i2OmLw0uHk+GRbX5qeKsPNWAI9K5Z2rseTCzSwyrZ0bKelhqGH9UggjyNdb1VXavu5ipcVHiIMO0yLDkbIVzBgzH4SwJ0YWtfga1jdKWTDOVzBRbldrH5WrJs/CvNIkcYu8jBVHmxsL+/Om/HbXwgUxy4aSCUZQBJGY20tc6EZjYdOZ9mfsY3VzSNjpF8CFlgB5k3DP/ZF19S3SmgRbGyNnrh4IoU+GNFQeeUAX9Tx963KKKwAooooApf2tulDNL36PLh5iAGkgfLnA4B1IKtbqRfzpgorKbWxhpPcRcR2axzyq+LxWIxIX4UYhVseRygH5EHSnTCYVIkWONVRFACqosAByAFZq+Ucm9wklsfaK+Xr7WDIUUUUBrbSW8Ug/qt+VI+JnRQQ/AixFi2h01AB0p8xfwP8Aqn8qSBGDa4Bsbi4vYjmPOvJ/9FlVWnJ9Htub2Eu4ySIrAYDBwtdAqsDbxM2ltNMx09RUm0yst1II6g3H0r1kVtSoJHUA8D/FQa8TqFWygAcgBb6VwcRUlOSzuTl3dzZpRUV5UrdtBr3ajtho/O5+ZNSlaGwv6BB0uPkTW/X0ajHLTjHokcqTu2wpQ7VsX3ezZurlEHuwJ/uhqb6q/t1xlocPFf4nZ/2Ft/8AJW1h45qsV3K5u0WUx+Me4/n5Vn51rwnxe16zMdPXWu/bRmoZVNe2mZgQzE24XJPK35AD2rCTr719TiRWY7JhmmH8be35U8dluLybQg6MWX9pWA+tqRX0c1NbsYzu8TC9/hljb5MCfpVNRZoNepLZo6jooorz5tmvtCDPFIn6SMv7QI/fVeiW+xcH7L+yHB/KrKqvduYbucEIuS4ma36rPI6/3XFbOG+JLv7mnjPlt9vYrLGWzEkfzrWozcfKtjaB1PrWqda7R5yOx8Otr/zapnZm01jA8F+IIvoeXH08qhyOFZ4xUXFS0ZPO46obOy97Y9PNXHtlJ/MVdNU12WwFseDyRHY+4y/9VXLXKx3zfodvhnyfqFFFFaZ0TFiMOkgyuqup4hgGHyNfYIVRQqKFVRYKoAAHQAaAVkooAorFNOq/EQOnU+g4mo3H7TYL4MqDm8xsPZb3J9StRckiSi2b20doRQRmSZ1jQcWY2H/nyqsdu9sQ8a4GJXy8JZiVRuuWMeI9NSvHWlbeNPtOPdZ8S+KVHUxrGQRkZfHYRjw5SVXQjiSb1oY7B90gUtDETHCxDOFa8MdmtYFTeQknXWwNRlVjGyk7X5cyyFGU/hV+/IsGXtmwwhVlgmacjWOwCqbCxLk/ASdCATbUgVCSdsc8aENFE8pOi2eILY6g3vfpx0PXhSJhMK7P4FLPbvEVomJlPMrwtYa6X5cK2cFuji8UoMUJa9irOO77wEktJdyAQCw8QvcMtTUkyEoSjo0XN2bb9f5TWbNEIXjKnKGLeFsw4kC5zI3LmPd1qreyzds4HESCR1aR0CuEN0Q3zBQSBmYhSTpp4etWlRO+xFprcVt/t50wcGXNaWQEIBxA4FvIC+nmRVQjec6BZphqL/eN/Gm3tB2f9ox2RpMoEZYHLewDZbanr+dQ0W7KQ4jDusl/vYSAUHOQAHQ+hrsYSvRo07NXb/yNinWUFYtbcna32nBxSG+YDIxPNk8JPnqONTtQG5OHVMMVUW++mv6941/lw9qn65dVpzdtrmvLdmDHtaNz/VP5Umx1N777X+y4OWUAFtFQHgWYgC/kNSfSk/Z28OHlUESqptqrkKw8tePqK8n/ANHRqTySirpX2NrCVYRbi3qSMB4+v+P76JFuQPP8q18PjI8pbvEC6a5hb4Rzv1vWDZe8GHlmMSSXcfDyVuN8p5kD/C9cylg54jHWS0TV32Rd40YUld6sdt2pg0RtydhUtS5uO94pT1mY/NVpjr2uFqOpSjJ8zRmrSaCqO7ccZmxkcfJIR83ZifoFq8a5r7Ssd3u0sS17gPkH/wDMBD9VNdTAxvVv0Rr1XoK8B8R9P3ithzrb+dKZJdhCHZEWJYfeT4nQ8xGiSgD3a7efh6UsxjifKuvCSknY12epDqfWvanX2rziV8TDox/OsaPoazF2gm+ge5jmiJZmAuFGZj0BZVB+bqPcUYd9aeOy7ZK4t8ZAx/pMGyDyJePK39lgp9qQlDI5VxlZSVYdCpsR7EGqlNOTj0JNaXOtdkYrvYIpRwkjR/2lB/fRUF2Y4rvNl4U/ooU/3bMn/TRXBmssmjaTuhopJ7R5CkY8PhJzZr/itltb0C/XpTDvSkjYSYQsySZdGTRhqL2PI2vrVa/+ie9SLEYCSWVmYpP9pkXMvW9l4g8dTfQi4N6vw6Sam2amLblFwSu7CTiHDeIcDrWFRW5tDCtG5VlKspIKkWsRyrVArtHnT4w1FZxXju71ObJ3WxeII7uFgP038C/M8fa9YclHVuwUZTdoq42dkOz2zzT5yFAEeS2hJs2Ym/EDTh+M1Z1J3ZdPEcHkS4kVm71WFjmuRfzXw5Qf6hHEGnGuJiZZqrZ6XBwyUYoKKKKoNkKKxYrEpGheRlRF1LMQAPUmsOB2nDN/QyxyaA+Bw2jcDoeBoBExm3pUeUHJnVgJRnGZC1yqnXQZfhHO19bmkh8JNtCRpsdIYMOjZYoQQXc2ve4uoJ5trwsNONu73bCfGRGC8Qie2fOmZiQbix5WsNeNKGM3DliOGWINMkSuTYqoBQKEWzMLseR4eHU63qEk1G0S+lklUvU27emi/R92TuwFTKgjw8XRdWPm2pZj5sa3Z93sIRllBmHQ6D5jUfOoTb+3vscqwzrMjsoYWXOCDfQFSQSLEEDp01rXn3mjSWKFi4klCFFy62kNlv0N73BsRbWqYYOlGWd6vq9S2eOrNZYvLHotBl2PsvD4cBYo7IshlQcchZSp8dszCzN8ZJ8XGwAHjb8zq0ciOIkVGUtcKqjTS54C3/DpSvhN9VfEthoYppJhnFgAFJQE2zXPEiwNuYpnj3MxGNQHGyGFDY9zEQWAI1Vn1H5+tX1IKccr/H3NelVdOebf115WMO5GMjxGLyQuWjgUyucpGd5MyAlidR8Vv1Bx41ZNQu7e6uFwKkYePKSAGYkszWudWPmSbcNamqRioqyFSpKo7yKh7QtqfZ8eWZL3iyix/r5r2Oh5VDQ7zpLPAoWw7yHUkAXRgeWtjwtY8afu1XdhMTh+/GkkAJuOacWB9PiHoetUjHs5FK2kOpHQflXbwmEhiKakt1oW06HiLMjpLdcD7MhH4i7nzLuxJ971K1G7tj/NYPONT+0L/vqSrk1FaTXcokrNoRu2F7YFfOZB/dc/uqlr10ttfZkeJiaGZcyNxHA6agg8iDreq8xnZCuvdYpgOQkjDfVWX8qolFtmnXpSk7oqu1YZGI1BsRqCOII5+tWPL2S4n8M0B9c6/wDSazYHsgkJHf4hVXmIlLE+jNYD9k1HKyhUZ32GXsj2gZsEzG2YSsreoVNfcWPvTvUVu7u/Bgou6w6lVJzMSSxZrAZiTzsB5aVK1OnBQioo6N299z4TXLUmDfE4x0g+8aWZ+7PDNmYkMegtqfeuosRCHVkYXVgVIuRoRY6jUaUm7tdnEGCxf2iOR2AVgqOAcpbS4YW4C41HPjW9hq0aSk3vyK6kXK1iO7SdkiLZWHgVS/dPEoIFz4UZS3v++qp/ydKB/RSf7tv4V07RUqONdOOW1yM6OZ3ucv4nZkq3JikABNyY2tpx1tatGMLflXV1abbKgLZjDEW/SMa3+dr1dHiNlZxIOh3Ky7DIbNimyGxWIK9tNDJcA8P0dB5UhdrGxzh9qTELZJSJk6HP8fv3gf6da6VApD7TNxJNovA8UkcZjDq2cHUMVItYcrN86pp4lOs5vRMsyWhZGz2P4cpsuG5BzNIwtyBdtPXQ/OipjcvYBwOETDmTvCpY5suUeNi1gLnS5POitWq80211JxVkjPvHhJ5Ih9mk7uVTmViTl0BFmWxDKb2seGjcVFam5OyJcNhys7BppJHkkIta7Gw4afCq8AB5CmCio3drBxTdyJ2vu3hsSc00Ss3DNcqfmpBNamH3IwKcIAf1mZvoWIphoqSqTSsmyDo027uKv6GnhNlQRf0cMafqoFPzArcpD7UMRj4hFJhDL3YzCQQLnfMSuUlcpbLYNqOuvKq92Hvjj8TN3UeOfM3wq6qGJAuQoSEuTYHjYaG5Fqi7vVliSWiLZ2JsN8NiJrDNE8rSxsCLp3o+8jIP4MyqwtfXpTLSTsPYO0kkjklxlwCDJExMgKnivwgA8dRzA1I4u1ZlK7uzEYqOiCiiiokhT7QtizYqHKuMXC4cKxnvEJCyix4k6AWOnOkXsv3RkwobFkMrvIEhctbvI5CoGeMGwDNY687WuLGnDtcUDBK75zEmIgMqISM8bSKrLYfFo2guNbHiBTHK0bxqq2EQUMSBYBQLoB0PAgcsvmKA3sLNnRWsRcXseIPMHzB09q8Y/Ds6FVcxk/iXiKx7IJ7pS3xHMWHRixJX2JI9q3KARsR2cLI4aTEytre1h++9beC7PcKk/fkySSWsMzCw0toABb503UUFyO2XsPD4e5ghRC3xMB4j6sdT86kBX2vgoDDjsYkSNJIwVFFyT/PHypa/9wsHfUyAdclx8gb/AErT7WsdkwqJ/rJBc9AgLfnlPsaquNSCWW2U31Hle5GnlV9Ommrs73DeGUq9HPUb1eluh0Nh50lQOhDI4uDyINa52Ph+HcRW/wBmv8Kh+zrEBsDGB+Eup8jmJt8mFMtVO8W0jjV6fhVZQ6NoAK+0UVEqIrae8eFw5tNPHGb28TczwB6H1rSk372avHG4f071SfkDeq47X9j97jMy2Vu7XxdQL6EfiF+tI0UGzSsYmgxiTjRzhpInSS50IEpup8rfPjQk4NWfU6IwG92BmNosXAx/REq5v2Sb1Mq19RrVAphdj2s2zMe3mZ1v8hOB9KzYWLY8Yup2ng/1WcW/3YcfnQOMlui+aKp/BzIR/mm8UqHjbFEPYeYlRCKf9zzie7YYnEwYrUZJIQFNueYDw9LWoRGGiiigCiiigCiivhNAVX2Qb14zF4idMVOZVRLqCkaWIcC90RSferVqiezGWPA7TdJZMxnzxfdreNZO8W65ywY2bwXyAXPTWr2rL7GbWCiiisGAooooAooryZADYkX6XoD1SX2obNJwwxkKr9owbpOraKxSM3dC3HIVLG3C4p0rHiIgysrDMrAgjqCLEe9AfMLOsiK6m6uoZT1DC4+hrLShuO0uFwkcGKCII7pFeQNIyhmyqVAygqgA8LN8J4VPjFtILxEFT+JfEP2vhB/aoDcnmVFLOwVRxLEAD1JqIO8au4SCN5TzfKVjHnnI8X9kH2rZTZILBpCWYcCTcj0PIeQArfRAo0AAoDSxMkxsFjW3EszWseVlF/LnWPZ+EbM3ekEq11CjKmuobLqSwOmpPw3Fq87P2wmJz9ySQjlCxFhoB4h1FyR6g1obSabD4hJe9vh2GQxkA2Jsb3ADX8LWuSPFaw0rIJ3C8XHRz/eAb82NbFaOy8ZHKDJE2ZXCuD5MotodRpbQ61vVgBRRRQBXw19rR2rteHDrmmkVAeFzqfQcT7UtclGLk7RV2LPajhc2HiltcRy+L9WQFSfS5Wqm/wAnjLo7qCCcobSx1t8jVg70doUEsMsEcTuHUrmeyAE8GA1NwbEcNRVeojcCxK24cLAf+K26aaVmj1/CqNSFDLVjbXT0ZcPZdAUwC6WDO5A8r299QRemyq83T33gigjhljePu1C5wMyG34tNQSdbAHjTzs7aEU6CSFw6HmPyI4g+RrXqRabbPO4+jVjWnOcWk2/T7m3RRRUDQK97UdnnNDOOFijfUr+/5VXiblYiPAHElld1kjlRUOYrEykuxBAsblCRrbuz1roGeFXUq6hlOhVgCD6g6Vhk2dGVy5ABa2gtp09KwWOd0l0KHwkhZVY6EgE1J4Y0w7W3AnViYCsicgWyuPI30Preo3/0xjF44d/Yq35MajY6EasGtyE25sNJU+6jAlzLbKpN7kA+FeOh6cqh49xcbnQjDzKSwUSIjjLmNrnUMqi9yas3dTZGJXEI7RFFXNdnFrXUjQcSbkVYiDTU3NSRpYjLm0KU2l2a7SY913oniYWzy4iRlXzyPchuhW/rUxsjszxEAH/1SZD+jEZMvoB3trf2atRlB4ivioBwAFZKBV2FuxNFOs0mNxUwUHwSv4TcW+AaaU2UUUAV4l+E+le68S8D6UBzzs1MOMYpUnv/ALZZVs5uTiVzm9sgATLz42romuXcLiQu0Q19FxkjewcH/prqKliyb/thRRRQrClffvfaDZsWaTxysD3cQNi1uZP4UHNregJ0pg2hjEhiklkNkjRnY9AoJP0FU92d7KbauNm2pjBdFfLDG3w5l1A6ZYwQB1YseIoAw+zdubX+8lnOCw7fCozISOVo1IcjzdhfkK3E7DsORd8XOzm3iCIPoQT151a2bWx/nzryZACb6W8RvoOd/wA/rQFRY7craezUabA7QLogLGOTwaA/osWjYn0Xypq3a3pfELGmMKQyS+CNQwVZyBdmS5L5RovQm9ib6NZfOLCxUjUnVbW4nrfWw50i9rO5wxGHOKhBGJw65gR8bopzEXHBl1ZbagiwtfTIHmPBRhshjXLYHVRY39uNwPmKkQKRtzNtnaez45S5XERMUd00IdQDmtwKspVip01I5U8RtcA9RQHqlLb21JZ5/seEZQyn79zYmMDu2Xw2IKsGIswswDAEWqa2jtVUcRL45W1CDiAb6t+iuh152NuBtt4TD5bk2LtbMQLcOAHkKAw7OwMWFhCJZUQEkk+5Yk+5Jqqd6u0TEY6RsLsnD9+qkM8pF7hDe4BICJdQAzG51sBxO92y7Yllkg2Vhj95iCpk5eFiQqk/okqzN5IORp33V3bhwGHWCEcNXcjxu3Nm6g9OQsBwrAKU3K3Vm2oGDTYiKISE5gbooK37tQz8MzcgbW6nRqbsfni8WD2nLG1gQCGS5/WjcED2NSW7DDA7ZxGCtaLFKcRDc/iuWKr5f0v7NWNG2l/b+f560uCo8NvvtPZMqw7Wj76FjZZ0sT7MAA/6rBW561bezcfHPEksLh43F1ZeBH8eRB1BFq1trbLixULwToHjcWKn6EHkwOobiCNKqvs/xMmytqybLmctDKc0LHqRdG8sygo39ZRbzAuaqT32xRxOKlbN4VORPROPsTmP/kVce08V3UMkn6CM3yFc8YrGlYY24nnc8fF/4q+it2d/gdNZp1Xy09z2YkAAN78SpUX05hulbDRgOCMpXiNdOovzvw0rJiMH4VOYM1r/ADrBGp0DcQAFHHXly4Vsnp9zc2m47vL3n3mllyWFiRoCNB116UzdmWOEWIWIsD3yuCByePUf3c2tJ8eFCKZHe5B9rm2l+ZsPrWHZeO7iVMTGeBDi/RTqOni1HvUZq6samKo+LRlT3v8A5fk6MorxDIGUMNQQCD5HWvdaJ4QKKKKAKKK1tpn7mXW3gbXp4TQGzRVI7J7TMaijOYphb/SIY3+aeGp/C9ry/wClwrD/AGcgf6WFTcGipV4Ms+ikOHtXwR+JJ0/WQf8AdWb/AN0cFy74+iD/ALqjlZLxI9R2opCl7UsP+CCdvVVUfPMa1sL2iSzTRxJAkYeRVzNJnNmYA2VRxrORkXWguZY1R28O0Vw+GlmY2EaM37IJ+pAHvUjVS9uG3LqMDGdSplm8kTVV92F/RPOo9i+O5TeGkJOZuP3hPqUv+ZrqbdDawxWCgnvq8YzeTL4XHswNcwnD5Sw4i0nD/ZA1cXYptnwy4RtMtpE6eJVzDp0a3HVqnJGE73LUoooqBgS+2HEFNk4i34u7Q+jyoD8wSPevXZXCseycIF/FGXNje5kZmOh8zUj2gbIOK2fiYVF3KZkHV4yHUe7KB70rdiG3BNs/uL+PDMVI4eByWRutrEr/AGKAeJyGbKQ1gAbLcEkk/QZfe9V0+9chxOKjj+zK8Zkhw8Utoy7xhSWeQ6AWYZU0LWbXwm9hbUwbSAd25ikXVJFHAnkVOjqeYPQHiARR22t2VjxRwvex4nGTTD7ww5AjOc+rB/6S13JsToBfWgLnwksuRSzoulyoQsbnj4lc3PmB6V5xm2ljUmQLltrcS6j0EJvUlEoyjvLFgAC5AF/M9L+X0qM3g21h8Nh5ZXeM5FJC5lLFvwgDgSTYcKAo7YG23wOHxyJnWOZ0WNgCpspkBKEj8SlFzDUaaC912N2+1XFYSJVkySROWszMTMLnxG5Y8L6BhY9SKMDsPG4rZ5xf3uJkWZykcheVe6y2cx3Nr94CMqm9gbagCtPAYnGZYsPBhxK9znjbDrxds3wgDIq3Iu56cBpWQXzujhYe5WeLXvwJMxJZjmA1ZjqX0AN+Fgo0AqepIO5MzwQr9tmw0qqO8EB+6zWGioTZVBvwtfnTVsfBNDCkbytMyixkf4m1JubetvajBVWxB329WKZ9e6Rstxe2VIYxYejt+0etW0VPL8v8dKqLbj/5O3lTEPpDilALcAMyrG2vk6RsfJ6t5l9Plr9fzrAK87UNhzOYcXhkP2qBgQyuL5FubZPxHN9Mw5007r7VOJw8UrRPGSLmMixU3N73sbdNKlXiHDrz/h5cPWhYRc8jfQjj6fQ/KgMofyt5cPpVQ9tv3WO2ZOos4Y+V+6khZR83b51bysef8+3+NU9vfKNo7fwmFjsUwxBkI4AqwlkB9AkafrNagLE7QcRkwUmvxFV9dQbfSqOXDieXD4cE+NwGtxUX1P8AZGY+1W/2pMwigItbvefAko2W55c6qjZC5cYGIOZYp26arBJbS/W3C9bMPgPT8OTjgZOO7b9iTwxDRLfS2oPUdB53/KtW1zrqOn8a2cGtkUacNb+fD3vWKPwswbUcDy4+1XneXMwSYTvZY4uCswQ25AsQSPO1/kK18NCUDQyr95EzIQeWWwI8x0+db2AU/aYeIXvY8xGhs0g+vH5ise3cSJto4uVbiMyEX693ZL6ciQTfjUG/Ma0pyWIUVs1+y4uz7Gd7gISTcqDGf7BIH0tUht/eDD4KPvMTKsak2F7kseiqLkn0FRvZ3he72fDfTNmfXo7Ej6WPvVL767UlxEzvKbsLqo5IL6KOg+p41qyXmZ4rGZVXmo9X/ZaGF7VcJLJkijmcdcqjS9rhS97C9yTbQGnwGubYNsJAobBRPmK2dpLWYnmTqTY34ZV158KtHs33/ixEMcOIdI8SPCARkWQC2UqSbZiLXW+pBIFuEWipxkkm1a/5LCqL3pmyYPEt0hkP901KVCb6xlsDiVUEkxMLDzotyubtFlCwwaVjkw9SMURA4V8ZK2GjlqZEfZayJBUiIxXruxWLEvENRIqm9047YzDf7VP+IVoLHTDuaifaocykt3i2N9BbmR7fWs20Cl5kXBjsUsUbyObKilmPkoufyrlfa+1nxM02If4pe/06LkUBfZbD2q/e17ElNk4nLxYKvszKD/dvXOOfwn0m+saVRDc6z0ibTG4f9WX/AJafuqZ3c2o+Exccqng7EjqFWK49xce5qBd/j9Jf+UorZxMoObraW3uI6myCdjq7DTB0V11VgGB8iLivlQfZ/MX2dhmPHJb2UkD6AV9qok1ZjBVN767uYnZeMO1NnreIkmaO1wuY3a6jXuifFcfAdeHC5KKGBM3R7QsHjlULIIpj/oZSA1zxKng46FfcDhU5JsDDNMMQ0EZmGiyZRmsbj4uPAn5ml3ePsq2fiyWyNA7aloSFBPUxkFL+YAJ60ujsXdfDHtKZU4ZcjcOmkwH0oB229tXAYIZp2hjOtlyhpDzFkAzHjyHMVWk8uJ3ixCxxq0Gz4muxPUcdeBlsSAguEvc8gWfY3YzgYmzzNLiG4kMQiE+YQBj6FiKsPCYVIkWONFRFFlVQFUDoANAKA87PwSQxJFEoWONQqqOQUWFbFFFAFFFFALHaDuim0sKY7hZUOaFzwVrWsf6jDQ+x4gUjbn9oD4NvsG1leN4/CspGbw8FDEcV6SC4I421NXBUVvBu5hsamTExLIB8J4MvmrizL7GgNjBYuOVQ8TpIjWsyMGU89CNLVknkVAWdgqgaljlAGutzwtoarSfsUhVy2Gxk8JPkGP7S5D8yaxjsUVyPtGPnlA4eEA+xcvasgyb6dqC//bbN/wA4xMhyCRBnRSeaW/pH6Wuo4km1jMdlm45wEbTYjxYub4zfNkBN8mbmxPiZuZtxsCZ3dnc7CYEf5vEA5FjIxzyHyzHUDyFh5VP1gC/v3gu9wUotfKA/7PH+7mqkNoQ5GSUEmxBzX4qRlIPsflcGujiL1VW1uzqdsYe4Ea4UsHu5uACfEgj/ABW1tewIIBNXU5pJpnc4XjadOnKlUdua9hNnxtwLe/mOnsaxx7RCuxsLaW8ra6X61dT7j4Ai32ZB6Fl/Jq1z2d7PvfuD6d5J/wB1WePE31x3D21jL8e5Su0MWTlVCQxIysNDxvf1GmvlUtsDZRxEscIJu58R46cWY+gv/OlWJvN2cQSxf5oqwzKbgm7BtPhYkkgHTUcLc6kNyN0Vwa53OedwAzclHHKvO1+fO3KseMrNkZ8Yo+HKcPi2S/YwYtckDhF+GMhVHkug/dXP+M2lh5SDIuVh1uVPrbiPXpXRVLu09xsBOS0mGTMeLJeMknndCNaqhUcb6XueSqU8zUr2a5lQYPDiRsxJdLeARg2vwJbr0twrT3iwkMQzSJox0VdL8L6XvwAubjpVnz9lsC64aeaE8gSJU/ZYZv71J+8fZntF3zBoZgBZcrZDb9VtB+0aSlF7Kxcq9e7c5uV+T2+239GDYHaQ+GRI0kWVFFisqlSTzs3L3qx90N/4Mc3dhWjltcK1iGsLnKw4kDWxA096qaHsn2ix1iRfNpVt/dJqw9wOzg4KQTzSK0ig5UjvkUsCCSzatoSOAqGhGUnJ3Grae62GmuTGFY/iTwn1I4E+oqvd6Nxp4AZIfvkGpAFnHtz/AJ4VblFSU2iieHhLXZnNUePUismBeSaQRwxtIx5AXq8to7mYGZmaTDoWf4mW6Ek87qR4vPjUlsrZEOHXJBGsa88o1PqeJPqaz4hT/wCV33EPYPZ7IQGxDZP6q6t8+A+tO2y9gwYf+jjAb9I6t8+XtapOioubZfDDwhqlqRW8+x1xeGlgb8aMAehIIv7Xrk/EwvEzxSCzxmVXHmAAfyrsWq77Quy6PHuZ4ZBDORZrrmR9LeIDUNawzDkOFYTsy/dWKBkb4/ST/lrW5ChkdUQZmdnRVHMuIwB7mwpxfsX2jcjPhiNde8bmLcMl+VWB2f8AZemBkGInkE04vlsLJHcAEi+pawtc29KlnXIZbbjtsHZ4w+GhgGvdxql+pUAE+5ua+1vUVAw3cKKKKAKKKKAKKKKAKKKKAKKKKAKKK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4516" name="Picture 4" descr="http://d.i.uol.com.br/diversao/2011/10/27/veja-mais-de-50-opcoes-de-roupas-tenis-e-equipamentos-para-quem-gosta-de-malhar-1319734646554_956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9" y="2698948"/>
            <a:ext cx="6214635" cy="3250332"/>
          </a:xfrm>
          <a:prstGeom prst="rect">
            <a:avLst/>
          </a:prstGeom>
          <a:noFill/>
        </p:spPr>
      </p:pic>
      <p:pic>
        <p:nvPicPr>
          <p:cNvPr id="64518" name="Picture 6" descr="Artigos Esportivos no Butant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88031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1587500" y="3348038"/>
          <a:ext cx="9271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orelDRAW" r:id="rId3" imgW="927360" imgH="2367360" progId="">
                  <p:embed/>
                </p:oleObj>
              </mc:Choice>
              <mc:Fallback>
                <p:oleObj name="CorelDRAW" r:id="rId3" imgW="927360" imgH="236736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348038"/>
                        <a:ext cx="927100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2654300" y="5143500"/>
          <a:ext cx="927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orelDRAW" r:id="rId5" imgW="927360" imgH="567360" progId="">
                  <p:embed/>
                </p:oleObj>
              </mc:Choice>
              <mc:Fallback>
                <p:oleObj name="CorelDRAW" r:id="rId5" imgW="927360" imgH="56736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5143500"/>
                        <a:ext cx="9271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828800" y="2286000"/>
            <a:ext cx="169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Verdana" pitchFamily="34" charset="0"/>
              </a:rPr>
              <a:t>Mercado</a:t>
            </a:r>
          </a:p>
          <a:p>
            <a:pPr algn="ctr"/>
            <a:r>
              <a:rPr lang="en-US" sz="1800" b="1">
                <a:latin typeface="Verdana" pitchFamily="34" charset="0"/>
              </a:rPr>
              <a:t>Profissional</a:t>
            </a:r>
            <a:endParaRPr lang="pt-BR" sz="1800" b="1">
              <a:latin typeface="Verdana" pitchFamily="34" charset="0"/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116013" y="1196975"/>
            <a:ext cx="703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Aparelhos de Fitness • Vendas em 2002</a:t>
            </a:r>
            <a:endParaRPr lang="pt-BR" sz="1600">
              <a:latin typeface="Verdana" pitchFamily="34" charset="0"/>
            </a:endParaRP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5908675" y="2286000"/>
            <a:ext cx="110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Verdana" pitchFamily="34" charset="0"/>
              </a:rPr>
              <a:t>Home</a:t>
            </a:r>
          </a:p>
          <a:p>
            <a:pPr algn="ctr"/>
            <a:r>
              <a:rPr lang="en-US" sz="1800" b="1">
                <a:latin typeface="Verdana" pitchFamily="34" charset="0"/>
              </a:rPr>
              <a:t>Fitness</a:t>
            </a:r>
            <a:endParaRPr lang="pt-BR" sz="1800" b="1">
              <a:latin typeface="Verdana" pitchFamily="34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992688" y="6324600"/>
            <a:ext cx="4075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Atlas do Esporte 2004 – GB / IHRSA</a:t>
            </a:r>
            <a:endParaRPr lang="pt-BR" sz="1400">
              <a:latin typeface="Verdana" pitchFamily="34" charset="0"/>
            </a:endParaRPr>
          </a:p>
        </p:txBody>
      </p:sp>
      <p:graphicFrame>
        <p:nvGraphicFramePr>
          <p:cNvPr id="4100" name="Object 1026"/>
          <p:cNvGraphicFramePr>
            <a:graphicFrameLocks noChangeAspect="1"/>
          </p:cNvGraphicFramePr>
          <p:nvPr/>
        </p:nvGraphicFramePr>
        <p:xfrm>
          <a:off x="6477000" y="5251450"/>
          <a:ext cx="6873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orelDRAW" r:id="rId7" imgW="927360" imgH="567360" progId="">
                  <p:embed/>
                </p:oleObj>
              </mc:Choice>
              <mc:Fallback>
                <p:oleObj name="CorelDRAW" r:id="rId7" imgW="927360" imgH="567360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251450"/>
                        <a:ext cx="6873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27"/>
          <p:cNvGraphicFramePr>
            <a:graphicFrameLocks noChangeAspect="1"/>
          </p:cNvGraphicFramePr>
          <p:nvPr/>
        </p:nvGraphicFramePr>
        <p:xfrm>
          <a:off x="5648325" y="3276600"/>
          <a:ext cx="68897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8" imgW="927360" imgH="3267360" progId="">
                  <p:embed/>
                </p:oleObj>
              </mc:Choice>
              <mc:Fallback>
                <p:oleObj name="CorelDRAW" r:id="rId8" imgW="927360" imgH="326736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3276600"/>
                        <a:ext cx="688975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371600" y="2971800"/>
            <a:ext cx="133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US$ 650 mi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438400" y="4724400"/>
            <a:ext cx="133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US$ 150 mi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2600" y="5715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EUA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43200" y="571500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Brasil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715000" y="5715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EUA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486525" y="571500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Brasil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334000" y="2971800"/>
            <a:ext cx="127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US$ 4,5 mi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273800" y="48006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US$ 0,75 mi</a:t>
            </a:r>
            <a:endParaRPr lang="pt-BR" sz="1400" b="1">
              <a:latin typeface="Verdana" pitchFamily="34" charset="0"/>
            </a:endParaRPr>
          </a:p>
        </p:txBody>
      </p:sp>
      <p:grpSp>
        <p:nvGrpSpPr>
          <p:cNvPr id="4114" name="Grupo 17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411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990600" y="3124200"/>
            <a:ext cx="7167563" cy="2195513"/>
            <a:chOff x="864" y="1776"/>
            <a:chExt cx="4515" cy="1383"/>
          </a:xfrm>
        </p:grpSpPr>
        <p:graphicFrame>
          <p:nvGraphicFramePr>
            <p:cNvPr id="5122" name="Object 0"/>
            <p:cNvGraphicFramePr>
              <a:graphicFrameLocks noChangeAspect="1"/>
            </p:cNvGraphicFramePr>
            <p:nvPr/>
          </p:nvGraphicFramePr>
          <p:xfrm>
            <a:off x="1104" y="2256"/>
            <a:ext cx="4079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CorelDRAW" r:id="rId3" imgW="3197160" imgH="410760" progId="">
                    <p:embed/>
                  </p:oleObj>
                </mc:Choice>
                <mc:Fallback>
                  <p:oleObj name="CorelDRAW" r:id="rId3" imgW="3197160" imgH="410760" progId="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256"/>
                          <a:ext cx="4079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960" y="29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1998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5131" name="Text Box 5"/>
            <p:cNvSpPr txBox="1">
              <a:spLocks noChangeArrowheads="1"/>
            </p:cNvSpPr>
            <p:nvPr/>
          </p:nvSpPr>
          <p:spPr bwMode="auto">
            <a:xfrm>
              <a:off x="1968" y="29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1999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5132" name="Text Box 6"/>
            <p:cNvSpPr txBox="1">
              <a:spLocks noChangeArrowheads="1"/>
            </p:cNvSpPr>
            <p:nvPr/>
          </p:nvSpPr>
          <p:spPr bwMode="auto">
            <a:xfrm>
              <a:off x="2928" y="29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2000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3888" y="29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2001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4800" y="2889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2002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5135" name="Text Box 9"/>
            <p:cNvSpPr txBox="1">
              <a:spLocks noChangeArrowheads="1"/>
            </p:cNvSpPr>
            <p:nvPr/>
          </p:nvSpPr>
          <p:spPr bwMode="auto">
            <a:xfrm>
              <a:off x="864" y="2064"/>
              <a:ext cx="6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Verdana" pitchFamily="34" charset="0"/>
                </a:rPr>
                <a:t>3,9</a:t>
              </a:r>
            </a:p>
            <a:p>
              <a:pPr algn="ctr"/>
              <a:r>
                <a:rPr lang="en-US" sz="1800">
                  <a:latin typeface="Verdana" pitchFamily="34" charset="0"/>
                </a:rPr>
                <a:t>milhões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5136" name="Text Box 10"/>
            <p:cNvSpPr txBox="1">
              <a:spLocks noChangeArrowheads="1"/>
            </p:cNvSpPr>
            <p:nvPr/>
          </p:nvSpPr>
          <p:spPr bwMode="auto">
            <a:xfrm>
              <a:off x="1872" y="1968"/>
              <a:ext cx="6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Verdana" pitchFamily="34" charset="0"/>
                </a:rPr>
                <a:t>4,3</a:t>
              </a:r>
            </a:p>
            <a:p>
              <a:pPr algn="ctr"/>
              <a:r>
                <a:rPr lang="en-US" sz="1800">
                  <a:latin typeface="Verdana" pitchFamily="34" charset="0"/>
                </a:rPr>
                <a:t>milhões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5137" name="Text Box 11"/>
            <p:cNvSpPr txBox="1">
              <a:spLocks noChangeArrowheads="1"/>
            </p:cNvSpPr>
            <p:nvPr/>
          </p:nvSpPr>
          <p:spPr bwMode="auto">
            <a:xfrm>
              <a:off x="2880" y="1824"/>
              <a:ext cx="6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Verdana" pitchFamily="34" charset="0"/>
                </a:rPr>
                <a:t>4,6</a:t>
              </a:r>
            </a:p>
            <a:p>
              <a:pPr algn="ctr"/>
              <a:r>
                <a:rPr lang="en-US" sz="1800">
                  <a:latin typeface="Verdana" pitchFamily="34" charset="0"/>
                </a:rPr>
                <a:t>milhões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auto">
            <a:xfrm>
              <a:off x="3792" y="1776"/>
              <a:ext cx="6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Verdana" pitchFamily="34" charset="0"/>
                </a:rPr>
                <a:t>4,8</a:t>
              </a:r>
            </a:p>
            <a:p>
              <a:pPr algn="ctr"/>
              <a:r>
                <a:rPr lang="en-US" sz="1800">
                  <a:latin typeface="Verdana" pitchFamily="34" charset="0"/>
                </a:rPr>
                <a:t>milhões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auto">
            <a:xfrm>
              <a:off x="4704" y="1776"/>
              <a:ext cx="6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Verdana" pitchFamily="34" charset="0"/>
                </a:rPr>
                <a:t>4,8</a:t>
              </a:r>
            </a:p>
            <a:p>
              <a:pPr algn="ctr"/>
              <a:r>
                <a:rPr lang="en-US" sz="1800">
                  <a:latin typeface="Verdana" pitchFamily="34" charset="0"/>
                </a:rPr>
                <a:t>milhões</a:t>
              </a:r>
              <a:endParaRPr lang="pt-BR" sz="1800">
                <a:latin typeface="Verdana" pitchFamily="34" charset="0"/>
              </a:endParaRPr>
            </a:p>
          </p:txBody>
        </p:sp>
      </p:grp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7162800" y="6324600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ABRACICLO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303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Nos últimos 4 anos, o nº</a:t>
            </a:r>
          </a:p>
          <a:p>
            <a:r>
              <a:rPr lang="en-US" sz="1800">
                <a:latin typeface="Verdana" pitchFamily="34" charset="0"/>
              </a:rPr>
              <a:t>de bicicletas no Brasil</a:t>
            </a:r>
          </a:p>
          <a:p>
            <a:r>
              <a:rPr lang="en-US" sz="1800" b="1">
                <a:latin typeface="Verdana" pitchFamily="34" charset="0"/>
              </a:rPr>
              <a:t>aumentou 23 %</a:t>
            </a:r>
            <a:r>
              <a:rPr lang="en-US" sz="1800">
                <a:latin typeface="Verdana" pitchFamily="34" charset="0"/>
              </a:rPr>
              <a:t>.</a:t>
            </a:r>
            <a:endParaRPr lang="pt-BR" sz="1800">
              <a:latin typeface="Verdana" pitchFamily="34" charset="0"/>
            </a:endParaRPr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990600" y="838200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Bicicletas no Brasil • Expansão do Mercado</a:t>
            </a:r>
          </a:p>
        </p:txBody>
      </p:sp>
      <p:grpSp>
        <p:nvGrpSpPr>
          <p:cNvPr id="5127" name="Grupo 16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512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609600" y="1447800"/>
          <a:ext cx="7848600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Gráfico" r:id="rId4" imgW="4660560" imgH="2217240" progId="Excel.Sheet.8">
                  <p:embed/>
                </p:oleObj>
              </mc:Choice>
              <mc:Fallback>
                <p:oleObj name="Gráfico" r:id="rId4" imgW="4660560" imgH="221724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848600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624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Bicicletas • Mercado Nacional 2001</a:t>
            </a:r>
            <a:endParaRPr lang="pt-BR" sz="1800"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6324600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ABRACICLO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672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Nº Bicicletas em 2001 = 40 milhões (10% - Esporte &amp; Turismo)</a:t>
            </a:r>
            <a:endParaRPr lang="pt-BR" sz="1600">
              <a:latin typeface="Verdana" pitchFamily="34" charset="0"/>
            </a:endParaRPr>
          </a:p>
        </p:txBody>
      </p:sp>
      <p:grpSp>
        <p:nvGrpSpPr>
          <p:cNvPr id="6150" name="Grupo 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61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3.gstatic.com/images?q=tbn:ANd9GcQ0x3VLOg64pNcWKfXfy0hanRgv_GHrkiSHseRnQF8xz6qhLGRc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768752" cy="496855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051720" y="479715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SETOR PRIVADO</a:t>
            </a:r>
            <a:br>
              <a:rPr lang="pt-B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ACADEMIAS</a:t>
            </a:r>
            <a:endParaRPr lang="pt-BR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2743200" y="3048000"/>
            <a:ext cx="6107113" cy="2335213"/>
            <a:chOff x="768" y="1689"/>
            <a:chExt cx="4284" cy="1765"/>
          </a:xfrm>
        </p:grpSpPr>
        <p:graphicFrame>
          <p:nvGraphicFramePr>
            <p:cNvPr id="7170" name="Object 1024"/>
            <p:cNvGraphicFramePr>
              <a:graphicFrameLocks noChangeAspect="1"/>
            </p:cNvGraphicFramePr>
            <p:nvPr/>
          </p:nvGraphicFramePr>
          <p:xfrm>
            <a:off x="912" y="2073"/>
            <a:ext cx="3927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CorelDRAW" r:id="rId3" imgW="3019320" imgH="589680" progId="">
                    <p:embed/>
                  </p:oleObj>
                </mc:Choice>
                <mc:Fallback>
                  <p:oleObj name="CorelDRAW" r:id="rId3" imgW="3019320" imgH="589680" progId="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073"/>
                          <a:ext cx="3927" cy="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4"/>
            <p:cNvSpPr txBox="1">
              <a:spLocks noChangeArrowheads="1"/>
            </p:cNvSpPr>
            <p:nvPr/>
          </p:nvSpPr>
          <p:spPr bwMode="auto">
            <a:xfrm>
              <a:off x="768" y="3177"/>
              <a:ext cx="58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1998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1" name="Text Box 5"/>
            <p:cNvSpPr txBox="1">
              <a:spLocks noChangeArrowheads="1"/>
            </p:cNvSpPr>
            <p:nvPr/>
          </p:nvSpPr>
          <p:spPr bwMode="auto">
            <a:xfrm>
              <a:off x="1541" y="3177"/>
              <a:ext cx="58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1999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2" name="Text Box 6"/>
            <p:cNvSpPr txBox="1">
              <a:spLocks noChangeArrowheads="1"/>
            </p:cNvSpPr>
            <p:nvPr/>
          </p:nvSpPr>
          <p:spPr bwMode="auto">
            <a:xfrm>
              <a:off x="2260" y="3177"/>
              <a:ext cx="58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2000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3" name="Text Box 7"/>
            <p:cNvSpPr txBox="1">
              <a:spLocks noChangeArrowheads="1"/>
            </p:cNvSpPr>
            <p:nvPr/>
          </p:nvSpPr>
          <p:spPr bwMode="auto">
            <a:xfrm>
              <a:off x="3027" y="3177"/>
              <a:ext cx="58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2001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3793" y="3177"/>
              <a:ext cx="58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2002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5" name="Text Box 9"/>
            <p:cNvSpPr txBox="1">
              <a:spLocks noChangeArrowheads="1"/>
            </p:cNvSpPr>
            <p:nvPr/>
          </p:nvSpPr>
          <p:spPr bwMode="auto">
            <a:xfrm>
              <a:off x="4468" y="3177"/>
              <a:ext cx="58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Verdana" pitchFamily="34" charset="0"/>
                </a:rPr>
                <a:t>2003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7186" name="Text Box 10"/>
            <p:cNvSpPr txBox="1">
              <a:spLocks noChangeArrowheads="1"/>
            </p:cNvSpPr>
            <p:nvPr/>
          </p:nvSpPr>
          <p:spPr bwMode="auto">
            <a:xfrm>
              <a:off x="816" y="2265"/>
              <a:ext cx="43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100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auto">
            <a:xfrm>
              <a:off x="1584" y="2073"/>
              <a:ext cx="43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107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296" y="1985"/>
              <a:ext cx="4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114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7189" name="Text Box 13"/>
            <p:cNvSpPr txBox="1">
              <a:spLocks noChangeArrowheads="1"/>
            </p:cNvSpPr>
            <p:nvPr/>
          </p:nvSpPr>
          <p:spPr bwMode="auto">
            <a:xfrm>
              <a:off x="3024" y="1881"/>
              <a:ext cx="43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123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7190" name="Text Box 14"/>
            <p:cNvSpPr txBox="1">
              <a:spLocks noChangeArrowheads="1"/>
            </p:cNvSpPr>
            <p:nvPr/>
          </p:nvSpPr>
          <p:spPr bwMode="auto">
            <a:xfrm>
              <a:off x="3743" y="1785"/>
              <a:ext cx="43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128</a:t>
              </a:r>
              <a:endParaRPr lang="pt-BR" sz="1800">
                <a:latin typeface="Verdana" pitchFamily="34" charset="0"/>
              </a:endParaRPr>
            </a:p>
          </p:txBody>
        </p:sp>
        <p:sp>
          <p:nvSpPr>
            <p:cNvPr id="7191" name="Text Box 15"/>
            <p:cNvSpPr txBox="1">
              <a:spLocks noChangeArrowheads="1"/>
            </p:cNvSpPr>
            <p:nvPr/>
          </p:nvSpPr>
          <p:spPr bwMode="auto">
            <a:xfrm>
              <a:off x="4512" y="1689"/>
              <a:ext cx="43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Verdana" pitchFamily="34" charset="0"/>
                </a:rPr>
                <a:t>132</a:t>
              </a:r>
              <a:endParaRPr lang="pt-BR" sz="1800">
                <a:latin typeface="Verdana" pitchFamily="34" charset="0"/>
              </a:endParaRPr>
            </a:p>
          </p:txBody>
        </p:sp>
      </p:grp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304800" y="2209800"/>
            <a:ext cx="285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Nos últimos 5 anos, a</a:t>
            </a:r>
          </a:p>
          <a:p>
            <a:r>
              <a:rPr lang="en-US" sz="1800">
                <a:latin typeface="Verdana" pitchFamily="34" charset="0"/>
              </a:rPr>
              <a:t>Quantidade de piscinas</a:t>
            </a:r>
          </a:p>
          <a:p>
            <a:r>
              <a:rPr lang="en-US" sz="1800">
                <a:latin typeface="Verdana" pitchFamily="34" charset="0"/>
              </a:rPr>
              <a:t>Receativas no Brasil</a:t>
            </a:r>
          </a:p>
          <a:p>
            <a:r>
              <a:rPr lang="en-US" sz="1800" b="1">
                <a:latin typeface="Verdana" pitchFamily="34" charset="0"/>
              </a:rPr>
              <a:t>aumentou 32 %</a:t>
            </a:r>
            <a:r>
              <a:rPr lang="en-US" sz="1800">
                <a:latin typeface="Verdana" pitchFamily="34" charset="0"/>
              </a:rPr>
              <a:t>.</a:t>
            </a:r>
            <a:endParaRPr lang="pt-BR" sz="1800">
              <a:latin typeface="Verdana" pitchFamily="34" charset="0"/>
            </a:endParaRP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3059113" y="1196975"/>
            <a:ext cx="53006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Piscinas Recreativas no Brasil</a:t>
            </a:r>
          </a:p>
          <a:p>
            <a:pPr algn="ctr"/>
            <a:r>
              <a:rPr lang="en-US" sz="2000" b="1">
                <a:latin typeface="Verdana" pitchFamily="34" charset="0"/>
              </a:rPr>
              <a:t>• Expansão do Mercado •</a:t>
            </a:r>
          </a:p>
          <a:p>
            <a:pPr algn="ctr"/>
            <a:r>
              <a:rPr lang="en-US" sz="1800">
                <a:latin typeface="Verdana" pitchFamily="34" charset="0"/>
              </a:rPr>
              <a:t>(base 1998 = 100)</a:t>
            </a:r>
            <a:endParaRPr lang="pt-BR" sz="1800">
              <a:latin typeface="Verdana" pitchFamily="34" charset="0"/>
            </a:endParaRP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7648575" y="63246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ANAPP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228600" y="5715000"/>
            <a:ext cx="426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Nº Piscinas em 2003 = 1,3 milhões</a:t>
            </a:r>
            <a:endParaRPr lang="pt-BR" sz="1800">
              <a:latin typeface="Verdana" pitchFamily="34" charset="0"/>
            </a:endParaRPr>
          </a:p>
        </p:txBody>
      </p:sp>
      <p:grpSp>
        <p:nvGrpSpPr>
          <p:cNvPr id="7176" name="Grupo 19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717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751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Piscinas • Comparação Internacional 2003</a:t>
            </a:r>
            <a:endParaRPr lang="pt-BR" sz="1800">
              <a:latin typeface="Verdana" pitchFamily="34" charset="0"/>
            </a:endParaRPr>
          </a:p>
        </p:txBody>
      </p:sp>
      <p:graphicFrame>
        <p:nvGraphicFramePr>
          <p:cNvPr id="8194" name="Object 2048"/>
          <p:cNvGraphicFramePr>
            <a:graphicFrameLocks noChangeAspect="1"/>
          </p:cNvGraphicFramePr>
          <p:nvPr/>
        </p:nvGraphicFramePr>
        <p:xfrm>
          <a:off x="2105025" y="2971800"/>
          <a:ext cx="9271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orelDRAW" r:id="rId3" imgW="927360" imgH="2763360" progId="">
                  <p:embed/>
                </p:oleObj>
              </mc:Choice>
              <mc:Fallback>
                <p:oleObj name="CorelDRAW" r:id="rId3" imgW="927360" imgH="2763360" progId="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971800"/>
                        <a:ext cx="9271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049"/>
          <p:cNvGraphicFramePr>
            <a:graphicFrameLocks noChangeAspect="1"/>
          </p:cNvGraphicFramePr>
          <p:nvPr/>
        </p:nvGraphicFramePr>
        <p:xfrm>
          <a:off x="3429000" y="5219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orelDRAW" r:id="rId5" imgW="927360" imgH="495360" progId="">
                  <p:embed/>
                </p:oleObj>
              </mc:Choice>
              <mc:Fallback>
                <p:oleObj name="CorelDRAW" r:id="rId5" imgW="927360" imgH="495360" progId="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19700"/>
                        <a:ext cx="927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050"/>
          <p:cNvGraphicFramePr>
            <a:graphicFrameLocks noChangeAspect="1"/>
          </p:cNvGraphicFramePr>
          <p:nvPr/>
        </p:nvGraphicFramePr>
        <p:xfrm>
          <a:off x="4800600" y="5472113"/>
          <a:ext cx="927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orelDRAW" r:id="rId7" imgW="927360" imgH="243360" progId="">
                  <p:embed/>
                </p:oleObj>
              </mc:Choice>
              <mc:Fallback>
                <p:oleObj name="CorelDRAW" r:id="rId7" imgW="927360" imgH="243360" progId="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72113"/>
                        <a:ext cx="9271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051"/>
          <p:cNvGraphicFramePr>
            <a:graphicFrameLocks noChangeAspect="1"/>
          </p:cNvGraphicFramePr>
          <p:nvPr/>
        </p:nvGraphicFramePr>
        <p:xfrm>
          <a:off x="6172200" y="5486400"/>
          <a:ext cx="927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orelDRAW" r:id="rId9" imgW="927360" imgH="243360" progId="">
                  <p:embed/>
                </p:oleObj>
              </mc:Choice>
              <mc:Fallback>
                <p:oleObj name="CorelDRAW" r:id="rId9" imgW="927360" imgH="243360" progId="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6400"/>
                        <a:ext cx="927100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28800" y="259080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7,6 milhões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78063" y="5791200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EUA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14725" y="579120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Brasil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124200" y="480060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1,3 milhões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00575" y="510540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0,6 milhões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895975" y="510540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0,6 milhões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764088" y="5791200"/>
            <a:ext cx="1154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Espanha*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35688" y="5791200"/>
            <a:ext cx="985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erdana" pitchFamily="34" charset="0"/>
              </a:rPr>
              <a:t>França*</a:t>
            </a:r>
            <a:endParaRPr lang="pt-BR" sz="1400" b="1">
              <a:latin typeface="Verdana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8600" y="6324600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* 1º da Europa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648575" y="63246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ANAPP</a:t>
            </a:r>
            <a:endParaRPr lang="pt-BR" sz="1400">
              <a:latin typeface="Verdana" pitchFamily="34" charset="0"/>
            </a:endParaRPr>
          </a:p>
        </p:txBody>
      </p:sp>
      <p:grpSp>
        <p:nvGrpSpPr>
          <p:cNvPr id="8209" name="Grupo 16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82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762000" y="1600200"/>
          <a:ext cx="7748588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Gráfico" r:id="rId4" imgW="4660560" imgH="2217240" progId="Excel.Sheet.8">
                  <p:embed/>
                </p:oleObj>
              </mc:Choice>
              <mc:Fallback>
                <p:oleObj name="Gráfico" r:id="rId4" imgW="4660560" imgH="221724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748588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76400" y="838200"/>
            <a:ext cx="601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Piscinas • Mercado Nacional 2003</a:t>
            </a:r>
            <a:endParaRPr lang="pt-BR" sz="1800"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48575" y="63246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ANAPP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3800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Nº Piscinas em 2003 = 1,3 milhões</a:t>
            </a:r>
            <a:endParaRPr lang="pt-BR" sz="1600">
              <a:latin typeface="Verdana" pitchFamily="34" charset="0"/>
            </a:endParaRPr>
          </a:p>
        </p:txBody>
      </p:sp>
      <p:grpSp>
        <p:nvGrpSpPr>
          <p:cNvPr id="9222" name="Grupo 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/>
          <p:cNvSpPr txBox="1">
            <a:spLocks noChangeArrowheads="1"/>
          </p:cNvSpPr>
          <p:nvPr/>
        </p:nvSpPr>
        <p:spPr bwMode="auto">
          <a:xfrm>
            <a:off x="1231900" y="620713"/>
            <a:ext cx="6735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ESPORTE – FASE INICIAL – ATÉ +/- DÉCADA DE 1940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79550" y="1412875"/>
            <a:ext cx="61023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3"/>
                </a:solidFill>
                <a:latin typeface="Calibri" pitchFamily="34" charset="0"/>
              </a:rPr>
              <a:t>PROIBIÇÃO DE QUALQUER COMERCIALIZAÇÃO</a:t>
            </a: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611560" y="2420888"/>
            <a:ext cx="8042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latin typeface="Calibri" pitchFamily="34" charset="0"/>
              </a:rPr>
              <a:t>IDEOLOGIAS – EXCLUIR OS GRUPOS SOCIAIS DESFAVORECIDOS</a:t>
            </a:r>
          </a:p>
        </p:txBody>
      </p:sp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971600" y="4221088"/>
            <a:ext cx="7096125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Calibri" pitchFamily="34" charset="0"/>
              </a:rPr>
              <a:t>TEMOR DAS ORGANIZAÇÕES ESPORTIVAS E DE SEUS DIRIGENTES 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Calibri" pitchFamily="34" charset="0"/>
              </a:rPr>
              <a:t>EM PERDER PODER E INFLUÊNCIA SOBRE A ESTRUTURAÇÃO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  <a:latin typeface="Calibri" pitchFamily="34" charset="0"/>
              </a:rPr>
              <a:t>DO ESPORTE PELA COMERCIALIZAÇÃO DO ESPORTE</a:t>
            </a:r>
          </a:p>
        </p:txBody>
      </p:sp>
      <p:sp>
        <p:nvSpPr>
          <p:cNvPr id="19462" name="CaixaDeTexto 5"/>
          <p:cNvSpPr txBox="1">
            <a:spLocks noChangeArrowheads="1"/>
          </p:cNvSpPr>
          <p:nvPr/>
        </p:nvSpPr>
        <p:spPr bwMode="auto">
          <a:xfrm>
            <a:off x="961111" y="2997200"/>
            <a:ext cx="6807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NOVOS RICOS – STATUS </a:t>
            </a:r>
            <a:r>
              <a:rPr lang="pt-BR" b="1" dirty="0" smtClean="0">
                <a:latin typeface="Calibri" pitchFamily="34" charset="0"/>
              </a:rPr>
              <a:t>SOCIAL, BEM-ESTAR, </a:t>
            </a:r>
            <a:r>
              <a:rPr lang="pt-BR" b="1" dirty="0">
                <a:latin typeface="Calibri" pitchFamily="34" charset="0"/>
              </a:rPr>
              <a:t>LAZER</a:t>
            </a:r>
          </a:p>
        </p:txBody>
      </p:sp>
      <p:sp>
        <p:nvSpPr>
          <p:cNvPr id="19463" name="CaixaDeTexto 6"/>
          <p:cNvSpPr txBox="1">
            <a:spLocks noChangeArrowheads="1"/>
          </p:cNvSpPr>
          <p:nvPr/>
        </p:nvSpPr>
        <p:spPr bwMode="auto">
          <a:xfrm>
            <a:off x="1115616" y="3573016"/>
            <a:ext cx="2297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IDEAL OLÍMPICO</a:t>
            </a:r>
          </a:p>
        </p:txBody>
      </p:sp>
      <p:sp>
        <p:nvSpPr>
          <p:cNvPr id="19464" name="CaixaDeTexto 7"/>
          <p:cNvSpPr txBox="1">
            <a:spLocks noChangeArrowheads="1"/>
          </p:cNvSpPr>
          <p:nvPr/>
        </p:nvSpPr>
        <p:spPr bwMode="auto">
          <a:xfrm>
            <a:off x="681038" y="5732463"/>
            <a:ext cx="7605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66FFCC"/>
                </a:solidFill>
                <a:latin typeface="Calibri" pitchFamily="34" charset="0"/>
              </a:rPr>
              <a:t>CLUBES E ASSOCIAÇÕES CONVERTERAM-SE EM EMPRESAS</a:t>
            </a:r>
          </a:p>
        </p:txBody>
      </p:sp>
      <p:sp>
        <p:nvSpPr>
          <p:cNvPr id="22537" name="CaixaDeTexto 8"/>
          <p:cNvSpPr txBox="1">
            <a:spLocks noChangeArrowheads="1"/>
          </p:cNvSpPr>
          <p:nvPr/>
        </p:nvSpPr>
        <p:spPr bwMode="auto">
          <a:xfrm>
            <a:off x="444500" y="6237288"/>
            <a:ext cx="795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NO BRASIL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NÃO:  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RESTRIÇÕES LEGAIS/INTERESSES POLÍTICOS</a:t>
            </a:r>
          </a:p>
        </p:txBody>
      </p:sp>
      <p:grpSp>
        <p:nvGrpSpPr>
          <p:cNvPr id="19466" name="Grupo 8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94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8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8534400" cy="1143000"/>
          </a:xfrm>
          <a:solidFill>
            <a:srgbClr val="EAEAEA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El impacto económico del deporte                                                                                                      </a:t>
            </a:r>
            <a:br>
              <a:rPr lang="es-ES_tradnl" sz="28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                                      </a:t>
            </a:r>
            <a:r>
              <a:rPr lang="es-ES_tradnl" sz="1800" dirty="0" err="1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Heinemann</a:t>
            </a:r>
            <a:r>
              <a:rPr lang="es-ES_tradnl" sz="18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S_tradnl" sz="1800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- </a:t>
            </a:r>
            <a:r>
              <a:rPr lang="es-ES_tradnl" sz="1800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Diciembre de 2001</a:t>
            </a:r>
            <a:r>
              <a:rPr lang="es-ES_tradnl" sz="1800" b="1" dirty="0" smtClean="0">
                <a:solidFill>
                  <a:schemeClr val="tx2">
                    <a:satMod val="200000"/>
                  </a:schemeClr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pt-BR" dirty="0" smtClean="0">
              <a:solidFill>
                <a:schemeClr val="tx2">
                  <a:satMod val="200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95425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1508" name="Grupo 20"/>
          <p:cNvGrpSpPr>
            <a:grpSpLocks/>
          </p:cNvGrpSpPr>
          <p:nvPr/>
        </p:nvGrpSpPr>
        <p:grpSpPr bwMode="auto">
          <a:xfrm>
            <a:off x="468313" y="1844675"/>
            <a:ext cx="8675687" cy="5013325"/>
            <a:chOff x="0" y="1234324"/>
            <a:chExt cx="9144000" cy="4252076"/>
          </a:xfrm>
        </p:grpSpPr>
        <p:sp>
          <p:nvSpPr>
            <p:cNvPr id="21513" name="Text Box 5"/>
            <p:cNvSpPr txBox="1">
              <a:spLocks noChangeArrowheads="1"/>
            </p:cNvSpPr>
            <p:nvPr/>
          </p:nvSpPr>
          <p:spPr bwMode="auto">
            <a:xfrm>
              <a:off x="1066799" y="1371600"/>
              <a:ext cx="1295400" cy="62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>
                  <a:solidFill>
                    <a:srgbClr val="FFFF00"/>
                  </a:solidFill>
                  <a:latin typeface="tahoma" pitchFamily="34" charset="0"/>
                </a:rPr>
                <a:t>Impacto econômico do Esporte</a:t>
              </a:r>
            </a:p>
          </p:txBody>
        </p:sp>
        <p:sp>
          <p:nvSpPr>
            <p:cNvPr id="21514" name="Text Box 6"/>
            <p:cNvSpPr txBox="1">
              <a:spLocks noChangeArrowheads="1"/>
            </p:cNvSpPr>
            <p:nvPr/>
          </p:nvSpPr>
          <p:spPr bwMode="auto">
            <a:xfrm>
              <a:off x="2438400" y="1524000"/>
              <a:ext cx="1600200" cy="80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  <a:t>VALOR ECONÔMICO DA OFERTA E DA DEMANDA</a:t>
              </a:r>
              <a:endParaRPr lang="pt-BR" sz="14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3998548" y="1600894"/>
              <a:ext cx="1616871" cy="62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  <a:t>IMPORTAÇÕES/</a:t>
              </a:r>
              <a:b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</a:br>
              <a: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  <a:t>EXPORTAÇÕES</a:t>
              </a:r>
              <a:endParaRPr lang="pt-BR" sz="14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5562600" y="1676400"/>
              <a:ext cx="1828800" cy="44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  <a:t>MERCADO DE TRABALHO</a:t>
              </a:r>
              <a:endParaRPr lang="pt-BR" sz="14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1517" name="Text Box 9"/>
            <p:cNvSpPr txBox="1">
              <a:spLocks noChangeArrowheads="1"/>
            </p:cNvSpPr>
            <p:nvPr/>
          </p:nvSpPr>
          <p:spPr bwMode="auto">
            <a:xfrm>
              <a:off x="7467600" y="1752600"/>
              <a:ext cx="1676400" cy="44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solidFill>
                    <a:srgbClr val="FFFF00"/>
                  </a:solidFill>
                  <a:latin typeface="tahoma" pitchFamily="34" charset="0"/>
                </a:rPr>
                <a:t>EFEITOS EXTERNOS</a:t>
              </a:r>
              <a:endParaRPr lang="pt-BR" sz="14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1518" name="Text Box 10"/>
            <p:cNvSpPr txBox="1">
              <a:spLocks noChangeArrowheads="1"/>
            </p:cNvSpPr>
            <p:nvPr/>
          </p:nvSpPr>
          <p:spPr bwMode="auto">
            <a:xfrm>
              <a:off x="0" y="1967233"/>
              <a:ext cx="1441877" cy="62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>
                  <a:latin typeface="tahoma" pitchFamily="34" charset="0"/>
                </a:rPr>
                <a:t>Tipos de atividades econômicas</a:t>
              </a:r>
            </a:p>
          </p:txBody>
        </p:sp>
        <p:sp>
          <p:nvSpPr>
            <p:cNvPr id="21519" name="Text Box 11"/>
            <p:cNvSpPr txBox="1">
              <a:spLocks noChangeArrowheads="1"/>
            </p:cNvSpPr>
            <p:nvPr/>
          </p:nvSpPr>
          <p:spPr bwMode="auto">
            <a:xfrm>
              <a:off x="228600" y="4267200"/>
              <a:ext cx="1981200" cy="99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latin typeface="tahoma" pitchFamily="34" charset="0"/>
                </a:rPr>
                <a:t>GRANDES ACONTECIMENTOS ESPORTIVOS </a:t>
              </a:r>
              <a:br>
                <a:rPr lang="pt-BR" sz="1400" b="1" dirty="0" smtClean="0">
                  <a:latin typeface="tahoma" pitchFamily="34" charset="0"/>
                </a:rPr>
              </a:br>
              <a:r>
                <a:rPr lang="pt-BR" sz="1400" b="1" dirty="0" smtClean="0">
                  <a:latin typeface="tahoma" pitchFamily="34" charset="0"/>
                </a:rPr>
                <a:t>(P.EX.JOGOS OLÍMPICOS)</a:t>
              </a:r>
              <a:endParaRPr lang="pt-BR" sz="1400" b="1" dirty="0">
                <a:latin typeface="tahoma" pitchFamily="34" charset="0"/>
              </a:endParaRPr>
            </a:p>
          </p:txBody>
        </p:sp>
        <p:sp>
          <p:nvSpPr>
            <p:cNvPr id="21520" name="Text Box 12"/>
            <p:cNvSpPr txBox="1">
              <a:spLocks noChangeArrowheads="1"/>
            </p:cNvSpPr>
            <p:nvPr/>
          </p:nvSpPr>
          <p:spPr bwMode="auto">
            <a:xfrm>
              <a:off x="228600" y="2971800"/>
              <a:ext cx="1981200" cy="80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 smtClean="0">
                  <a:latin typeface="tahoma" pitchFamily="34" charset="0"/>
                </a:rPr>
                <a:t>PARTICIPAÇÃO ESPORTIVA DA POPULAÇÃO</a:t>
              </a:r>
              <a:br>
                <a:rPr lang="pt-BR" sz="1400" b="1" dirty="0" smtClean="0">
                  <a:latin typeface="tahoma" pitchFamily="34" charset="0"/>
                </a:rPr>
              </a:br>
              <a:r>
                <a:rPr lang="pt-BR" sz="1400" b="1" dirty="0" smtClean="0">
                  <a:latin typeface="tahoma" pitchFamily="34" charset="0"/>
                </a:rPr>
                <a:t> (EM UM ANO)</a:t>
              </a:r>
              <a:endParaRPr lang="pt-BR" sz="1400" b="1" dirty="0">
                <a:latin typeface="tahoma" pitchFamily="34" charset="0"/>
              </a:endParaRPr>
            </a:p>
          </p:txBody>
        </p:sp>
        <p:sp>
          <p:nvSpPr>
            <p:cNvPr id="21521" name="Line 19"/>
            <p:cNvSpPr>
              <a:spLocks noChangeShapeType="1"/>
            </p:cNvSpPr>
            <p:nvPr/>
          </p:nvSpPr>
          <p:spPr bwMode="auto">
            <a:xfrm>
              <a:off x="75888" y="1295400"/>
              <a:ext cx="2362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2" name="Line 21"/>
            <p:cNvSpPr>
              <a:spLocks noChangeShapeType="1"/>
            </p:cNvSpPr>
            <p:nvPr/>
          </p:nvSpPr>
          <p:spPr bwMode="auto">
            <a:xfrm flipV="1">
              <a:off x="0" y="1234324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3" name="Line 22"/>
            <p:cNvSpPr>
              <a:spLocks noChangeShapeType="1"/>
            </p:cNvSpPr>
            <p:nvPr/>
          </p:nvSpPr>
          <p:spPr bwMode="auto">
            <a:xfrm>
              <a:off x="2504313" y="1295400"/>
              <a:ext cx="0" cy="419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4" name="Line 23"/>
            <p:cNvSpPr>
              <a:spLocks noChangeShapeType="1"/>
            </p:cNvSpPr>
            <p:nvPr/>
          </p:nvSpPr>
          <p:spPr bwMode="auto">
            <a:xfrm>
              <a:off x="0" y="26670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5" name="Line 24"/>
            <p:cNvSpPr>
              <a:spLocks noChangeShapeType="1"/>
            </p:cNvSpPr>
            <p:nvPr/>
          </p:nvSpPr>
          <p:spPr bwMode="auto">
            <a:xfrm>
              <a:off x="0" y="40386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6" name="Line 25"/>
            <p:cNvSpPr>
              <a:spLocks noChangeShapeType="1"/>
            </p:cNvSpPr>
            <p:nvPr/>
          </p:nvSpPr>
          <p:spPr bwMode="auto">
            <a:xfrm>
              <a:off x="0" y="54864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7" name="Line 26"/>
            <p:cNvSpPr>
              <a:spLocks noChangeShapeType="1"/>
            </p:cNvSpPr>
            <p:nvPr/>
          </p:nvSpPr>
          <p:spPr bwMode="auto">
            <a:xfrm>
              <a:off x="4038600" y="1295400"/>
              <a:ext cx="0" cy="419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8" name="Line 27"/>
            <p:cNvSpPr>
              <a:spLocks noChangeShapeType="1"/>
            </p:cNvSpPr>
            <p:nvPr/>
          </p:nvSpPr>
          <p:spPr bwMode="auto">
            <a:xfrm>
              <a:off x="5562600" y="1295400"/>
              <a:ext cx="0" cy="419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9" name="Line 28"/>
            <p:cNvSpPr>
              <a:spLocks noChangeShapeType="1"/>
            </p:cNvSpPr>
            <p:nvPr/>
          </p:nvSpPr>
          <p:spPr bwMode="auto">
            <a:xfrm>
              <a:off x="7391400" y="1295400"/>
              <a:ext cx="0" cy="419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9" name="Grupo 21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0" y="260350"/>
            <a:ext cx="395288" cy="659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305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Estructura de la demanda deportiva y flujos de dinero</a:t>
            </a:r>
            <a:br>
              <a:rPr lang="es-ES_tradnl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_tradnl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</a:t>
            </a:r>
            <a:r>
              <a:rPr lang="es-ES_tradnl" sz="1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s-ES_tradnl" sz="1200" b="1" dirty="0" err="1" smtClean="0">
                <a:solidFill>
                  <a:srgbClr val="FF6600"/>
                </a:solidFill>
                <a:latin typeface="tahoma" pitchFamily="34" charset="0"/>
                <a:cs typeface="Times New Roman" pitchFamily="18" charset="0"/>
              </a:rPr>
              <a:t>Heinemann</a:t>
            </a:r>
            <a:r>
              <a:rPr lang="es-ES_tradnl" sz="1200" b="1" dirty="0" smtClean="0">
                <a:solidFill>
                  <a:srgbClr val="FF66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S_tradnl" sz="12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- Diciembre de 2001</a:t>
            </a:r>
            <a:r>
              <a:rPr lang="es-ES_tradnl" sz="1800" b="1" dirty="0" smtClean="0">
                <a:solidFill>
                  <a:srgbClr val="FF66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pt-BR" sz="1800" b="1" dirty="0" smtClean="0">
              <a:solidFill>
                <a:srgbClr val="FF66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56" name="Picture 4" descr="http://www.efdeportes.com/efd43/econom4.gif"/>
          <p:cNvPicPr>
            <a:picLocks noChangeAspect="1" noChangeArrowheads="1"/>
          </p:cNvPicPr>
          <p:nvPr/>
        </p:nvPicPr>
        <p:blipFill>
          <a:blip r:embed="rId2" r:link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68313" y="1211263"/>
            <a:ext cx="8675687" cy="5646737"/>
          </a:xfrm>
          <a:prstGeom prst="rect">
            <a:avLst/>
          </a:prstGeom>
          <a:solidFill>
            <a:srgbClr val="EAEAEA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23557" name="Grupo 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0" y="260350"/>
            <a:ext cx="468313" cy="6597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6119813" y="6396038"/>
            <a:ext cx="2224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pc="200" dirty="0">
                <a:latin typeface="Tahoma" pitchFamily="34" charset="0"/>
                <a:ea typeface="Tahoma" pitchFamily="34" charset="0"/>
                <a:cs typeface="Tahoma" pitchFamily="34" charset="0"/>
              </a:rPr>
              <a:t>Barros, 2007</a:t>
            </a:r>
          </a:p>
        </p:txBody>
      </p:sp>
      <p:grpSp>
        <p:nvGrpSpPr>
          <p:cNvPr id="24580" name="Grupo 8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45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6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750" y="476250"/>
            <a:ext cx="8064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pc="200" dirty="0">
                <a:latin typeface="Tahoma" pitchFamily="34" charset="0"/>
                <a:ea typeface="Tahoma" pitchFamily="34" charset="0"/>
                <a:cs typeface="Tahoma" pitchFamily="34" charset="0"/>
              </a:rPr>
              <a:t>RELAÇÕES ECONÔMICAS NO FUTEBOL</a:t>
            </a:r>
          </a:p>
          <a:p>
            <a:pPr algn="r">
              <a:defRPr/>
            </a:pPr>
            <a:r>
              <a:rPr lang="pt-BR" sz="1200" spc="200" dirty="0">
                <a:latin typeface="Tahoma" pitchFamily="34" charset="0"/>
                <a:ea typeface="Tahoma" pitchFamily="34" charset="0"/>
                <a:cs typeface="Tahoma" pitchFamily="34" charset="0"/>
              </a:rPr>
              <a:t>Barros, 2007</a:t>
            </a:r>
          </a:p>
        </p:txBody>
      </p:sp>
      <p:grpSp>
        <p:nvGrpSpPr>
          <p:cNvPr id="25604" name="Grupo 8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/>
          <p:cNvSpPr>
            <a:spLocks noChangeArrowheads="1"/>
          </p:cNvSpPr>
          <p:nvPr/>
        </p:nvSpPr>
        <p:spPr bwMode="auto">
          <a:xfrm>
            <a:off x="827088" y="30130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PESQUISA DELLOITE</a:t>
            </a:r>
            <a:endParaRPr lang="pt-BR"/>
          </a:p>
        </p:txBody>
      </p:sp>
      <p:sp>
        <p:nvSpPr>
          <p:cNvPr id="32771" name="Retângulo 2"/>
          <p:cNvSpPr>
            <a:spLocks noChangeArrowheads="1"/>
          </p:cNvSpPr>
          <p:nvPr/>
        </p:nvSpPr>
        <p:spPr bwMode="auto">
          <a:xfrm>
            <a:off x="3995738" y="56610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hlinkClick r:id="rId2"/>
              </a:rPr>
              <a:t>https://docs.google.com/open?id=0B3SUUtxxlKPpeG1rSnl2TTFNRjg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95288" y="333375"/>
            <a:ext cx="8380412" cy="6524625"/>
            <a:chOff x="1508" y="2315"/>
            <a:chExt cx="13651" cy="6324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1508" y="5216"/>
              <a:ext cx="3367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t-BR" b="1" dirty="0">
                  <a:latin typeface="Comic Sans MS" pitchFamily="66" charset="0"/>
                </a:rPr>
                <a:t>ECONOMIA</a:t>
              </a:r>
            </a:p>
          </p:txBody>
        </p:sp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2542" y="5216"/>
              <a:ext cx="2617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t-BR" b="1" dirty="0">
                  <a:latin typeface="Comic Sans MS" pitchFamily="66" charset="0"/>
                </a:rPr>
                <a:t>ESPORTE</a:t>
              </a:r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5612" y="2874"/>
              <a:ext cx="6100" cy="146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BR" sz="1800" b="1" dirty="0">
                  <a:solidFill>
                    <a:schemeClr val="tx1">
                      <a:lumMod val="95000"/>
                    </a:schemeClr>
                  </a:solidFill>
                  <a:latin typeface="Century Gothic" pitchFamily="34" charset="0"/>
                </a:rPr>
                <a:t>relações ideológicas e de valor</a:t>
              </a:r>
            </a:p>
            <a:p>
              <a:pPr algn="ctr" eaLnBrk="0" hangingPunct="0">
                <a:defRPr/>
              </a:pPr>
              <a:r>
                <a:rPr lang="pt-BR" sz="1600" b="1" dirty="0">
                  <a:latin typeface="Comic Sans MS" pitchFamily="66" charset="0"/>
                </a:rPr>
                <a:t>O ESPORTE É REGIDO DE ACORDO COM ESTRUTURAS DA ECONOMIA DE MERCADO E VALORES DO ESPORTE SE APLICAM AO </a:t>
              </a:r>
              <a:r>
                <a:rPr lang="pt-BR" sz="1600" b="1" dirty="0" smtClean="0">
                  <a:latin typeface="Comic Sans MS" pitchFamily="66" charset="0"/>
                </a:rPr>
                <a:t>MERCADO</a:t>
              </a:r>
              <a:endParaRPr lang="pt-BR" sz="1600" b="1" dirty="0">
                <a:latin typeface="Comic Sans MS" pitchFamily="66" charset="0"/>
              </a:endParaRP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612" y="4478"/>
              <a:ext cx="6100" cy="139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BR" sz="1800" b="1" dirty="0">
                  <a:solidFill>
                    <a:schemeClr val="tx1">
                      <a:lumMod val="95000"/>
                    </a:schemeClr>
                  </a:solidFill>
                  <a:latin typeface="Century Gothic" pitchFamily="34" charset="0"/>
                </a:rPr>
                <a:t>relações de cooperação</a:t>
              </a:r>
            </a:p>
            <a:p>
              <a:pPr algn="ctr" eaLnBrk="0" hangingPunct="0">
                <a:defRPr/>
              </a:pPr>
              <a:r>
                <a:rPr lang="pt-BR" sz="1600" b="1" dirty="0">
                  <a:latin typeface="Comic Sans MS" pitchFamily="66" charset="0"/>
                </a:rPr>
                <a:t>MESMOS INTERESSES ECONÔMICOS (PATROCÍNIOS, NOVOS PRODUTOS, ABERTURA DE MERCADOS DE CONSUMO)</a:t>
              </a: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5612" y="6014"/>
              <a:ext cx="6100" cy="90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BR" sz="1800" b="1" dirty="0">
                  <a:solidFill>
                    <a:schemeClr val="tx1">
                      <a:lumMod val="95000"/>
                    </a:schemeClr>
                  </a:solidFill>
                  <a:latin typeface="Century Gothic" pitchFamily="34" charset="0"/>
                </a:rPr>
                <a:t>relações de transferência</a:t>
              </a:r>
            </a:p>
            <a:p>
              <a:pPr algn="ctr" eaLnBrk="0" hangingPunct="0">
                <a:defRPr/>
              </a:pPr>
              <a:r>
                <a:rPr lang="pt-BR" sz="1600" b="1" dirty="0">
                  <a:latin typeface="Comic Sans MS" pitchFamily="66" charset="0"/>
                </a:rPr>
                <a:t>SUBVENÇÕES, DOAÇÕES (LIF), FUNDOS, ETC</a:t>
              </a: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5612" y="7200"/>
              <a:ext cx="6100" cy="1439"/>
            </a:xfrm>
            <a:prstGeom prst="rect">
              <a:avLst/>
            </a:prstGeom>
            <a:solidFill>
              <a:schemeClr val="accent6">
                <a:lumMod val="75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BR" sz="1800" b="1" dirty="0">
                  <a:solidFill>
                    <a:schemeClr val="tx1">
                      <a:lumMod val="95000"/>
                    </a:schemeClr>
                  </a:solidFill>
                  <a:latin typeface="Century Gothic" pitchFamily="34" charset="0"/>
                </a:rPr>
                <a:t>relações de regulação</a:t>
              </a:r>
            </a:p>
            <a:p>
              <a:pPr algn="ctr" eaLnBrk="0" hangingPunct="0">
                <a:defRPr/>
              </a:pPr>
              <a:r>
                <a:rPr lang="pt-BR" sz="1600" b="1" dirty="0">
                  <a:latin typeface="Comic Sans MS" pitchFamily="66" charset="0"/>
                </a:rPr>
                <a:t>LEIS, REGRAS ECONOMIA (JUROS), IMPOSTOS, IMPORTAÇÃO/EXPORTAÇÃO, ETC</a:t>
              </a:r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>
              <a:off x="5260" y="3152"/>
              <a:ext cx="6734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542" name="Line 11"/>
            <p:cNvSpPr>
              <a:spLocks noChangeShapeType="1"/>
            </p:cNvSpPr>
            <p:nvPr/>
          </p:nvSpPr>
          <p:spPr bwMode="auto">
            <a:xfrm>
              <a:off x="5260" y="6293"/>
              <a:ext cx="6734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543" name="Line 12"/>
            <p:cNvSpPr>
              <a:spLocks noChangeShapeType="1"/>
            </p:cNvSpPr>
            <p:nvPr/>
          </p:nvSpPr>
          <p:spPr bwMode="auto">
            <a:xfrm>
              <a:off x="5263" y="7479"/>
              <a:ext cx="6734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00" name="Text Box 13"/>
            <p:cNvSpPr txBox="1">
              <a:spLocks noChangeArrowheads="1"/>
            </p:cNvSpPr>
            <p:nvPr/>
          </p:nvSpPr>
          <p:spPr bwMode="auto">
            <a:xfrm>
              <a:off x="1625" y="2315"/>
              <a:ext cx="13277" cy="406"/>
            </a:xfrm>
            <a:prstGeom prst="rect">
              <a:avLst/>
            </a:prstGeom>
            <a:solidFill>
              <a:srgbClr val="33CC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200">
                  <a:latin typeface="Comic Sans MS" pitchFamily="66" charset="0"/>
                </a:rPr>
                <a:t>Adaptado de Heinemann, K.  -  Introducción a la Economia del Deporte. Barcelona:  Editorial Paidotribo, 1998.</a:t>
              </a:r>
            </a:p>
          </p:txBody>
        </p:sp>
      </p:grpSp>
      <p:grpSp>
        <p:nvGrpSpPr>
          <p:cNvPr id="20483" name="Grupo 1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700338" y="2852738"/>
            <a:ext cx="4132262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2"/>
          <p:cNvSpPr>
            <a:spLocks noChangeArrowheads="1"/>
          </p:cNvSpPr>
          <p:nvPr/>
        </p:nvSpPr>
        <p:spPr bwMode="auto">
          <a:xfrm>
            <a:off x="2411413" y="6165850"/>
            <a:ext cx="6462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SANTANA, </a:t>
            </a:r>
            <a:r>
              <a:rPr lang="pt-BR" sz="1200" dirty="0" err="1">
                <a:latin typeface="Calibri" pitchFamily="34" charset="0"/>
              </a:rPr>
              <a:t>L.C.</a:t>
            </a:r>
            <a:r>
              <a:rPr lang="pt-BR" sz="1200" dirty="0">
                <a:latin typeface="Calibri" pitchFamily="34" charset="0"/>
              </a:rPr>
              <a:t> </a:t>
            </a:r>
            <a:r>
              <a:rPr lang="pt-BR" sz="1200" b="1" dirty="0">
                <a:latin typeface="Calibri" pitchFamily="34" charset="0"/>
              </a:rPr>
              <a:t>GESTÃO DE ACADEMIAS E MERCADO DE FITNESS NO BRASIL</a:t>
            </a:r>
            <a:endParaRPr lang="pt-BR" sz="1200" dirty="0">
              <a:latin typeface="Calibri" pitchFamily="34" charset="0"/>
            </a:endParaRPr>
          </a:p>
          <a:p>
            <a:r>
              <a:rPr lang="pt-BR" sz="1200" dirty="0">
                <a:latin typeface="Calibri" pitchFamily="34" charset="0"/>
              </a:rPr>
              <a:t>In: MAZZEI, </a:t>
            </a:r>
            <a:r>
              <a:rPr lang="pt-BR" sz="1200" dirty="0" err="1">
                <a:latin typeface="Calibri" pitchFamily="34" charset="0"/>
              </a:rPr>
              <a:t>L.C.</a:t>
            </a:r>
            <a:r>
              <a:rPr lang="pt-BR" sz="1200" dirty="0">
                <a:latin typeface="Calibri" pitchFamily="34" charset="0"/>
              </a:rPr>
              <a:t>; BASTOS, </a:t>
            </a:r>
            <a:r>
              <a:rPr lang="pt-BR" sz="1200" dirty="0" err="1">
                <a:latin typeface="Calibri" pitchFamily="34" charset="0"/>
              </a:rPr>
              <a:t>F.C.</a:t>
            </a:r>
            <a:r>
              <a:rPr lang="pt-BR" sz="1200" dirty="0">
                <a:latin typeface="Calibri" pitchFamily="34" charset="0"/>
              </a:rPr>
              <a:t> Gestão do Esporte no Brasil - Desafios e Perspectivas. </a:t>
            </a:r>
            <a:r>
              <a:rPr lang="pt-BR" sz="1200" dirty="0" smtClean="0">
                <a:latin typeface="Calibri" pitchFamily="34" charset="0"/>
              </a:rPr>
              <a:t>2012</a:t>
            </a:r>
            <a:endParaRPr lang="pt-BR" sz="1200" dirty="0">
              <a:latin typeface="Calibri" pitchFamily="34" charset="0"/>
            </a:endParaRPr>
          </a:p>
        </p:txBody>
      </p:sp>
      <p:pic>
        <p:nvPicPr>
          <p:cNvPr id="26627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8785225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upo 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662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3509" y="1556792"/>
            <a:ext cx="671049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3200" b="1" spc="100" dirty="0">
                <a:latin typeface="Tahoma" pitchFamily="34" charset="0"/>
                <a:ea typeface="Tahoma" pitchFamily="34" charset="0"/>
                <a:cs typeface="Tahoma" pitchFamily="34" charset="0"/>
              </a:rPr>
              <a:t>IMPACTO MACROECONÔMICO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55776" y="4149080"/>
            <a:ext cx="252028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6000" dirty="0">
                <a:latin typeface="Arial Black" pitchFamily="34" charset="0"/>
                <a:ea typeface="Tahoma" pitchFamily="34" charset="0"/>
                <a:cs typeface="Tahoma" pitchFamily="34" charset="0"/>
              </a:rPr>
              <a:t>PIB</a:t>
            </a:r>
          </a:p>
        </p:txBody>
      </p:sp>
      <p:grpSp>
        <p:nvGrpSpPr>
          <p:cNvPr id="4" name="Grupo 8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22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1908175" y="404813"/>
            <a:ext cx="557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Lucida Console" pitchFamily="49" charset="0"/>
              </a:rPr>
              <a:t>GRUPOS DE PRODUTOS ESPORTIVOS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268413"/>
            <a:ext cx="4284663" cy="17859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chemeClr val="accent3"/>
                </a:solidFill>
                <a:latin typeface="Lucida Console" pitchFamily="49" charset="0"/>
              </a:rPr>
              <a:t>OPORTUNIDADES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Instalações</a:t>
            </a:r>
          </a:p>
          <a:p>
            <a:pPr>
              <a:defRPr/>
            </a:pPr>
            <a:r>
              <a:rPr lang="pt-BR" sz="2200" dirty="0" err="1">
                <a:latin typeface="Lucida Console" pitchFamily="49" charset="0"/>
              </a:rPr>
              <a:t>Infraestrutura</a:t>
            </a:r>
            <a:endParaRPr lang="pt-BR" sz="2200" dirty="0">
              <a:latin typeface="Lucida Console" pitchFamily="49" charset="0"/>
            </a:endParaRP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Entorno/cenário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Organização (produtos)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463" y="4395788"/>
            <a:ext cx="4427537" cy="2462212"/>
          </a:xfrm>
          <a:prstGeom prst="rect">
            <a:avLst/>
          </a:prstGeom>
          <a:solidFill>
            <a:srgbClr val="0099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chemeClr val="accent3"/>
                </a:solidFill>
                <a:latin typeface="Lucida Console" pitchFamily="49" charset="0"/>
              </a:rPr>
              <a:t>EQUIPAMENTO ESPORTIVO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Aparelhos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Roupas/vestuário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Assessórios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Alimentação esportiva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Material de informática</a:t>
            </a:r>
            <a:br>
              <a:rPr lang="pt-BR" sz="2200" dirty="0">
                <a:latin typeface="Lucida Console" pitchFamily="49" charset="0"/>
              </a:rPr>
            </a:br>
            <a:r>
              <a:rPr lang="pt-BR" sz="2200" dirty="0">
                <a:latin typeface="Lucida Console" pitchFamily="49" charset="0"/>
              </a:rPr>
              <a:t>e outros meios auxiliares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84663" y="908050"/>
            <a:ext cx="5256212" cy="2462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chemeClr val="accent3"/>
                </a:solidFill>
                <a:latin typeface="Lucida Console" pitchFamily="49" charset="0"/>
              </a:rPr>
              <a:t>PRESTAÇÃO DE SERVIÇOS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Aprendizagem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Treinamento/atividade física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Promoção de talentos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Assessoria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Apoios (médico, </a:t>
            </a:r>
            <a:r>
              <a:rPr lang="pt-BR" sz="2200" dirty="0" err="1">
                <a:latin typeface="Lucida Console" pitchFamily="49" charset="0"/>
              </a:rPr>
              <a:t>fisio</a:t>
            </a:r>
            <a:r>
              <a:rPr lang="pt-BR" sz="2200" dirty="0">
                <a:latin typeface="Lucida Console" pitchFamily="49" charset="0"/>
              </a:rPr>
              <a:t>)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Eventos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379788"/>
            <a:ext cx="4787900" cy="34782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Lucida Console" pitchFamily="49" charset="0"/>
              </a:rPr>
              <a:t>PRODUTOS COMPLEMENTARES</a:t>
            </a:r>
          </a:p>
          <a:p>
            <a:pPr algn="ctr">
              <a:defRPr/>
            </a:pPr>
            <a:r>
              <a:rPr lang="pt-BR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Lucida Console" pitchFamily="49" charset="0"/>
              </a:rPr>
              <a:t>DERIVADOS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Espectadores/entretenimento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Informação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Publicidade/patrocínio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Seguros/riscos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Loterias e apostas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Assistência médica</a:t>
            </a:r>
          </a:p>
          <a:p>
            <a:pPr>
              <a:defRPr/>
            </a:pPr>
            <a:r>
              <a:rPr lang="pt-BR" sz="2200" dirty="0">
                <a:latin typeface="Lucida Console" pitchFamily="49" charset="0"/>
              </a:rPr>
              <a:t>Produtos não comerciais – valores sociais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42875" y="382588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Fórmula Clássica:</a:t>
            </a:r>
          </a:p>
          <a:p>
            <a:pPr algn="ctr" eaLnBrk="0" hangingPunct="0"/>
            <a:endParaRPr lang="pt-BR" sz="800" b="1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t-BR" sz="1800" b="1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Y = C + I + G + X – M, onde: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/>
            </a:r>
            <a:b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</a:br>
            <a:endParaRPr lang="pt-BR" sz="800" b="1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Y = PIB</a:t>
            </a:r>
          </a:p>
          <a:p>
            <a:pPr eaLnBrk="0" hangingPunct="0">
              <a:buFontTx/>
              <a:buChar char="•"/>
            </a:pP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C = consumo: refere-se a todos os bens e serviços comprados pela população. </a:t>
            </a:r>
          </a:p>
          <a:p>
            <a:pPr eaLnBrk="0" hangingPunct="0"/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        Divide-se em 3 subcategorias: bens não-duráveis, bens duráveis e serviços.</a:t>
            </a:r>
          </a:p>
          <a:p>
            <a:pPr eaLnBrk="0" hangingPunct="0">
              <a:buFontTx/>
              <a:buChar char="•"/>
            </a:pP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I = total de investimento realizado: consiste nos bens adquiridos para uso futuro. </a:t>
            </a:r>
            <a:b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</a:b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      Essa categoria divide-se em 2 subcategorias: investimento fixo das empresas</a:t>
            </a:r>
            <a:b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</a:b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      (formação bruta de capital fixo) e variações de estoques.</a:t>
            </a:r>
          </a:p>
          <a:p>
            <a:pPr eaLnBrk="0" hangingPunct="0">
              <a:buFontTx/>
              <a:buChar char="•"/>
            </a:pP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G = gasto governamental: inclui os bens ou serviços adquiridos pelos governos </a:t>
            </a:r>
            <a:b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</a:b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        Federal, Estadual ou Municipal.</a:t>
            </a:r>
          </a:p>
          <a:p>
            <a:pPr eaLnBrk="0" hangingPunct="0">
              <a:buFontTx/>
              <a:buChar char="•"/>
            </a:pP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X = volume de exportações</a:t>
            </a:r>
          </a:p>
          <a:p>
            <a:pPr eaLnBrk="0" hangingPunct="0">
              <a:buFontTx/>
              <a:buChar char="•"/>
            </a:pPr>
            <a:r>
              <a:rPr lang="pt-BR" sz="2000" b="1">
                <a:latin typeface="Calibri" pitchFamily="34" charset="0"/>
                <a:ea typeface="Times New Roman" pitchFamily="18" charset="0"/>
                <a:cs typeface="Arial" charset="0"/>
              </a:rPr>
              <a:t> M = volume de importações</a:t>
            </a:r>
          </a:p>
          <a:p>
            <a:pPr eaLnBrk="0" hangingPunct="0"/>
            <a:endParaRPr lang="pt-BR" sz="1800" b="1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PIB nominal:</a:t>
            </a:r>
          </a:p>
          <a:p>
            <a:pPr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PIB</a:t>
            </a:r>
            <a:r>
              <a:rPr lang="pt-BR" sz="1800" b="1" baseline="-30000">
                <a:latin typeface="Calibri" pitchFamily="34" charset="0"/>
                <a:ea typeface="Times New Roman" pitchFamily="18" charset="0"/>
                <a:cs typeface="Arial" charset="0"/>
              </a:rPr>
              <a:t>05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 = 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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</a:rPr>
              <a:t>p</a:t>
            </a:r>
            <a:r>
              <a:rPr lang="pt-BR" sz="1800" b="1" baseline="-30000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05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pt-BR" sz="1800" b="1" baseline="-30000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05 , 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onde:</a:t>
            </a:r>
          </a:p>
          <a:p>
            <a:pPr eaLnBrk="0" hangingPunct="0">
              <a:buFontTx/>
              <a:buChar char="•"/>
            </a:pP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 = aumento de preços (inflação)</a:t>
            </a:r>
          </a:p>
          <a:p>
            <a:pPr eaLnBrk="0" hangingPunct="0">
              <a:buFontTx/>
              <a:buChar char="•"/>
            </a:pP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q = quantidade física</a:t>
            </a:r>
            <a:b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</a:br>
            <a:endParaRPr lang="pt-BR" sz="1800" b="1">
              <a:latin typeface="Calibri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PIB real</a:t>
            </a:r>
          </a:p>
          <a:p>
            <a:pPr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PIBreal</a:t>
            </a:r>
            <a:r>
              <a:rPr lang="pt-BR" sz="1800" b="1" baseline="-30000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05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= ____</a:t>
            </a:r>
            <a:r>
              <a:rPr lang="pt-BR" sz="1800" b="1" u="sng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PIB nominal</a:t>
            </a:r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____  * 100</a:t>
            </a:r>
            <a:r>
              <a:rPr lang="pt-BR" sz="1800" b="1" u="sng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 </a:t>
            </a:r>
            <a:endParaRPr lang="pt-BR" sz="1800" b="1">
              <a:latin typeface="Calibri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/>
            <a:r>
              <a:rPr lang="pt-BR" sz="1800" b="1">
                <a:latin typeface="Calibri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                   Índice geral de preços</a:t>
            </a:r>
          </a:p>
          <a:p>
            <a:pPr eaLnBrk="0" hangingPunct="0"/>
            <a:endParaRPr lang="pt-BR" sz="1200" b="1">
              <a:latin typeface="Arial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434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07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Expansão do PIB Esporte • 1996 / 2000</a:t>
            </a:r>
          </a:p>
          <a:p>
            <a:pPr algn="ctr"/>
            <a:r>
              <a:rPr lang="en-US" sz="1600">
                <a:latin typeface="Verdana" pitchFamily="34" charset="0"/>
              </a:rPr>
              <a:t>(taxa de crescimento anual)</a:t>
            </a:r>
            <a:endParaRPr lang="pt-BR" sz="1600">
              <a:latin typeface="Verdana" pitchFamily="34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6172200" y="6324600"/>
            <a:ext cx="291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FGV / J. Betting (2000)</a:t>
            </a:r>
            <a:endParaRPr lang="pt-BR" sz="1400"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2800" y="4210050"/>
            <a:ext cx="1462088" cy="1581150"/>
            <a:chOff x="1767" y="2976"/>
            <a:chExt cx="921" cy="996"/>
          </a:xfrm>
        </p:grpSpPr>
        <p:graphicFrame>
          <p:nvGraphicFramePr>
            <p:cNvPr id="1027" name="Object 1025"/>
            <p:cNvGraphicFramePr>
              <a:graphicFrameLocks noChangeAspect="1"/>
            </p:cNvGraphicFramePr>
            <p:nvPr/>
          </p:nvGraphicFramePr>
          <p:xfrm>
            <a:off x="1968" y="3291"/>
            <a:ext cx="584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6" name="CorelDRAW" r:id="rId3" imgW="926592" imgH="566928" progId="">
                    <p:embed/>
                  </p:oleObj>
                </mc:Choice>
                <mc:Fallback>
                  <p:oleObj name="CorelDRAW" r:id="rId3" imgW="926592" imgH="566928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91"/>
                          <a:ext cx="584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1767" y="3741"/>
              <a:ext cx="9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Verdana" pitchFamily="34" charset="0"/>
                </a:rPr>
                <a:t>PIB Brasil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1039" name="Text Box 7"/>
            <p:cNvSpPr txBox="1">
              <a:spLocks noChangeArrowheads="1"/>
            </p:cNvSpPr>
            <p:nvPr/>
          </p:nvSpPr>
          <p:spPr bwMode="auto">
            <a:xfrm>
              <a:off x="1920" y="2976"/>
              <a:ext cx="6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Verdana" pitchFamily="34" charset="0"/>
                </a:rPr>
                <a:t>2,25%</a:t>
              </a:r>
              <a:endParaRPr lang="pt-BR" sz="1800" b="1">
                <a:latin typeface="Verdan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91150" y="2914650"/>
            <a:ext cx="1709738" cy="2876550"/>
            <a:chOff x="3051" y="2160"/>
            <a:chExt cx="1077" cy="1812"/>
          </a:xfrm>
        </p:grpSpPr>
        <p:graphicFrame>
          <p:nvGraphicFramePr>
            <p:cNvPr id="1026" name="Object 1024"/>
            <p:cNvGraphicFramePr>
              <a:graphicFrameLocks noChangeAspect="1"/>
            </p:cNvGraphicFramePr>
            <p:nvPr/>
          </p:nvGraphicFramePr>
          <p:xfrm>
            <a:off x="3264" y="2496"/>
            <a:ext cx="584" cy="1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7" name="CorelDRAW" r:id="rId5" imgW="926592" imgH="1828800" progId="">
                    <p:embed/>
                  </p:oleObj>
                </mc:Choice>
                <mc:Fallback>
                  <p:oleObj name="CorelDRAW" r:id="rId5" imgW="926592" imgH="18288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96"/>
                          <a:ext cx="584" cy="1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3051" y="3741"/>
              <a:ext cx="10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Verdana" pitchFamily="34" charset="0"/>
                </a:rPr>
                <a:t>PIB Esporte</a:t>
              </a:r>
              <a:endParaRPr lang="pt-BR" sz="1800" b="1">
                <a:latin typeface="Verdana" pitchFamily="34" charset="0"/>
              </a:endParaRPr>
            </a:p>
          </p:txBody>
        </p:sp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3177" y="2160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Verdana" pitchFamily="34" charset="0"/>
                </a:rPr>
                <a:t>12,34%</a:t>
              </a:r>
              <a:endParaRPr lang="pt-BR" sz="1800" b="1">
                <a:latin typeface="Verdana" pitchFamily="34" charset="0"/>
              </a:endParaRPr>
            </a:p>
          </p:txBody>
        </p:sp>
      </p:grp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457200" y="2286000"/>
            <a:ext cx="27130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O crescimento do PIB do</a:t>
            </a:r>
          </a:p>
          <a:p>
            <a:r>
              <a:rPr lang="en-US" sz="1600">
                <a:latin typeface="Verdana" pitchFamily="34" charset="0"/>
              </a:rPr>
              <a:t>Esporte no Brasil é </a:t>
            </a:r>
            <a:r>
              <a:rPr lang="en-US" sz="1600" b="1">
                <a:latin typeface="Verdana" pitchFamily="34" charset="0"/>
              </a:rPr>
              <a:t>5,48</a:t>
            </a:r>
          </a:p>
          <a:p>
            <a:r>
              <a:rPr lang="en-US" sz="1600">
                <a:latin typeface="Verdana" pitchFamily="34" charset="0"/>
              </a:rPr>
              <a:t>vezes maior que</a:t>
            </a:r>
          </a:p>
          <a:p>
            <a:r>
              <a:rPr lang="en-US" sz="1600">
                <a:latin typeface="Verdana" pitchFamily="34" charset="0"/>
              </a:rPr>
              <a:t>o do PIB brasileiro.</a:t>
            </a:r>
            <a:endParaRPr lang="pt-BR" sz="1600">
              <a:latin typeface="Verdana" pitchFamily="34" charset="0"/>
            </a:endParaRPr>
          </a:p>
        </p:txBody>
      </p:sp>
      <p:grpSp>
        <p:nvGrpSpPr>
          <p:cNvPr id="4" name="Grupo 1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03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7852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15364" name="CaixaDeTexto 5"/>
          <p:cNvSpPr txBox="1">
            <a:spLocks noChangeArrowheads="1"/>
          </p:cNvSpPr>
          <p:nvPr/>
        </p:nvSpPr>
        <p:spPr bwMode="auto">
          <a:xfrm>
            <a:off x="5724525" y="651986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600">
                <a:latin typeface="Cambria" pitchFamily="18" charset="0"/>
              </a:rPr>
              <a:t>Fonte: Dossie Esporte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71500" y="785813"/>
            <a:ext cx="8072438" cy="5757862"/>
            <a:chOff x="0" y="0"/>
            <a:chExt cx="3942" cy="3627"/>
          </a:xfrm>
        </p:grpSpPr>
        <p:grpSp>
          <p:nvGrpSpPr>
            <p:cNvPr id="3" name="Group 200"/>
            <p:cNvGrpSpPr>
              <a:grpSpLocks/>
            </p:cNvGrpSpPr>
            <p:nvPr/>
          </p:nvGrpSpPr>
          <p:grpSpPr bwMode="auto">
            <a:xfrm>
              <a:off x="0" y="0"/>
              <a:ext cx="3942" cy="403"/>
              <a:chOff x="0" y="0"/>
              <a:chExt cx="3942" cy="403"/>
            </a:xfrm>
          </p:grpSpPr>
          <p:sp>
            <p:nvSpPr>
              <p:cNvPr id="17464" name="Rectangle 1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42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5" name="Rectangle 182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3886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Formação e geração do PIB</a:t>
                </a:r>
                <a:endParaRPr lang="pt-BR" sz="2000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202"/>
            <p:cNvGrpSpPr>
              <a:grpSpLocks/>
            </p:cNvGrpSpPr>
            <p:nvPr/>
          </p:nvGrpSpPr>
          <p:grpSpPr bwMode="auto">
            <a:xfrm>
              <a:off x="0" y="403"/>
              <a:ext cx="383" cy="403"/>
              <a:chOff x="0" y="403"/>
              <a:chExt cx="383" cy="403"/>
            </a:xfrm>
          </p:grpSpPr>
          <p:sp>
            <p:nvSpPr>
              <p:cNvPr id="17462" name="Rectangle 201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383" cy="40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3" name="Rectangle 183"/>
              <p:cNvSpPr>
                <a:spLocks noChangeArrowheads="1"/>
              </p:cNvSpPr>
              <p:nvPr/>
            </p:nvSpPr>
            <p:spPr bwMode="auto">
              <a:xfrm>
                <a:off x="28" y="403"/>
                <a:ext cx="327" cy="40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I</a:t>
                </a:r>
                <a:endParaRPr lang="pt-B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204"/>
            <p:cNvGrpSpPr>
              <a:grpSpLocks/>
            </p:cNvGrpSpPr>
            <p:nvPr/>
          </p:nvGrpSpPr>
          <p:grpSpPr bwMode="auto">
            <a:xfrm>
              <a:off x="383" y="403"/>
              <a:ext cx="3559" cy="403"/>
              <a:chOff x="383" y="403"/>
              <a:chExt cx="3559" cy="403"/>
            </a:xfrm>
          </p:grpSpPr>
          <p:sp>
            <p:nvSpPr>
              <p:cNvPr id="17460" name="Rectangle 203"/>
              <p:cNvSpPr>
                <a:spLocks noChangeArrowheads="1"/>
              </p:cNvSpPr>
              <p:nvPr/>
            </p:nvSpPr>
            <p:spPr bwMode="auto">
              <a:xfrm>
                <a:off x="383" y="403"/>
                <a:ext cx="3559" cy="40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1" name="Rectangle 184"/>
              <p:cNvSpPr>
                <a:spLocks noChangeArrowheads="1"/>
              </p:cNvSpPr>
              <p:nvPr/>
            </p:nvSpPr>
            <p:spPr bwMode="auto">
              <a:xfrm>
                <a:off x="411" y="403"/>
                <a:ext cx="3503" cy="40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Valor do Produto da Indústria de artigos esportivos</a:t>
                </a:r>
                <a:endParaRPr lang="pt-B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0" y="806"/>
              <a:ext cx="383" cy="403"/>
              <a:chOff x="0" y="806"/>
              <a:chExt cx="383" cy="403"/>
            </a:xfrm>
          </p:grpSpPr>
          <p:sp>
            <p:nvSpPr>
              <p:cNvPr id="17458" name="Rectangle 205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9" name="Rectangle 185"/>
              <p:cNvSpPr>
                <a:spLocks noChangeArrowheads="1"/>
              </p:cNvSpPr>
              <p:nvPr/>
            </p:nvSpPr>
            <p:spPr bwMode="auto">
              <a:xfrm>
                <a:off x="28" y="806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I.1</a:t>
                </a:r>
              </a:p>
            </p:txBody>
          </p:sp>
        </p:grpSp>
        <p:grpSp>
          <p:nvGrpSpPr>
            <p:cNvPr id="7" name="Group 208"/>
            <p:cNvGrpSpPr>
              <a:grpSpLocks/>
            </p:cNvGrpSpPr>
            <p:nvPr/>
          </p:nvGrpSpPr>
          <p:grpSpPr bwMode="auto">
            <a:xfrm>
              <a:off x="383" y="806"/>
              <a:ext cx="3559" cy="403"/>
              <a:chOff x="383" y="806"/>
              <a:chExt cx="3559" cy="403"/>
            </a:xfrm>
          </p:grpSpPr>
          <p:sp>
            <p:nvSpPr>
              <p:cNvPr id="17456" name="Rectangle 207"/>
              <p:cNvSpPr>
                <a:spLocks noChangeArrowheads="1"/>
              </p:cNvSpPr>
              <p:nvPr/>
            </p:nvSpPr>
            <p:spPr bwMode="auto">
              <a:xfrm>
                <a:off x="383" y="806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7" name="Rectangle 186"/>
              <p:cNvSpPr>
                <a:spLocks noChangeArrowheads="1"/>
              </p:cNvSpPr>
              <p:nvPr/>
            </p:nvSpPr>
            <p:spPr bwMode="auto">
              <a:xfrm>
                <a:off x="411" y="806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Roupas (vestuário e indumentária)</a:t>
                </a:r>
              </a:p>
            </p:txBody>
          </p:sp>
        </p:grpSp>
        <p:grpSp>
          <p:nvGrpSpPr>
            <p:cNvPr id="8" name="Group 210"/>
            <p:cNvGrpSpPr>
              <a:grpSpLocks/>
            </p:cNvGrpSpPr>
            <p:nvPr/>
          </p:nvGrpSpPr>
          <p:grpSpPr bwMode="auto">
            <a:xfrm>
              <a:off x="0" y="1209"/>
              <a:ext cx="383" cy="403"/>
              <a:chOff x="0" y="1209"/>
              <a:chExt cx="383" cy="403"/>
            </a:xfrm>
          </p:grpSpPr>
          <p:sp>
            <p:nvSpPr>
              <p:cNvPr id="17454" name="Rectangle 209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5" name="Rectangle 187"/>
              <p:cNvSpPr>
                <a:spLocks noChangeArrowheads="1"/>
              </p:cNvSpPr>
              <p:nvPr/>
            </p:nvSpPr>
            <p:spPr bwMode="auto">
              <a:xfrm>
                <a:off x="28" y="1209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I.2</a:t>
                </a:r>
              </a:p>
            </p:txBody>
          </p:sp>
        </p:grpSp>
        <p:grpSp>
          <p:nvGrpSpPr>
            <p:cNvPr id="9" name="Group 212"/>
            <p:cNvGrpSpPr>
              <a:grpSpLocks/>
            </p:cNvGrpSpPr>
            <p:nvPr/>
          </p:nvGrpSpPr>
          <p:grpSpPr bwMode="auto">
            <a:xfrm>
              <a:off x="383" y="1209"/>
              <a:ext cx="3559" cy="403"/>
              <a:chOff x="383" y="1209"/>
              <a:chExt cx="3559" cy="403"/>
            </a:xfrm>
          </p:grpSpPr>
          <p:sp>
            <p:nvSpPr>
              <p:cNvPr id="17452" name="Rectangle 211"/>
              <p:cNvSpPr>
                <a:spLocks noChangeArrowheads="1"/>
              </p:cNvSpPr>
              <p:nvPr/>
            </p:nvSpPr>
            <p:spPr bwMode="auto">
              <a:xfrm>
                <a:off x="383" y="1209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3" name="Rectangle 188"/>
              <p:cNvSpPr>
                <a:spLocks noChangeArrowheads="1"/>
              </p:cNvSpPr>
              <p:nvPr/>
            </p:nvSpPr>
            <p:spPr bwMode="auto">
              <a:xfrm>
                <a:off x="411" y="1209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Calçados</a:t>
                </a:r>
              </a:p>
            </p:txBody>
          </p:sp>
        </p:grpSp>
        <p:grpSp>
          <p:nvGrpSpPr>
            <p:cNvPr id="10" name="Group 214"/>
            <p:cNvGrpSpPr>
              <a:grpSpLocks/>
            </p:cNvGrpSpPr>
            <p:nvPr/>
          </p:nvGrpSpPr>
          <p:grpSpPr bwMode="auto">
            <a:xfrm>
              <a:off x="0" y="1612"/>
              <a:ext cx="383" cy="403"/>
              <a:chOff x="0" y="1612"/>
              <a:chExt cx="383" cy="403"/>
            </a:xfrm>
          </p:grpSpPr>
          <p:sp>
            <p:nvSpPr>
              <p:cNvPr id="17450" name="Rectangle 213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1" name="Rectangle 189"/>
              <p:cNvSpPr>
                <a:spLocks noChangeArrowheads="1"/>
              </p:cNvSpPr>
              <p:nvPr/>
            </p:nvSpPr>
            <p:spPr bwMode="auto">
              <a:xfrm>
                <a:off x="28" y="1612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I.3</a:t>
                </a:r>
              </a:p>
            </p:txBody>
          </p:sp>
        </p:grpSp>
        <p:grpSp>
          <p:nvGrpSpPr>
            <p:cNvPr id="11" name="Group 216"/>
            <p:cNvGrpSpPr>
              <a:grpSpLocks/>
            </p:cNvGrpSpPr>
            <p:nvPr/>
          </p:nvGrpSpPr>
          <p:grpSpPr bwMode="auto">
            <a:xfrm>
              <a:off x="383" y="1612"/>
              <a:ext cx="3559" cy="403"/>
              <a:chOff x="383" y="1612"/>
              <a:chExt cx="3559" cy="403"/>
            </a:xfrm>
          </p:grpSpPr>
          <p:sp>
            <p:nvSpPr>
              <p:cNvPr id="17448" name="Rectangle 215"/>
              <p:cNvSpPr>
                <a:spLocks noChangeArrowheads="1"/>
              </p:cNvSpPr>
              <p:nvPr/>
            </p:nvSpPr>
            <p:spPr bwMode="auto">
              <a:xfrm>
                <a:off x="383" y="1612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9" name="Rectangle 190"/>
              <p:cNvSpPr>
                <a:spLocks noChangeArrowheads="1"/>
              </p:cNvSpPr>
              <p:nvPr/>
            </p:nvSpPr>
            <p:spPr bwMode="auto">
              <a:xfrm>
                <a:off x="411" y="1612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Couros e peles</a:t>
                </a:r>
              </a:p>
            </p:txBody>
          </p:sp>
        </p:grpSp>
        <p:grpSp>
          <p:nvGrpSpPr>
            <p:cNvPr id="12" name="Group 218"/>
            <p:cNvGrpSpPr>
              <a:grpSpLocks/>
            </p:cNvGrpSpPr>
            <p:nvPr/>
          </p:nvGrpSpPr>
          <p:grpSpPr bwMode="auto">
            <a:xfrm>
              <a:off x="0" y="2015"/>
              <a:ext cx="383" cy="403"/>
              <a:chOff x="0" y="2015"/>
              <a:chExt cx="383" cy="403"/>
            </a:xfrm>
          </p:grpSpPr>
          <p:sp>
            <p:nvSpPr>
              <p:cNvPr id="17446" name="Rectangle 217"/>
              <p:cNvSpPr>
                <a:spLocks noChangeArrowheads="1"/>
              </p:cNvSpPr>
              <p:nvPr/>
            </p:nvSpPr>
            <p:spPr bwMode="auto">
              <a:xfrm>
                <a:off x="0" y="2015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7" name="Rectangle 191"/>
              <p:cNvSpPr>
                <a:spLocks noChangeArrowheads="1"/>
              </p:cNvSpPr>
              <p:nvPr/>
            </p:nvSpPr>
            <p:spPr bwMode="auto">
              <a:xfrm>
                <a:off x="28" y="2015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I.4</a:t>
                </a:r>
              </a:p>
            </p:txBody>
          </p:sp>
        </p:grpSp>
        <p:grpSp>
          <p:nvGrpSpPr>
            <p:cNvPr id="13" name="Group 220"/>
            <p:cNvGrpSpPr>
              <a:grpSpLocks/>
            </p:cNvGrpSpPr>
            <p:nvPr/>
          </p:nvGrpSpPr>
          <p:grpSpPr bwMode="auto">
            <a:xfrm>
              <a:off x="383" y="2015"/>
              <a:ext cx="3559" cy="403"/>
              <a:chOff x="383" y="2015"/>
              <a:chExt cx="3559" cy="403"/>
            </a:xfrm>
          </p:grpSpPr>
          <p:sp>
            <p:nvSpPr>
              <p:cNvPr id="17444" name="Rectangle 219"/>
              <p:cNvSpPr>
                <a:spLocks noChangeArrowheads="1"/>
              </p:cNvSpPr>
              <p:nvPr/>
            </p:nvSpPr>
            <p:spPr bwMode="auto">
              <a:xfrm>
                <a:off x="383" y="2015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5" name="Rectangle 192"/>
              <p:cNvSpPr>
                <a:spLocks noChangeArrowheads="1"/>
              </p:cNvSpPr>
              <p:nvPr/>
            </p:nvSpPr>
            <p:spPr bwMode="auto">
              <a:xfrm>
                <a:off x="411" y="2015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Artigos esportivos (bolsas, mochilas e afins)</a:t>
                </a:r>
              </a:p>
            </p:txBody>
          </p:sp>
        </p:grpSp>
        <p:grpSp>
          <p:nvGrpSpPr>
            <p:cNvPr id="14" name="Group 222"/>
            <p:cNvGrpSpPr>
              <a:grpSpLocks/>
            </p:cNvGrpSpPr>
            <p:nvPr/>
          </p:nvGrpSpPr>
          <p:grpSpPr bwMode="auto">
            <a:xfrm>
              <a:off x="0" y="2418"/>
              <a:ext cx="383" cy="403"/>
              <a:chOff x="0" y="2418"/>
              <a:chExt cx="383" cy="403"/>
            </a:xfrm>
          </p:grpSpPr>
          <p:sp>
            <p:nvSpPr>
              <p:cNvPr id="17442" name="Rectangle 221"/>
              <p:cNvSpPr>
                <a:spLocks noChangeArrowheads="1"/>
              </p:cNvSpPr>
              <p:nvPr/>
            </p:nvSpPr>
            <p:spPr bwMode="auto">
              <a:xfrm>
                <a:off x="0" y="2418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3" name="Rectangle 193"/>
              <p:cNvSpPr>
                <a:spLocks noChangeArrowheads="1"/>
              </p:cNvSpPr>
              <p:nvPr/>
            </p:nvSpPr>
            <p:spPr bwMode="auto">
              <a:xfrm>
                <a:off x="28" y="2418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I.5</a:t>
                </a:r>
              </a:p>
            </p:txBody>
          </p:sp>
        </p:grpSp>
        <p:grpSp>
          <p:nvGrpSpPr>
            <p:cNvPr id="15" name="Group 224"/>
            <p:cNvGrpSpPr>
              <a:grpSpLocks/>
            </p:cNvGrpSpPr>
            <p:nvPr/>
          </p:nvGrpSpPr>
          <p:grpSpPr bwMode="auto">
            <a:xfrm>
              <a:off x="383" y="2418"/>
              <a:ext cx="3559" cy="403"/>
              <a:chOff x="383" y="2418"/>
              <a:chExt cx="3559" cy="403"/>
            </a:xfrm>
          </p:grpSpPr>
          <p:sp>
            <p:nvSpPr>
              <p:cNvPr id="17440" name="Rectangle 223"/>
              <p:cNvSpPr>
                <a:spLocks noChangeArrowheads="1"/>
              </p:cNvSpPr>
              <p:nvPr/>
            </p:nvSpPr>
            <p:spPr bwMode="auto">
              <a:xfrm>
                <a:off x="383" y="2418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1" name="Rectangle 194"/>
              <p:cNvSpPr>
                <a:spLocks noChangeArrowheads="1"/>
              </p:cNvSpPr>
              <p:nvPr/>
            </p:nvSpPr>
            <p:spPr bwMode="auto">
              <a:xfrm>
                <a:off x="411" y="2418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Instrumentos esportivos</a:t>
                </a:r>
              </a:p>
            </p:txBody>
          </p:sp>
        </p:grpSp>
        <p:grpSp>
          <p:nvGrpSpPr>
            <p:cNvPr id="16" name="Group 226"/>
            <p:cNvGrpSpPr>
              <a:grpSpLocks/>
            </p:cNvGrpSpPr>
            <p:nvPr/>
          </p:nvGrpSpPr>
          <p:grpSpPr bwMode="auto">
            <a:xfrm>
              <a:off x="0" y="2821"/>
              <a:ext cx="383" cy="403"/>
              <a:chOff x="0" y="2821"/>
              <a:chExt cx="383" cy="403"/>
            </a:xfrm>
          </p:grpSpPr>
          <p:sp>
            <p:nvSpPr>
              <p:cNvPr id="17438" name="Rectangle 225"/>
              <p:cNvSpPr>
                <a:spLocks noChangeArrowheads="1"/>
              </p:cNvSpPr>
              <p:nvPr/>
            </p:nvSpPr>
            <p:spPr bwMode="auto">
              <a:xfrm>
                <a:off x="0" y="2821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9" name="Rectangle 195"/>
              <p:cNvSpPr>
                <a:spLocks noChangeArrowheads="1"/>
              </p:cNvSpPr>
              <p:nvPr/>
            </p:nvSpPr>
            <p:spPr bwMode="auto">
              <a:xfrm>
                <a:off x="28" y="2821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I.6</a:t>
                </a:r>
              </a:p>
            </p:txBody>
          </p:sp>
        </p:grpSp>
        <p:grpSp>
          <p:nvGrpSpPr>
            <p:cNvPr id="17" name="Group 228"/>
            <p:cNvGrpSpPr>
              <a:grpSpLocks/>
            </p:cNvGrpSpPr>
            <p:nvPr/>
          </p:nvGrpSpPr>
          <p:grpSpPr bwMode="auto">
            <a:xfrm>
              <a:off x="383" y="2821"/>
              <a:ext cx="3559" cy="403"/>
              <a:chOff x="383" y="2821"/>
              <a:chExt cx="3559" cy="403"/>
            </a:xfrm>
          </p:grpSpPr>
          <p:sp>
            <p:nvSpPr>
              <p:cNvPr id="17436" name="Rectangle 227"/>
              <p:cNvSpPr>
                <a:spLocks noChangeArrowheads="1"/>
              </p:cNvSpPr>
              <p:nvPr/>
            </p:nvSpPr>
            <p:spPr bwMode="auto">
              <a:xfrm>
                <a:off x="383" y="2821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7" name="Rectangle 196"/>
              <p:cNvSpPr>
                <a:spLocks noChangeArrowheads="1"/>
              </p:cNvSpPr>
              <p:nvPr/>
            </p:nvSpPr>
            <p:spPr bwMode="auto">
              <a:xfrm>
                <a:off x="411" y="2821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Equipamentos importados</a:t>
                </a:r>
              </a:p>
            </p:txBody>
          </p:sp>
        </p:grpSp>
        <p:grpSp>
          <p:nvGrpSpPr>
            <p:cNvPr id="18" name="Group 230"/>
            <p:cNvGrpSpPr>
              <a:grpSpLocks/>
            </p:cNvGrpSpPr>
            <p:nvPr/>
          </p:nvGrpSpPr>
          <p:grpSpPr bwMode="auto">
            <a:xfrm>
              <a:off x="0" y="3224"/>
              <a:ext cx="383" cy="403"/>
              <a:chOff x="0" y="3224"/>
              <a:chExt cx="383" cy="403"/>
            </a:xfrm>
          </p:grpSpPr>
          <p:sp>
            <p:nvSpPr>
              <p:cNvPr id="17434" name="Rectangle 229"/>
              <p:cNvSpPr>
                <a:spLocks noChangeArrowheads="1"/>
              </p:cNvSpPr>
              <p:nvPr/>
            </p:nvSpPr>
            <p:spPr bwMode="auto">
              <a:xfrm>
                <a:off x="0" y="3224"/>
                <a:ext cx="38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5" name="Rectangle 197"/>
              <p:cNvSpPr>
                <a:spLocks noChangeArrowheads="1"/>
              </p:cNvSpPr>
              <p:nvPr/>
            </p:nvSpPr>
            <p:spPr bwMode="auto">
              <a:xfrm>
                <a:off x="28" y="3224"/>
                <a:ext cx="327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I.7</a:t>
                </a:r>
              </a:p>
            </p:txBody>
          </p:sp>
        </p:grpSp>
        <p:grpSp>
          <p:nvGrpSpPr>
            <p:cNvPr id="19" name="Group 232"/>
            <p:cNvGrpSpPr>
              <a:grpSpLocks/>
            </p:cNvGrpSpPr>
            <p:nvPr/>
          </p:nvGrpSpPr>
          <p:grpSpPr bwMode="auto">
            <a:xfrm>
              <a:off x="383" y="3224"/>
              <a:ext cx="3559" cy="403"/>
              <a:chOff x="383" y="3224"/>
              <a:chExt cx="3559" cy="403"/>
            </a:xfrm>
          </p:grpSpPr>
          <p:sp>
            <p:nvSpPr>
              <p:cNvPr id="17432" name="Rectangle 231"/>
              <p:cNvSpPr>
                <a:spLocks noChangeArrowheads="1"/>
              </p:cNvSpPr>
              <p:nvPr/>
            </p:nvSpPr>
            <p:spPr bwMode="auto">
              <a:xfrm>
                <a:off x="383" y="3224"/>
                <a:ext cx="3559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3" name="Rectangle 198"/>
              <p:cNvSpPr>
                <a:spLocks noChangeArrowheads="1"/>
              </p:cNvSpPr>
              <p:nvPr/>
            </p:nvSpPr>
            <p:spPr bwMode="auto">
              <a:xfrm>
                <a:off x="411" y="3224"/>
                <a:ext cx="3503" cy="40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Outros (alimentos, bebidas, vitaminas, vídeos, ...)</a:t>
                </a:r>
              </a:p>
            </p:txBody>
          </p:sp>
        </p:grpSp>
      </p:grpSp>
      <p:sp>
        <p:nvSpPr>
          <p:cNvPr id="17411" name="CaixaDeTexto 54"/>
          <p:cNvSpPr txBox="1">
            <a:spLocks noChangeArrowheads="1"/>
          </p:cNvSpPr>
          <p:nvPr/>
        </p:nvSpPr>
        <p:spPr bwMode="auto">
          <a:xfrm>
            <a:off x="2143125" y="214313"/>
            <a:ext cx="500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tahoma" pitchFamily="34" charset="0"/>
                <a:ea typeface="tahoma" pitchFamily="34" charset="0"/>
                <a:cs typeface="tahoma" pitchFamily="34" charset="0"/>
              </a:rPr>
              <a:t>DOSSIE ESPORTE, 2006</a:t>
            </a:r>
          </a:p>
        </p:txBody>
      </p:sp>
      <p:grpSp>
        <p:nvGrpSpPr>
          <p:cNvPr id="20" name="Grupo 5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74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85750" y="857250"/>
            <a:ext cx="8358188" cy="5118100"/>
            <a:chOff x="0" y="0"/>
            <a:chExt cx="3942" cy="322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0" y="0"/>
              <a:ext cx="383" cy="403"/>
              <a:chOff x="0" y="0"/>
              <a:chExt cx="383" cy="403"/>
            </a:xfrm>
          </p:grpSpPr>
          <p:sp>
            <p:nvSpPr>
              <p:cNvPr id="18484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3" cy="40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85" name="Rectangle 2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327" cy="40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II</a:t>
                </a:r>
                <a:endParaRPr lang="pt-B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83" y="0"/>
              <a:ext cx="3559" cy="403"/>
              <a:chOff x="383" y="0"/>
              <a:chExt cx="3559" cy="403"/>
            </a:xfrm>
          </p:grpSpPr>
          <p:sp>
            <p:nvSpPr>
              <p:cNvPr id="18482" name="Rectangle 20"/>
              <p:cNvSpPr>
                <a:spLocks noChangeArrowheads="1"/>
              </p:cNvSpPr>
              <p:nvPr/>
            </p:nvSpPr>
            <p:spPr bwMode="auto">
              <a:xfrm>
                <a:off x="383" y="0"/>
                <a:ext cx="3559" cy="40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83" name="Rectangle 3"/>
              <p:cNvSpPr>
                <a:spLocks noChangeArrowheads="1"/>
              </p:cNvSpPr>
              <p:nvPr/>
            </p:nvSpPr>
            <p:spPr bwMode="auto">
              <a:xfrm>
                <a:off x="411" y="0"/>
                <a:ext cx="3503" cy="40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Valor dos serviços gerados por firmas especializadas em esportes e afins</a:t>
                </a:r>
                <a:endParaRPr lang="pt-B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403"/>
              <a:ext cx="383" cy="403"/>
              <a:chOff x="0" y="403"/>
              <a:chExt cx="383" cy="403"/>
            </a:xfrm>
          </p:grpSpPr>
          <p:sp>
            <p:nvSpPr>
              <p:cNvPr id="18480" name="Rectangle 22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81" name="Rectangle 4"/>
              <p:cNvSpPr>
                <a:spLocks noChangeArrowheads="1"/>
              </p:cNvSpPr>
              <p:nvPr/>
            </p:nvSpPr>
            <p:spPr bwMode="auto">
              <a:xfrm>
                <a:off x="28" y="403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II.1</a:t>
                </a: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83" y="403"/>
              <a:ext cx="3559" cy="403"/>
              <a:chOff x="383" y="403"/>
              <a:chExt cx="3559" cy="403"/>
            </a:xfrm>
          </p:grpSpPr>
          <p:sp>
            <p:nvSpPr>
              <p:cNvPr id="18478" name="Rectangle 24"/>
              <p:cNvSpPr>
                <a:spLocks noChangeArrowheads="1"/>
              </p:cNvSpPr>
              <p:nvPr/>
            </p:nvSpPr>
            <p:spPr bwMode="auto">
              <a:xfrm>
                <a:off x="383" y="403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9" name="Rectangle 5"/>
              <p:cNvSpPr>
                <a:spLocks noChangeArrowheads="1"/>
              </p:cNvSpPr>
              <p:nvPr/>
            </p:nvSpPr>
            <p:spPr bwMode="auto">
              <a:xfrm>
                <a:off x="411" y="403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Marcas, patentes, direitos autorais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0" y="806"/>
              <a:ext cx="383" cy="403"/>
              <a:chOff x="0" y="806"/>
              <a:chExt cx="383" cy="403"/>
            </a:xfrm>
          </p:grpSpPr>
          <p:sp>
            <p:nvSpPr>
              <p:cNvPr id="18476" name="Rectangle 26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7" name="Rectangle 6"/>
              <p:cNvSpPr>
                <a:spLocks noChangeArrowheads="1"/>
              </p:cNvSpPr>
              <p:nvPr/>
            </p:nvSpPr>
            <p:spPr bwMode="auto">
              <a:xfrm>
                <a:off x="28" y="806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II.2</a:t>
                </a:r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83" y="806"/>
              <a:ext cx="3559" cy="403"/>
              <a:chOff x="383" y="806"/>
              <a:chExt cx="3559" cy="403"/>
            </a:xfrm>
          </p:grpSpPr>
          <p:sp>
            <p:nvSpPr>
              <p:cNvPr id="18474" name="Rectangle 28"/>
              <p:cNvSpPr>
                <a:spLocks noChangeArrowheads="1"/>
              </p:cNvSpPr>
              <p:nvPr/>
            </p:nvSpPr>
            <p:spPr bwMode="auto">
              <a:xfrm>
                <a:off x="383" y="806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5" name="Rectangle 7"/>
              <p:cNvSpPr>
                <a:spLocks noChangeArrowheads="1"/>
              </p:cNvSpPr>
              <p:nvPr/>
            </p:nvSpPr>
            <p:spPr bwMode="auto">
              <a:xfrm>
                <a:off x="411" y="806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Publicidade, propaganda, distribuição e marketing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0" y="1209"/>
              <a:ext cx="383" cy="403"/>
              <a:chOff x="0" y="1209"/>
              <a:chExt cx="383" cy="403"/>
            </a:xfrm>
          </p:grpSpPr>
          <p:sp>
            <p:nvSpPr>
              <p:cNvPr id="18472" name="Rectangle 30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Rectangle 8"/>
              <p:cNvSpPr>
                <a:spLocks noChangeArrowheads="1"/>
              </p:cNvSpPr>
              <p:nvPr/>
            </p:nvSpPr>
            <p:spPr bwMode="auto">
              <a:xfrm>
                <a:off x="28" y="1209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II.3</a:t>
                </a:r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383" y="1209"/>
              <a:ext cx="3559" cy="403"/>
              <a:chOff x="383" y="1209"/>
              <a:chExt cx="3559" cy="403"/>
            </a:xfrm>
          </p:grpSpPr>
          <p:sp>
            <p:nvSpPr>
              <p:cNvPr id="18470" name="Rectangle 32"/>
              <p:cNvSpPr>
                <a:spLocks noChangeArrowheads="1"/>
              </p:cNvSpPr>
              <p:nvPr/>
            </p:nvSpPr>
            <p:spPr bwMode="auto">
              <a:xfrm>
                <a:off x="383" y="1209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1" name="Rectangle 9"/>
              <p:cNvSpPr>
                <a:spLocks noChangeArrowheads="1"/>
              </p:cNvSpPr>
              <p:nvPr/>
            </p:nvSpPr>
            <p:spPr bwMode="auto">
              <a:xfrm>
                <a:off x="411" y="1209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Prática de atividades esportivas em clubes, academias e afins</a:t>
                </a:r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0" y="1612"/>
              <a:ext cx="383" cy="403"/>
              <a:chOff x="0" y="1612"/>
              <a:chExt cx="383" cy="403"/>
            </a:xfrm>
          </p:grpSpPr>
          <p:sp>
            <p:nvSpPr>
              <p:cNvPr id="18468" name="Rectangle 34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9" name="Rectangle 10"/>
              <p:cNvSpPr>
                <a:spLocks noChangeArrowheads="1"/>
              </p:cNvSpPr>
              <p:nvPr/>
            </p:nvSpPr>
            <p:spPr bwMode="auto">
              <a:xfrm>
                <a:off x="28" y="1612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II.4</a:t>
                </a:r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383" y="1612"/>
              <a:ext cx="3559" cy="403"/>
              <a:chOff x="383" y="1612"/>
              <a:chExt cx="3559" cy="403"/>
            </a:xfrm>
          </p:grpSpPr>
          <p:sp>
            <p:nvSpPr>
              <p:cNvPr id="18466" name="Rectangle 36"/>
              <p:cNvSpPr>
                <a:spLocks noChangeArrowheads="1"/>
              </p:cNvSpPr>
              <p:nvPr/>
            </p:nvSpPr>
            <p:spPr bwMode="auto">
              <a:xfrm>
                <a:off x="383" y="1612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7" name="Rectangle 11"/>
              <p:cNvSpPr>
                <a:spLocks noChangeArrowheads="1"/>
              </p:cNvSpPr>
              <p:nvPr/>
            </p:nvSpPr>
            <p:spPr bwMode="auto">
              <a:xfrm>
                <a:off x="411" y="1612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Arrecadação em estádios, quadras, clubes e afins (em eventos)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0" y="2015"/>
              <a:ext cx="383" cy="403"/>
              <a:chOff x="0" y="2015"/>
              <a:chExt cx="383" cy="403"/>
            </a:xfrm>
          </p:grpSpPr>
          <p:sp>
            <p:nvSpPr>
              <p:cNvPr id="18464" name="Rectangle 38"/>
              <p:cNvSpPr>
                <a:spLocks noChangeArrowheads="1"/>
              </p:cNvSpPr>
              <p:nvPr/>
            </p:nvSpPr>
            <p:spPr bwMode="auto">
              <a:xfrm>
                <a:off x="0" y="2015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5" name="Rectangle 12"/>
              <p:cNvSpPr>
                <a:spLocks noChangeArrowheads="1"/>
              </p:cNvSpPr>
              <p:nvPr/>
            </p:nvSpPr>
            <p:spPr bwMode="auto">
              <a:xfrm>
                <a:off x="28" y="2015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II.5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383" y="2015"/>
              <a:ext cx="3559" cy="403"/>
              <a:chOff x="383" y="2015"/>
              <a:chExt cx="3559" cy="403"/>
            </a:xfrm>
          </p:grpSpPr>
          <p:sp>
            <p:nvSpPr>
              <p:cNvPr id="18462" name="Rectangle 40"/>
              <p:cNvSpPr>
                <a:spLocks noChangeArrowheads="1"/>
              </p:cNvSpPr>
              <p:nvPr/>
            </p:nvSpPr>
            <p:spPr bwMode="auto">
              <a:xfrm>
                <a:off x="383" y="2015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3" name="Rectangle 13"/>
              <p:cNvSpPr>
                <a:spLocks noChangeArrowheads="1"/>
              </p:cNvSpPr>
              <p:nvPr/>
            </p:nvSpPr>
            <p:spPr bwMode="auto">
              <a:xfrm>
                <a:off x="411" y="2015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Remuneração formal do complexo de esportistas</a:t>
                </a:r>
              </a:p>
            </p:txBody>
          </p: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0" y="2418"/>
              <a:ext cx="383" cy="403"/>
              <a:chOff x="0" y="2418"/>
              <a:chExt cx="383" cy="403"/>
            </a:xfrm>
          </p:grpSpPr>
          <p:sp>
            <p:nvSpPr>
              <p:cNvPr id="18460" name="Rectangle 42"/>
              <p:cNvSpPr>
                <a:spLocks noChangeArrowheads="1"/>
              </p:cNvSpPr>
              <p:nvPr/>
            </p:nvSpPr>
            <p:spPr bwMode="auto">
              <a:xfrm>
                <a:off x="0" y="2418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1" name="Rectangle 14"/>
              <p:cNvSpPr>
                <a:spLocks noChangeArrowheads="1"/>
              </p:cNvSpPr>
              <p:nvPr/>
            </p:nvSpPr>
            <p:spPr bwMode="auto">
              <a:xfrm>
                <a:off x="28" y="2418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II.6</a:t>
                </a:r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383" y="2418"/>
              <a:ext cx="3559" cy="403"/>
              <a:chOff x="383" y="2418"/>
              <a:chExt cx="3559" cy="403"/>
            </a:xfrm>
          </p:grpSpPr>
          <p:sp>
            <p:nvSpPr>
              <p:cNvPr id="18458" name="Rectangle 44"/>
              <p:cNvSpPr>
                <a:spLocks noChangeArrowheads="1"/>
              </p:cNvSpPr>
              <p:nvPr/>
            </p:nvSpPr>
            <p:spPr bwMode="auto">
              <a:xfrm>
                <a:off x="383" y="2418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9" name="Rectangle 15"/>
              <p:cNvSpPr>
                <a:spLocks noChangeArrowheads="1"/>
              </p:cNvSpPr>
              <p:nvPr/>
            </p:nvSpPr>
            <p:spPr bwMode="auto">
              <a:xfrm>
                <a:off x="411" y="2418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Meios de comunicação esportiva - televisão, rádio, jornalismo</a:t>
                </a:r>
              </a:p>
            </p:txBody>
          </p:sp>
        </p:grp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0" y="2821"/>
              <a:ext cx="383" cy="403"/>
              <a:chOff x="0" y="2821"/>
              <a:chExt cx="383" cy="403"/>
            </a:xfrm>
          </p:grpSpPr>
          <p:sp>
            <p:nvSpPr>
              <p:cNvPr id="18456" name="Rectangle 46"/>
              <p:cNvSpPr>
                <a:spLocks noChangeArrowheads="1"/>
              </p:cNvSpPr>
              <p:nvPr/>
            </p:nvSpPr>
            <p:spPr bwMode="auto">
              <a:xfrm>
                <a:off x="0" y="2821"/>
                <a:ext cx="38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7" name="Rectangle 16"/>
              <p:cNvSpPr>
                <a:spLocks noChangeArrowheads="1"/>
              </p:cNvSpPr>
              <p:nvPr/>
            </p:nvSpPr>
            <p:spPr bwMode="auto">
              <a:xfrm>
                <a:off x="28" y="2821"/>
                <a:ext cx="327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II.7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83" y="2821"/>
              <a:ext cx="3559" cy="403"/>
              <a:chOff x="383" y="2821"/>
              <a:chExt cx="3559" cy="403"/>
            </a:xfrm>
          </p:grpSpPr>
          <p:sp>
            <p:nvSpPr>
              <p:cNvPr id="18454" name="Rectangle 48"/>
              <p:cNvSpPr>
                <a:spLocks noChangeArrowheads="1"/>
              </p:cNvSpPr>
              <p:nvPr/>
            </p:nvSpPr>
            <p:spPr bwMode="auto">
              <a:xfrm>
                <a:off x="383" y="2821"/>
                <a:ext cx="3559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pt-B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5" name="Rectangle 17"/>
              <p:cNvSpPr>
                <a:spLocks noChangeArrowheads="1"/>
              </p:cNvSpPr>
              <p:nvPr/>
            </p:nvSpPr>
            <p:spPr bwMode="auto">
              <a:xfrm>
                <a:off x="411" y="2821"/>
                <a:ext cx="3503" cy="4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2000">
                    <a:latin typeface="Arial" charset="0"/>
                    <a:cs typeface="Arial" charset="0"/>
                  </a:rPr>
                  <a:t>Outros </a:t>
                </a:r>
              </a:p>
            </p:txBody>
          </p:sp>
        </p:grpSp>
      </p:grpSp>
      <p:grpSp>
        <p:nvGrpSpPr>
          <p:cNvPr id="19" name="Grupo 5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468313" y="0"/>
            <a:ext cx="8294687" cy="7389813"/>
            <a:chOff x="0" y="-259"/>
            <a:chExt cx="3942" cy="5498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0" y="-259"/>
              <a:ext cx="383" cy="695"/>
              <a:chOff x="0" y="-259"/>
              <a:chExt cx="383" cy="695"/>
            </a:xfrm>
          </p:grpSpPr>
          <p:sp>
            <p:nvSpPr>
              <p:cNvPr id="19538" name="Rectangle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3" cy="40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9" name="Rectangle 2"/>
              <p:cNvSpPr>
                <a:spLocks noChangeArrowheads="1"/>
              </p:cNvSpPr>
              <p:nvPr/>
            </p:nvSpPr>
            <p:spPr bwMode="auto">
              <a:xfrm flipV="1">
                <a:off x="28" y="-259"/>
                <a:ext cx="327" cy="69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65" y="0"/>
              <a:ext cx="3577" cy="403"/>
              <a:chOff x="365" y="0"/>
              <a:chExt cx="3577" cy="403"/>
            </a:xfrm>
          </p:grpSpPr>
          <p:sp>
            <p:nvSpPr>
              <p:cNvPr id="19536" name="Rectangle 30"/>
              <p:cNvSpPr>
                <a:spLocks noChangeArrowheads="1"/>
              </p:cNvSpPr>
              <p:nvPr/>
            </p:nvSpPr>
            <p:spPr bwMode="auto">
              <a:xfrm>
                <a:off x="383" y="0"/>
                <a:ext cx="3559" cy="40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7" name="Rectangle 3"/>
              <p:cNvSpPr>
                <a:spLocks noChangeArrowheads="1"/>
              </p:cNvSpPr>
              <p:nvPr/>
            </p:nvSpPr>
            <p:spPr bwMode="auto">
              <a:xfrm>
                <a:off x="365" y="0"/>
                <a:ext cx="3549" cy="36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Valor indireto dos serviços gerados pelo Esporte - efeito multiplicador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0" y="403"/>
              <a:ext cx="383" cy="403"/>
              <a:chOff x="0" y="403"/>
              <a:chExt cx="383" cy="403"/>
            </a:xfrm>
          </p:grpSpPr>
          <p:sp>
            <p:nvSpPr>
              <p:cNvPr id="19534" name="Rectangle 32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5" name="Rectangle 4"/>
              <p:cNvSpPr>
                <a:spLocks noChangeArrowheads="1"/>
              </p:cNvSpPr>
              <p:nvPr/>
            </p:nvSpPr>
            <p:spPr bwMode="auto">
              <a:xfrm>
                <a:off x="28" y="403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III.1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83" y="403"/>
              <a:ext cx="3559" cy="403"/>
              <a:chOff x="383" y="403"/>
              <a:chExt cx="3559" cy="403"/>
            </a:xfrm>
          </p:grpSpPr>
          <p:sp>
            <p:nvSpPr>
              <p:cNvPr id="19532" name="Rectangle 34"/>
              <p:cNvSpPr>
                <a:spLocks noChangeArrowheads="1"/>
              </p:cNvSpPr>
              <p:nvPr/>
            </p:nvSpPr>
            <p:spPr bwMode="auto">
              <a:xfrm>
                <a:off x="383" y="403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3" name="Rectangle 5"/>
              <p:cNvSpPr>
                <a:spLocks noChangeArrowheads="1"/>
              </p:cNvSpPr>
              <p:nvPr/>
            </p:nvSpPr>
            <p:spPr bwMode="auto">
              <a:xfrm>
                <a:off x="411" y="403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Transporte intra-urbano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0" y="806"/>
              <a:ext cx="383" cy="403"/>
              <a:chOff x="0" y="806"/>
              <a:chExt cx="383" cy="403"/>
            </a:xfrm>
          </p:grpSpPr>
          <p:sp>
            <p:nvSpPr>
              <p:cNvPr id="19530" name="Rectangle 36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1" name="Rectangle 6"/>
              <p:cNvSpPr>
                <a:spLocks noChangeArrowheads="1"/>
              </p:cNvSpPr>
              <p:nvPr/>
            </p:nvSpPr>
            <p:spPr bwMode="auto">
              <a:xfrm>
                <a:off x="28" y="806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III.2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383" y="806"/>
              <a:ext cx="3559" cy="403"/>
              <a:chOff x="383" y="806"/>
              <a:chExt cx="3559" cy="403"/>
            </a:xfrm>
          </p:grpSpPr>
          <p:sp>
            <p:nvSpPr>
              <p:cNvPr id="19528" name="Rectangle 38"/>
              <p:cNvSpPr>
                <a:spLocks noChangeArrowheads="1"/>
              </p:cNvSpPr>
              <p:nvPr/>
            </p:nvSpPr>
            <p:spPr bwMode="auto">
              <a:xfrm>
                <a:off x="383" y="806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29" name="Rectangle 7"/>
              <p:cNvSpPr>
                <a:spLocks noChangeArrowheads="1"/>
              </p:cNvSpPr>
              <p:nvPr/>
            </p:nvSpPr>
            <p:spPr bwMode="auto">
              <a:xfrm>
                <a:off x="411" y="806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Transporte intermunicipal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0" y="1209"/>
              <a:ext cx="383" cy="403"/>
              <a:chOff x="0" y="1209"/>
              <a:chExt cx="383" cy="403"/>
            </a:xfrm>
          </p:grpSpPr>
          <p:sp>
            <p:nvSpPr>
              <p:cNvPr id="19526" name="Rectangle 40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27" name="Rectangle 8"/>
              <p:cNvSpPr>
                <a:spLocks noChangeArrowheads="1"/>
              </p:cNvSpPr>
              <p:nvPr/>
            </p:nvSpPr>
            <p:spPr bwMode="auto">
              <a:xfrm>
                <a:off x="28" y="1209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III.3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383" y="1209"/>
              <a:ext cx="3559" cy="403"/>
              <a:chOff x="383" y="1209"/>
              <a:chExt cx="3559" cy="403"/>
            </a:xfrm>
          </p:grpSpPr>
          <p:sp>
            <p:nvSpPr>
              <p:cNvPr id="19524" name="Rectangle 42"/>
              <p:cNvSpPr>
                <a:spLocks noChangeArrowheads="1"/>
              </p:cNvSpPr>
              <p:nvPr/>
            </p:nvSpPr>
            <p:spPr bwMode="auto">
              <a:xfrm>
                <a:off x="383" y="1209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25" name="Rectangle 9"/>
              <p:cNvSpPr>
                <a:spLocks noChangeArrowheads="1"/>
              </p:cNvSpPr>
              <p:nvPr/>
            </p:nvSpPr>
            <p:spPr bwMode="auto">
              <a:xfrm>
                <a:off x="411" y="1209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Transporte internacional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0" y="1612"/>
              <a:ext cx="383" cy="403"/>
              <a:chOff x="0" y="1612"/>
              <a:chExt cx="383" cy="403"/>
            </a:xfrm>
          </p:grpSpPr>
          <p:sp>
            <p:nvSpPr>
              <p:cNvPr id="19522" name="Rectangle 44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23" name="Rectangle 10"/>
              <p:cNvSpPr>
                <a:spLocks noChangeArrowheads="1"/>
              </p:cNvSpPr>
              <p:nvPr/>
            </p:nvSpPr>
            <p:spPr bwMode="auto">
              <a:xfrm>
                <a:off x="28" y="1612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III.4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383" y="1612"/>
              <a:ext cx="3559" cy="403"/>
              <a:chOff x="383" y="1612"/>
              <a:chExt cx="3559" cy="403"/>
            </a:xfrm>
          </p:grpSpPr>
          <p:sp>
            <p:nvSpPr>
              <p:cNvPr id="19520" name="Rectangle 46"/>
              <p:cNvSpPr>
                <a:spLocks noChangeArrowheads="1"/>
              </p:cNvSpPr>
              <p:nvPr/>
            </p:nvSpPr>
            <p:spPr bwMode="auto">
              <a:xfrm>
                <a:off x="383" y="1612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21" name="Rectangle 11"/>
              <p:cNvSpPr>
                <a:spLocks noChangeArrowheads="1"/>
              </p:cNvSpPr>
              <p:nvPr/>
            </p:nvSpPr>
            <p:spPr bwMode="auto">
              <a:xfrm>
                <a:off x="411" y="1612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Hospedagens domésticas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0" y="2015"/>
              <a:ext cx="383" cy="403"/>
              <a:chOff x="0" y="2015"/>
              <a:chExt cx="383" cy="403"/>
            </a:xfrm>
          </p:grpSpPr>
          <p:sp>
            <p:nvSpPr>
              <p:cNvPr id="19518" name="Rectangle 48"/>
              <p:cNvSpPr>
                <a:spLocks noChangeArrowheads="1"/>
              </p:cNvSpPr>
              <p:nvPr/>
            </p:nvSpPr>
            <p:spPr bwMode="auto">
              <a:xfrm>
                <a:off x="0" y="2015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9" name="Rectangle 12"/>
              <p:cNvSpPr>
                <a:spLocks noChangeArrowheads="1"/>
              </p:cNvSpPr>
              <p:nvPr/>
            </p:nvSpPr>
            <p:spPr bwMode="auto">
              <a:xfrm>
                <a:off x="28" y="2015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III.5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383" y="2015"/>
              <a:ext cx="3559" cy="403"/>
              <a:chOff x="383" y="2015"/>
              <a:chExt cx="3559" cy="403"/>
            </a:xfrm>
          </p:grpSpPr>
          <p:sp>
            <p:nvSpPr>
              <p:cNvPr id="19516" name="Rectangle 50"/>
              <p:cNvSpPr>
                <a:spLocks noChangeArrowheads="1"/>
              </p:cNvSpPr>
              <p:nvPr/>
            </p:nvSpPr>
            <p:spPr bwMode="auto">
              <a:xfrm>
                <a:off x="383" y="2015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7" name="Rectangle 13"/>
              <p:cNvSpPr>
                <a:spLocks noChangeArrowheads="1"/>
              </p:cNvSpPr>
              <p:nvPr/>
            </p:nvSpPr>
            <p:spPr bwMode="auto">
              <a:xfrm>
                <a:off x="411" y="2015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Hospedagens internacionais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0" y="2418"/>
              <a:ext cx="383" cy="403"/>
              <a:chOff x="0" y="2418"/>
              <a:chExt cx="383" cy="403"/>
            </a:xfrm>
          </p:grpSpPr>
          <p:sp>
            <p:nvSpPr>
              <p:cNvPr id="19514" name="Rectangle 52"/>
              <p:cNvSpPr>
                <a:spLocks noChangeArrowheads="1"/>
              </p:cNvSpPr>
              <p:nvPr/>
            </p:nvSpPr>
            <p:spPr bwMode="auto">
              <a:xfrm>
                <a:off x="0" y="2418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5" name="Rectangle 14"/>
              <p:cNvSpPr>
                <a:spLocks noChangeArrowheads="1"/>
              </p:cNvSpPr>
              <p:nvPr/>
            </p:nvSpPr>
            <p:spPr bwMode="auto">
              <a:xfrm>
                <a:off x="28" y="2418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III.6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383" y="2418"/>
              <a:ext cx="3559" cy="403"/>
              <a:chOff x="383" y="2418"/>
              <a:chExt cx="3559" cy="403"/>
            </a:xfrm>
          </p:grpSpPr>
          <p:sp>
            <p:nvSpPr>
              <p:cNvPr id="19512" name="Rectangle 54"/>
              <p:cNvSpPr>
                <a:spLocks noChangeArrowheads="1"/>
              </p:cNvSpPr>
              <p:nvPr/>
            </p:nvSpPr>
            <p:spPr bwMode="auto">
              <a:xfrm>
                <a:off x="383" y="2418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3" name="Rectangle 15"/>
              <p:cNvSpPr>
                <a:spLocks noChangeArrowheads="1"/>
              </p:cNvSpPr>
              <p:nvPr/>
            </p:nvSpPr>
            <p:spPr bwMode="auto">
              <a:xfrm>
                <a:off x="411" y="2418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Alimentação doméstica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0" y="2821"/>
              <a:ext cx="383" cy="403"/>
              <a:chOff x="0" y="2821"/>
              <a:chExt cx="383" cy="403"/>
            </a:xfrm>
          </p:grpSpPr>
          <p:sp>
            <p:nvSpPr>
              <p:cNvPr id="19510" name="Rectangle 56"/>
              <p:cNvSpPr>
                <a:spLocks noChangeArrowheads="1"/>
              </p:cNvSpPr>
              <p:nvPr/>
            </p:nvSpPr>
            <p:spPr bwMode="auto">
              <a:xfrm>
                <a:off x="0" y="2821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1" name="Rectangle 16"/>
              <p:cNvSpPr>
                <a:spLocks noChangeArrowheads="1"/>
              </p:cNvSpPr>
              <p:nvPr/>
            </p:nvSpPr>
            <p:spPr bwMode="auto">
              <a:xfrm>
                <a:off x="28" y="2821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III.7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383" y="2821"/>
              <a:ext cx="3559" cy="403"/>
              <a:chOff x="383" y="2821"/>
              <a:chExt cx="3559" cy="403"/>
            </a:xfrm>
          </p:grpSpPr>
          <p:sp>
            <p:nvSpPr>
              <p:cNvPr id="19508" name="Rectangle 58"/>
              <p:cNvSpPr>
                <a:spLocks noChangeArrowheads="1"/>
              </p:cNvSpPr>
              <p:nvPr/>
            </p:nvSpPr>
            <p:spPr bwMode="auto">
              <a:xfrm>
                <a:off x="383" y="2821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09" name="Rectangle 17"/>
              <p:cNvSpPr>
                <a:spLocks noChangeArrowheads="1"/>
              </p:cNvSpPr>
              <p:nvPr/>
            </p:nvSpPr>
            <p:spPr bwMode="auto">
              <a:xfrm>
                <a:off x="411" y="2821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Alimentação internacional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0" y="3224"/>
              <a:ext cx="383" cy="403"/>
              <a:chOff x="0" y="3224"/>
              <a:chExt cx="383" cy="403"/>
            </a:xfrm>
          </p:grpSpPr>
          <p:sp>
            <p:nvSpPr>
              <p:cNvPr id="19506" name="Rectangle 60"/>
              <p:cNvSpPr>
                <a:spLocks noChangeArrowheads="1"/>
              </p:cNvSpPr>
              <p:nvPr/>
            </p:nvSpPr>
            <p:spPr bwMode="auto">
              <a:xfrm>
                <a:off x="0" y="3224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07" name="Rectangle 18"/>
              <p:cNvSpPr>
                <a:spLocks noChangeArrowheads="1"/>
              </p:cNvSpPr>
              <p:nvPr/>
            </p:nvSpPr>
            <p:spPr bwMode="auto">
              <a:xfrm>
                <a:off x="28" y="3224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III.8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383" y="3224"/>
              <a:ext cx="3559" cy="403"/>
              <a:chOff x="383" y="3224"/>
              <a:chExt cx="3559" cy="403"/>
            </a:xfrm>
          </p:grpSpPr>
          <p:sp>
            <p:nvSpPr>
              <p:cNvPr id="19504" name="Rectangle 62"/>
              <p:cNvSpPr>
                <a:spLocks noChangeArrowheads="1"/>
              </p:cNvSpPr>
              <p:nvPr/>
            </p:nvSpPr>
            <p:spPr bwMode="auto">
              <a:xfrm>
                <a:off x="383" y="3224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05" name="Rectangle 19"/>
              <p:cNvSpPr>
                <a:spLocks noChangeArrowheads="1"/>
              </p:cNvSpPr>
              <p:nvPr/>
            </p:nvSpPr>
            <p:spPr bwMode="auto">
              <a:xfrm>
                <a:off x="411" y="3224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Atendimento médico-hospitalar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0" y="3627"/>
              <a:ext cx="383" cy="403"/>
              <a:chOff x="0" y="3627"/>
              <a:chExt cx="383" cy="403"/>
            </a:xfrm>
          </p:grpSpPr>
          <p:sp>
            <p:nvSpPr>
              <p:cNvPr id="19502" name="Rectangle 64"/>
              <p:cNvSpPr>
                <a:spLocks noChangeArrowheads="1"/>
              </p:cNvSpPr>
              <p:nvPr/>
            </p:nvSpPr>
            <p:spPr bwMode="auto">
              <a:xfrm>
                <a:off x="0" y="3627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03" name="Rectangle 20"/>
              <p:cNvSpPr>
                <a:spLocks noChangeArrowheads="1"/>
              </p:cNvSpPr>
              <p:nvPr/>
            </p:nvSpPr>
            <p:spPr bwMode="auto">
              <a:xfrm>
                <a:off x="28" y="3627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III.9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383" y="3627"/>
              <a:ext cx="3559" cy="403"/>
              <a:chOff x="383" y="3627"/>
              <a:chExt cx="3559" cy="403"/>
            </a:xfrm>
          </p:grpSpPr>
          <p:sp>
            <p:nvSpPr>
              <p:cNvPr id="19500" name="Rectangle 66"/>
              <p:cNvSpPr>
                <a:spLocks noChangeArrowheads="1"/>
              </p:cNvSpPr>
              <p:nvPr/>
            </p:nvSpPr>
            <p:spPr bwMode="auto">
              <a:xfrm>
                <a:off x="383" y="3627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01" name="Rectangle 21"/>
              <p:cNvSpPr>
                <a:spLocks noChangeArrowheads="1"/>
              </p:cNvSpPr>
              <p:nvPr/>
            </p:nvSpPr>
            <p:spPr bwMode="auto">
              <a:xfrm>
                <a:off x="411" y="3627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Manutenção de equipamentos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0" y="4030"/>
              <a:ext cx="383" cy="403"/>
              <a:chOff x="0" y="4030"/>
              <a:chExt cx="383" cy="403"/>
            </a:xfrm>
          </p:grpSpPr>
          <p:sp>
            <p:nvSpPr>
              <p:cNvPr id="19498" name="Rectangle 68"/>
              <p:cNvSpPr>
                <a:spLocks noChangeArrowheads="1"/>
              </p:cNvSpPr>
              <p:nvPr/>
            </p:nvSpPr>
            <p:spPr bwMode="auto">
              <a:xfrm>
                <a:off x="0" y="4030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9" name="Rectangle 22"/>
              <p:cNvSpPr>
                <a:spLocks noChangeArrowheads="1"/>
              </p:cNvSpPr>
              <p:nvPr/>
            </p:nvSpPr>
            <p:spPr bwMode="auto">
              <a:xfrm>
                <a:off x="28" y="4030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>
                    <a:latin typeface="Arial" charset="0"/>
                    <a:cs typeface="Arial" charset="0"/>
                  </a:rPr>
                  <a:t>III.10</a:t>
                </a:r>
              </a:p>
              <a:p>
                <a:pPr algn="ctr" eaLnBrk="0" hangingPunct="0"/>
                <a:endParaRPr lang="pt-BR" sz="1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4" name="Group 71"/>
            <p:cNvGrpSpPr>
              <a:grpSpLocks/>
            </p:cNvGrpSpPr>
            <p:nvPr/>
          </p:nvGrpSpPr>
          <p:grpSpPr bwMode="auto">
            <a:xfrm>
              <a:off x="365" y="3981"/>
              <a:ext cx="3577" cy="452"/>
              <a:chOff x="365" y="3981"/>
              <a:chExt cx="3577" cy="452"/>
            </a:xfrm>
          </p:grpSpPr>
          <p:sp>
            <p:nvSpPr>
              <p:cNvPr id="19496" name="Rectangle 70"/>
              <p:cNvSpPr>
                <a:spLocks noChangeArrowheads="1"/>
              </p:cNvSpPr>
              <p:nvPr/>
            </p:nvSpPr>
            <p:spPr bwMode="auto">
              <a:xfrm>
                <a:off x="383" y="4030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7" name="Rectangle 23"/>
              <p:cNvSpPr>
                <a:spLocks noChangeArrowheads="1"/>
              </p:cNvSpPr>
              <p:nvPr/>
            </p:nvSpPr>
            <p:spPr bwMode="auto">
              <a:xfrm>
                <a:off x="365" y="3981"/>
                <a:ext cx="350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Manutenção da infra-estrutura poliesportiva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" name="Group 73"/>
            <p:cNvGrpSpPr>
              <a:grpSpLocks/>
            </p:cNvGrpSpPr>
            <p:nvPr/>
          </p:nvGrpSpPr>
          <p:grpSpPr bwMode="auto">
            <a:xfrm>
              <a:off x="0" y="4239"/>
              <a:ext cx="383" cy="597"/>
              <a:chOff x="0" y="4239"/>
              <a:chExt cx="383" cy="597"/>
            </a:xfrm>
          </p:grpSpPr>
          <p:sp>
            <p:nvSpPr>
              <p:cNvPr id="19494" name="Rectangle 72"/>
              <p:cNvSpPr>
                <a:spLocks noChangeArrowheads="1"/>
              </p:cNvSpPr>
              <p:nvPr/>
            </p:nvSpPr>
            <p:spPr bwMode="auto">
              <a:xfrm>
                <a:off x="0" y="4433"/>
                <a:ext cx="383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5" name="Rectangle 24"/>
              <p:cNvSpPr>
                <a:spLocks noChangeArrowheads="1"/>
              </p:cNvSpPr>
              <p:nvPr/>
            </p:nvSpPr>
            <p:spPr bwMode="auto">
              <a:xfrm>
                <a:off x="9" y="4239"/>
                <a:ext cx="327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III.11</a:t>
                </a: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75"/>
            <p:cNvGrpSpPr>
              <a:grpSpLocks/>
            </p:cNvGrpSpPr>
            <p:nvPr/>
          </p:nvGrpSpPr>
          <p:grpSpPr bwMode="auto">
            <a:xfrm>
              <a:off x="383" y="4343"/>
              <a:ext cx="3559" cy="493"/>
              <a:chOff x="383" y="4343"/>
              <a:chExt cx="3559" cy="493"/>
            </a:xfrm>
          </p:grpSpPr>
          <p:sp>
            <p:nvSpPr>
              <p:cNvPr id="19492" name="Rectangle 74"/>
              <p:cNvSpPr>
                <a:spLocks noChangeArrowheads="1"/>
              </p:cNvSpPr>
              <p:nvPr/>
            </p:nvSpPr>
            <p:spPr bwMode="auto">
              <a:xfrm>
                <a:off x="383" y="4433"/>
                <a:ext cx="3559" cy="40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3" name="Rectangle 25"/>
              <p:cNvSpPr>
                <a:spLocks noChangeArrowheads="1"/>
              </p:cNvSpPr>
              <p:nvPr/>
            </p:nvSpPr>
            <p:spPr bwMode="auto">
              <a:xfrm>
                <a:off x="436" y="4343"/>
                <a:ext cx="3503" cy="24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latin typeface="Arial" charset="0"/>
                    <a:cs typeface="Arial" charset="0"/>
                  </a:rPr>
                  <a:t>Outros</a:t>
                </a:r>
              </a:p>
            </p:txBody>
          </p:sp>
        </p:grpSp>
        <p:grpSp>
          <p:nvGrpSpPr>
            <p:cNvPr id="27" name="Group 77"/>
            <p:cNvGrpSpPr>
              <a:grpSpLocks/>
            </p:cNvGrpSpPr>
            <p:nvPr/>
          </p:nvGrpSpPr>
          <p:grpSpPr bwMode="auto">
            <a:xfrm>
              <a:off x="0" y="4560"/>
              <a:ext cx="383" cy="679"/>
              <a:chOff x="0" y="4560"/>
              <a:chExt cx="383" cy="679"/>
            </a:xfrm>
          </p:grpSpPr>
          <p:sp>
            <p:nvSpPr>
              <p:cNvPr id="19490" name="Rectangle 76"/>
              <p:cNvSpPr>
                <a:spLocks noChangeArrowheads="1"/>
              </p:cNvSpPr>
              <p:nvPr/>
            </p:nvSpPr>
            <p:spPr bwMode="auto">
              <a:xfrm>
                <a:off x="0" y="4836"/>
                <a:ext cx="383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1" name="Rectangle 26"/>
              <p:cNvSpPr>
                <a:spLocks noChangeArrowheads="1"/>
              </p:cNvSpPr>
              <p:nvPr/>
            </p:nvSpPr>
            <p:spPr bwMode="auto">
              <a:xfrm>
                <a:off x="45" y="4560"/>
                <a:ext cx="327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pt-BR" sz="14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Total</a:t>
                </a:r>
                <a:endParaRPr lang="pt-BR" sz="1400" b="1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8" name="Group 79"/>
            <p:cNvGrpSpPr>
              <a:grpSpLocks/>
            </p:cNvGrpSpPr>
            <p:nvPr/>
          </p:nvGrpSpPr>
          <p:grpSpPr bwMode="auto">
            <a:xfrm>
              <a:off x="383" y="4560"/>
              <a:ext cx="3559" cy="679"/>
              <a:chOff x="383" y="4560"/>
              <a:chExt cx="3559" cy="679"/>
            </a:xfrm>
          </p:grpSpPr>
          <p:sp>
            <p:nvSpPr>
              <p:cNvPr id="19488" name="Rectangle 78"/>
              <p:cNvSpPr>
                <a:spLocks noChangeArrowheads="1"/>
              </p:cNvSpPr>
              <p:nvPr/>
            </p:nvSpPr>
            <p:spPr bwMode="auto">
              <a:xfrm>
                <a:off x="383" y="4836"/>
                <a:ext cx="3559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89" name="Rectangle 27"/>
              <p:cNvSpPr>
                <a:spLocks noChangeArrowheads="1"/>
              </p:cNvSpPr>
              <p:nvPr/>
            </p:nvSpPr>
            <p:spPr bwMode="auto">
              <a:xfrm>
                <a:off x="400" y="4560"/>
                <a:ext cx="3503" cy="4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14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I + II + III </a:t>
                </a:r>
                <a:endParaRPr lang="pt-BR" sz="1400">
                  <a:latin typeface="Arial" charset="0"/>
                  <a:cs typeface="Arial" charset="0"/>
                </a:endParaRPr>
              </a:p>
              <a:p>
                <a:pPr algn="ctr" eaLnBrk="0" hangingPunct="0"/>
                <a:endParaRPr lang="pt-BR" sz="14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9" name="Grupo 80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1946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143000" y="463550"/>
            <a:ext cx="7143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1400" b="1" u="sng">
                <a:latin typeface="Arial" charset="0"/>
                <a:ea typeface="Times New Roman" pitchFamily="18" charset="0"/>
                <a:cs typeface="Arial" charset="0"/>
              </a:rPr>
              <a:t>TABELA 6: Projeção do PIB do Esporte (2006 – 2010), IBCI</a:t>
            </a:r>
          </a:p>
          <a:p>
            <a:pPr algn="r" eaLnBrk="0" hangingPunct="0"/>
            <a:r>
              <a:rPr lang="pt-BR" sz="1200" b="1">
                <a:latin typeface="Arial" charset="0"/>
                <a:ea typeface="Times New Roman" pitchFamily="18" charset="0"/>
                <a:cs typeface="Arial" charset="0"/>
              </a:rPr>
              <a:t>Freire, Diego R., 2007</a:t>
            </a:r>
            <a:endParaRPr lang="pt-BR" sz="120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88" y="1214438"/>
          <a:ext cx="8358244" cy="4833230"/>
        </p:xfrm>
        <a:graphic>
          <a:graphicData uri="http://schemas.openxmlformats.org/drawingml/2006/table">
            <a:tbl>
              <a:tblPr/>
              <a:tblGrid>
                <a:gridCol w="921213"/>
                <a:gridCol w="3911176"/>
                <a:gridCol w="705171"/>
                <a:gridCol w="705171"/>
                <a:gridCol w="705171"/>
                <a:gridCol w="705171"/>
                <a:gridCol w="705171"/>
              </a:tblGrid>
              <a:tr h="633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Geração e formação do produto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2007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2009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2010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  <a:tr h="633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</a:rPr>
                        <a:t>I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Produto da indústria de artigos esportivos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Arial"/>
                          <a:ea typeface="Times New Roman"/>
                        </a:rPr>
                        <a:t>27,73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31,77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35,22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37,77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39,20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</a:rPr>
                        <a:t>II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Serviços gerados por firmas especializadas em esportes e afins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11,49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12,53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Arial"/>
                          <a:ea typeface="Times New Roman"/>
                        </a:rPr>
                        <a:t>13,22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13,50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</a:rPr>
                        <a:t>13,34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</a:rPr>
                        <a:t>III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Valor indireto dos serviços gerados pelo esporte 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2,10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2,49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2,85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3,16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3,39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</a:rPr>
                        <a:t>PIB Esporte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TOTAL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41,3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46,8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51,3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54,45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</a:rPr>
                        <a:t>55,94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053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3"/>
            <a:ext cx="9144000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6407150" y="6597650"/>
            <a:ext cx="2736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KASZNAR; GRAÇA Fº,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GRUPO DE ESTUDOS\FITNESS\biliografia fitness\ihrsa 2009 numero clubes america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2486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867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8316912" cy="7620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0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Efectos del deportes sobre la economía </a:t>
            </a:r>
            <a:br>
              <a:rPr lang="es-ES_tradnl" sz="20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_tradnl" sz="20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ejemplo de los Juegos </a:t>
            </a:r>
            <a:r>
              <a:rPr lang="es-ES_tradnl" sz="2000" spc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Olimpicos</a:t>
            </a:r>
            <a:r>
              <a:rPr lang="es-ES_tradnl" sz="20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s-ES_tradnl" sz="1600" spc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s-ES_tradnl" sz="1600" spc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einemann</a:t>
            </a:r>
            <a:r>
              <a:rPr lang="es-ES_tradnl" sz="16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S_tradnl" sz="16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- Diciembre de 2001</a:t>
            </a:r>
            <a:r>
              <a:rPr lang="es-ES_tradnl" sz="1800" spc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pt-BR" sz="1800" spc="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3555" name="Picture 3" descr="http://www.efdeportes.com/efd43/econom5.gif"/>
          <p:cNvPicPr>
            <a:picLocks noChangeAspect="1" noChangeArrowheads="1"/>
          </p:cNvPicPr>
          <p:nvPr/>
        </p:nvPicPr>
        <p:blipFill>
          <a:blip r:embed="rId2" r:link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0" y="1231900"/>
            <a:ext cx="9144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8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467544" y="43651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hlinkClick r:id="rId2"/>
              </a:rPr>
              <a:t>http://www.ibci.com.br/61.</a:t>
            </a:r>
            <a:r>
              <a:rPr lang="pt-BR" sz="1800" dirty="0" err="1" smtClean="0">
                <a:hlinkClick r:id="rId2"/>
              </a:rPr>
              <a:t>A.Evolucao.do.Produto.Interno.Bruto.PIB.do.Esporte.pdf</a:t>
            </a:r>
            <a:endParaRPr lang="pt-BR" sz="1800" dirty="0"/>
          </a:p>
        </p:txBody>
      </p:sp>
      <p:sp>
        <p:nvSpPr>
          <p:cNvPr id="9" name="Retângulo 8"/>
          <p:cNvSpPr/>
          <p:nvPr/>
        </p:nvSpPr>
        <p:spPr>
          <a:xfrm>
            <a:off x="539552" y="5445224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http://exame.abril.com.br/economia/noticias/pib-do-esporte-cresce-20-acima-da-media-nacional-2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67544" y="4766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A pesquisa projetou que, em 2010, a prática esportiva representava 1,9% do Produto Interno Bruto (PIB) brasileiro, o que significa R$ 72 bilhões. </a:t>
            </a:r>
          </a:p>
          <a:p>
            <a:r>
              <a:rPr lang="pt-BR" dirty="0" smtClean="0">
                <a:latin typeface="Calibri" pitchFamily="34" charset="0"/>
              </a:rPr>
              <a:t>“Podemos chegar a valores cada vez maiores”, afirmou professor ao acrescentar que o esporte no Brasil é um setor dinâmico: “nos últimos dez anos, teve um crescimento médio de 5,77%”. </a:t>
            </a:r>
          </a:p>
          <a:p>
            <a:r>
              <a:rPr lang="pt-BR" dirty="0" smtClean="0">
                <a:latin typeface="Calibri" pitchFamily="34" charset="0"/>
              </a:rPr>
              <a:t>E completou: “num processo comparativo com os Estados Unidos, onde esse valor chega a 3,2% do PIB, nossos números ainda são baixos”.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8691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PARA SABER MAIS ....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5762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28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Efectos económicos relacionados con el deporte</a:t>
            </a:r>
            <a:endParaRPr lang="pt-BR" sz="1800" b="1" dirty="0" smtClean="0">
              <a:solidFill>
                <a:schemeClr val="tx2">
                  <a:satMod val="200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981200" y="1295400"/>
            <a:ext cx="3352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accent1"/>
                </a:solidFill>
                <a:latin typeface="tahoma" pitchFamily="34" charset="0"/>
              </a:rPr>
              <a:t>EFEITOS ECONÔMICOS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495800" y="2286000"/>
            <a:ext cx="30480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latin typeface="tahoma" pitchFamily="34" charset="0"/>
              </a:rPr>
              <a:t>EFEITOS</a:t>
            </a:r>
          </a:p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latin typeface="tahoma" pitchFamily="34" charset="0"/>
              </a:rPr>
              <a:t>MICROECONÔMICOS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539750" y="2276475"/>
            <a:ext cx="26670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latin typeface="tahoma" pitchFamily="34" charset="0"/>
              </a:rPr>
              <a:t>EFEITOS </a:t>
            </a:r>
          </a:p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latin typeface="tahoma" pitchFamily="34" charset="0"/>
              </a:rPr>
              <a:t>MACROECONÔMICOS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IMPOSTOS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NIVEL DE PREÇOS</a:t>
            </a:r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611188" y="4797425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EMPREGO</a:t>
            </a: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611188" y="5373688"/>
            <a:ext cx="2057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IMPORTAÇÕES/</a:t>
            </a:r>
          </a:p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EXPORTAÇÕES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3657600" y="3581400"/>
            <a:ext cx="236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tahoma" pitchFamily="34" charset="0"/>
              </a:rPr>
              <a:t>EFEITOS DIRETOS</a:t>
            </a:r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6324600" y="3581400"/>
            <a:ext cx="2590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tahoma" pitchFamily="34" charset="0"/>
              </a:rPr>
              <a:t>EFEITOS INDIRETOS</a:t>
            </a: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3657600" y="4419600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INVESTIMENTOS DO ORGANIZADOR</a:t>
            </a: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3733800" y="51816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GASTOS DO ORGANIZADOR</a:t>
            </a: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6324600" y="4419600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CUSTOS/BENEFÍCIOS MONETÁRIOS</a:t>
            </a:r>
          </a:p>
        </p:txBody>
      </p:sp>
      <p:sp>
        <p:nvSpPr>
          <p:cNvPr id="24591" name="Text Box 22"/>
          <p:cNvSpPr txBox="1">
            <a:spLocks noChangeArrowheads="1"/>
          </p:cNvSpPr>
          <p:nvPr/>
        </p:nvSpPr>
        <p:spPr bwMode="auto">
          <a:xfrm>
            <a:off x="6324600" y="51816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tahoma" pitchFamily="34" charset="0"/>
              </a:rPr>
              <a:t>CUSTOS/BENEFÍCIOS NÃO MONETÁRIOS</a:t>
            </a:r>
          </a:p>
        </p:txBody>
      </p:sp>
      <p:sp>
        <p:nvSpPr>
          <p:cNvPr id="24592" name="Line 23"/>
          <p:cNvSpPr>
            <a:spLocks noChangeShapeType="1"/>
          </p:cNvSpPr>
          <p:nvPr/>
        </p:nvSpPr>
        <p:spPr bwMode="auto">
          <a:xfrm>
            <a:off x="35814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>
            <a:off x="3581400" y="198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 flipH="1">
            <a:off x="1524000" y="1981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95" name="Line 27"/>
          <p:cNvSpPr>
            <a:spLocks noChangeShapeType="1"/>
          </p:cNvSpPr>
          <p:nvPr/>
        </p:nvSpPr>
        <p:spPr bwMode="auto">
          <a:xfrm>
            <a:off x="5943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96" name="Line 28"/>
          <p:cNvSpPr>
            <a:spLocks noChangeShapeType="1"/>
          </p:cNvSpPr>
          <p:nvPr/>
        </p:nvSpPr>
        <p:spPr bwMode="auto">
          <a:xfrm>
            <a:off x="1524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24" name="Conector reto 23"/>
          <p:cNvCxnSpPr>
            <a:stCxn id="24580" idx="2"/>
          </p:cNvCxnSpPr>
          <p:nvPr/>
        </p:nvCxnSpPr>
        <p:spPr>
          <a:xfrm rot="5400000">
            <a:off x="5297488" y="2778125"/>
            <a:ext cx="425450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4580" idx="2"/>
          </p:cNvCxnSpPr>
          <p:nvPr/>
        </p:nvCxnSpPr>
        <p:spPr>
          <a:xfrm rot="16200000" flipH="1">
            <a:off x="6476207" y="2618581"/>
            <a:ext cx="425450" cy="133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Retângulo 22"/>
          <p:cNvSpPr>
            <a:spLocks noChangeArrowheads="1"/>
          </p:cNvSpPr>
          <p:nvPr/>
        </p:nvSpPr>
        <p:spPr bwMode="auto">
          <a:xfrm>
            <a:off x="6948488" y="6308725"/>
            <a:ext cx="1912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Heinemann </a:t>
            </a:r>
            <a:r>
              <a:rPr lang="es-ES_tradnl" sz="1600" b="1">
                <a:solidFill>
                  <a:srgbClr val="FF0000"/>
                </a:solidFill>
                <a:latin typeface="Arial" charset="0"/>
                <a:cs typeface="Arial" charset="0"/>
              </a:rPr>
              <a:t>- </a:t>
            </a:r>
            <a:r>
              <a:rPr lang="es-ES_tradnl" sz="1600">
                <a:solidFill>
                  <a:srgbClr val="FF0000"/>
                </a:solidFill>
                <a:latin typeface="Arial" charset="0"/>
                <a:cs typeface="Arial" charset="0"/>
              </a:rPr>
              <a:t>2001</a:t>
            </a:r>
            <a:r>
              <a:rPr lang="es-ES_tradnl" sz="1600" b="1">
                <a:latin typeface="tahoma" pitchFamily="34" charset="0"/>
                <a:cs typeface="Times New Roman" pitchFamily="18" charset="0"/>
              </a:rPr>
              <a:t> </a:t>
            </a:r>
            <a:endParaRPr lang="pt-BR" sz="1600"/>
          </a:p>
        </p:txBody>
      </p:sp>
      <p:grpSp>
        <p:nvGrpSpPr>
          <p:cNvPr id="2" name="Grupo 24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460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3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0" y="260350"/>
            <a:ext cx="395288" cy="659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2286000" y="2828925"/>
            <a:ext cx="5815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https://docs.google.com/open?id=0B3SUUtxxlKPpbWZaeGNyNjF2Q1U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1907704" y="836712"/>
          <a:ext cx="49685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76988"/>
              </p:ext>
            </p:extLst>
          </p:nvPr>
        </p:nvGraphicFramePr>
        <p:xfrm>
          <a:off x="3119438" y="2387600"/>
          <a:ext cx="428466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CorelDRAW" r:id="rId3" imgW="5431536" imgH="3892296" progId="">
                  <p:embed/>
                </p:oleObj>
              </mc:Choice>
              <mc:Fallback>
                <p:oleObj name="CorelDRAW" r:id="rId3" imgW="5431536" imgH="389229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387600"/>
                        <a:ext cx="428466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103563" y="981075"/>
            <a:ext cx="6040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Maiores Empregadores no Esporte</a:t>
            </a:r>
          </a:p>
          <a:p>
            <a:pPr algn="ctr"/>
            <a:r>
              <a:rPr lang="en-US" sz="2000" b="1">
                <a:latin typeface="Verdana" pitchFamily="34" charset="0"/>
              </a:rPr>
              <a:t>• Empregos Diretos e Indiretos 2003 •</a:t>
            </a:r>
            <a:endParaRPr lang="pt-BR" sz="2000">
              <a:latin typeface="Verdana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78619" y="2474895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1. </a:t>
            </a:r>
            <a:r>
              <a:rPr lang="en-US" sz="1600" b="1" dirty="0" err="1">
                <a:latin typeface="Verdana" pitchFamily="34" charset="0"/>
              </a:rPr>
              <a:t>Futebol</a:t>
            </a:r>
            <a:r>
              <a:rPr lang="en-US" sz="1600" b="1" dirty="0">
                <a:latin typeface="Verdana" pitchFamily="34" charset="0"/>
              </a:rPr>
              <a:t> – </a:t>
            </a:r>
            <a:r>
              <a:rPr lang="en-US" sz="1600" b="1" dirty="0" err="1">
                <a:latin typeface="Verdana" pitchFamily="34" charset="0"/>
              </a:rPr>
              <a:t>instalações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55587" y="3124584"/>
            <a:ext cx="305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2. </a:t>
            </a:r>
            <a:r>
              <a:rPr lang="en-US" sz="1600" b="1" dirty="0" err="1">
                <a:latin typeface="Verdana" pitchFamily="34" charset="0"/>
              </a:rPr>
              <a:t>Academias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legalizadas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23528" y="3597503"/>
            <a:ext cx="2338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3. </a:t>
            </a:r>
            <a:r>
              <a:rPr lang="en-US" sz="1600" b="1" dirty="0" err="1">
                <a:latin typeface="Verdana" pitchFamily="34" charset="0"/>
              </a:rPr>
              <a:t>Esportes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hípicos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33400" y="4235450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4. Esportes náuticos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33400" y="4692650"/>
            <a:ext cx="258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5. Clubes legalizados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59619" y="540849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6. </a:t>
            </a:r>
            <a:r>
              <a:rPr lang="en-US" sz="1600" b="1" dirty="0" err="1">
                <a:latin typeface="Verdana" pitchFamily="34" charset="0"/>
              </a:rPr>
              <a:t>Golfe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928680" y="24447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150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37138" y="3124584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140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613650" y="3729771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133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116438" y="4321193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117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80928" y="4873957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100 mil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6716712" y="542607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90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6194425" y="6324600"/>
            <a:ext cx="279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Atlas do Esporte 2004</a:t>
            </a:r>
            <a:endParaRPr lang="pt-BR" sz="1400">
              <a:latin typeface="Verdana" pitchFamily="34" charset="0"/>
            </a:endParaRPr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49010"/>
              </p:ext>
            </p:extLst>
          </p:nvPr>
        </p:nvGraphicFramePr>
        <p:xfrm>
          <a:off x="3139566" y="5892006"/>
          <a:ext cx="23526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CorelDRAW" r:id="rId5" imgW="3267456" imgH="566928" progId="">
                  <p:embed/>
                </p:oleObj>
              </mc:Choice>
              <mc:Fallback>
                <p:oleObj name="CorelDRAW" r:id="rId5" imgW="3267456" imgH="56692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66" y="5892006"/>
                        <a:ext cx="23526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33400" y="5959615"/>
            <a:ext cx="218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7. Automobilismo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444208" y="5927725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70 mil</a:t>
            </a:r>
            <a:endParaRPr lang="pt-BR" sz="1600" b="1" dirty="0">
              <a:latin typeface="Verdana" pitchFamily="34" charset="0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07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0" y="549275"/>
            <a:ext cx="2411413" cy="15684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IMPACTO ECONÔMICO -</a:t>
            </a:r>
          </a:p>
          <a:p>
            <a:pPr>
              <a:defRPr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MERCADO DE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4267200" y="2971800"/>
          <a:ext cx="13620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CorelDRAW" r:id="rId3" imgW="1828800" imgH="4605528" progId="">
                  <p:embed/>
                </p:oleObj>
              </mc:Choice>
              <mc:Fallback>
                <p:oleObj name="CorelDRAW" r:id="rId3" imgW="1828800" imgH="460552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13620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914400"/>
            <a:ext cx="6040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Maiores Empregadores no Esporte</a:t>
            </a:r>
          </a:p>
          <a:p>
            <a:pPr algn="ctr"/>
            <a:r>
              <a:rPr lang="en-US" sz="2000" b="1">
                <a:latin typeface="Verdana" pitchFamily="34" charset="0"/>
              </a:rPr>
              <a:t>• Empregos Diretos e Indiretos 2003 •</a:t>
            </a:r>
            <a:endParaRPr lang="pt-BR" sz="2000"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3008313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8. Rodeio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3509963"/>
            <a:ext cx="263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9. Esportes aquáticos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998913"/>
            <a:ext cx="361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10. Quadras, pistas e ginásios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4500563"/>
            <a:ext cx="260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11. Esporte - turismo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3400" y="4957763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12. Aeroesportes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13. Danças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40425" y="292417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50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51500" y="34290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46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64163" y="3933825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36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219700" y="4437063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30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859338" y="4941888"/>
            <a:ext cx="89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19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787900" y="544512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18 mil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194425" y="6324600"/>
            <a:ext cx="279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Fonte: Atlas do Esporte 2004</a:t>
            </a:r>
            <a:endParaRPr lang="pt-BR" sz="1400">
              <a:latin typeface="Verdana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5988050"/>
            <a:ext cx="152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14. FENABB</a:t>
            </a:r>
            <a:endParaRPr lang="pt-BR" sz="1600" b="1">
              <a:latin typeface="Verdana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572000" y="6021388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Verdana" pitchFamily="34" charset="0"/>
              </a:rPr>
              <a:t>10 mil</a:t>
            </a:r>
            <a:endParaRPr lang="pt-BR" sz="1600" b="1">
              <a:latin typeface="Verdana" pitchFamily="34" charset="0"/>
            </a:endParaRPr>
          </a:p>
        </p:txBody>
      </p:sp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309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/>
          <p:cNvSpPr>
            <a:spLocks noChangeArrowheads="1"/>
          </p:cNvSpPr>
          <p:nvPr/>
        </p:nvSpPr>
        <p:spPr bwMode="auto">
          <a:xfrm>
            <a:off x="684213" y="5805488"/>
            <a:ext cx="82089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200">
                <a:latin typeface="Arial" charset="0"/>
                <a:cs typeface="Arial" charset="0"/>
              </a:rPr>
              <a:t> Roche, F.P. </a:t>
            </a:r>
            <a:r>
              <a:rPr lang="pt-BR" sz="1200" b="1">
                <a:latin typeface="Arial" charset="0"/>
                <a:cs typeface="Arial" charset="0"/>
              </a:rPr>
              <a:t>Gestão desportiva</a:t>
            </a:r>
            <a:r>
              <a:rPr lang="pt-BR" sz="1200">
                <a:latin typeface="Arial" charset="0"/>
                <a:cs typeface="Arial" charset="0"/>
              </a:rPr>
              <a:t>: planejamento estratégico nas organizações desportivas. 2ª ED.  Porto Alegre:  Artmed, 2002.</a:t>
            </a:r>
          </a:p>
        </p:txBody>
      </p:sp>
      <p:sp>
        <p:nvSpPr>
          <p:cNvPr id="27651" name="Retângulo 2"/>
          <p:cNvSpPr>
            <a:spLocks noChangeArrowheads="1"/>
          </p:cNvSpPr>
          <p:nvPr/>
        </p:nvSpPr>
        <p:spPr bwMode="auto">
          <a:xfrm>
            <a:off x="684213" y="1628775"/>
            <a:ext cx="7962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latin typeface="Arial" charset="0"/>
                <a:cs typeface="Arial" charset="0"/>
              </a:rPr>
              <a:t>DaCosta, L. (org.) </a:t>
            </a:r>
            <a:r>
              <a:rPr lang="pt-PT" sz="1200" b="1">
                <a:latin typeface="Arial" charset="0"/>
                <a:cs typeface="Arial" charset="0"/>
              </a:rPr>
              <a:t>Atlas do Esporte, Educação Física e Atividades Físicas de Saúde e Lazer no Brasil.  </a:t>
            </a:r>
            <a:r>
              <a:rPr lang="pt-PT" sz="1200">
                <a:latin typeface="Arial" charset="0"/>
                <a:cs typeface="Arial" charset="0"/>
              </a:rPr>
              <a:t>Consórcio CONFEF (Conselho Federal de Educação Física) – SESI (Serviço Social da Indústria) – SESC (Serviço Social do Comércio) – FENAABB (Federação Nacional das Associações Atléticas Banco do Brasil) – ACM (Associação Cristã de Moços) – CBC (Confederação Brasileira de Clubes) – COB (Comitê Olímpico Brasileiro), 2004.</a:t>
            </a:r>
            <a:endParaRPr lang="pt-BR" sz="1200"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684213" y="1268413"/>
            <a:ext cx="2365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latin typeface="Arial" charset="0"/>
              </a:rPr>
              <a:t>Brunoro, 2002. Palestra EEFE </a:t>
            </a:r>
          </a:p>
        </p:txBody>
      </p:sp>
      <p:sp>
        <p:nvSpPr>
          <p:cNvPr id="27653" name="Retângulo 5"/>
          <p:cNvSpPr>
            <a:spLocks noChangeArrowheads="1"/>
          </p:cNvSpPr>
          <p:nvPr/>
        </p:nvSpPr>
        <p:spPr bwMode="auto">
          <a:xfrm>
            <a:off x="684213" y="3213100"/>
            <a:ext cx="7500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200">
                <a:latin typeface="Arial" charset="0"/>
                <a:cs typeface="Arial" charset="0"/>
              </a:rPr>
              <a:t>Heinemann, K.  </a:t>
            </a:r>
            <a:r>
              <a:rPr lang="pt-BR" sz="1200" b="1">
                <a:latin typeface="Arial" charset="0"/>
                <a:cs typeface="Arial" charset="0"/>
              </a:rPr>
              <a:t>Introducción a la Economia del Deporte</a:t>
            </a:r>
            <a:r>
              <a:rPr lang="pt-BR" sz="1200">
                <a:latin typeface="Arial" charset="0"/>
                <a:cs typeface="Arial" charset="0"/>
              </a:rPr>
              <a:t>. Barcelona:  Editorial Paidotribo, 1998.</a:t>
            </a:r>
          </a:p>
        </p:txBody>
      </p:sp>
      <p:sp>
        <p:nvSpPr>
          <p:cNvPr id="27654" name="Retângulo 6"/>
          <p:cNvSpPr>
            <a:spLocks noChangeArrowheads="1"/>
          </p:cNvSpPr>
          <p:nvPr/>
        </p:nvSpPr>
        <p:spPr bwMode="auto">
          <a:xfrm>
            <a:off x="684213" y="364490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>
                <a:latin typeface="Arial" charset="0"/>
                <a:cs typeface="Arial" charset="0"/>
              </a:rPr>
              <a:t>Heinemann, K. La repercusión económica del deporte: marco teórico y problemas prácticos. II Congreso Navarro del Deporte, Diciembre de 2000.</a:t>
            </a:r>
            <a:r>
              <a:rPr lang="es-ES_tradnl" sz="1200" i="1">
                <a:latin typeface="Arial" charset="0"/>
                <a:cs typeface="Arial" charset="0"/>
              </a:rPr>
              <a:t>  </a:t>
            </a:r>
            <a:r>
              <a:rPr lang="pt-BR" sz="1200" b="1">
                <a:latin typeface="Arial" charset="0"/>
                <a:cs typeface="Arial" charset="0"/>
              </a:rPr>
              <a:t>Efdeportes/Revista Digital - </a:t>
            </a:r>
            <a:r>
              <a:rPr lang="pt-BR" sz="1200">
                <a:latin typeface="Arial" charset="0"/>
                <a:cs typeface="Arial" charset="0"/>
              </a:rPr>
              <a:t>Buenos Aires</a:t>
            </a:r>
            <a:r>
              <a:rPr lang="pt-BR" sz="1200" b="1">
                <a:latin typeface="Arial" charset="0"/>
                <a:cs typeface="Arial" charset="0"/>
              </a:rPr>
              <a:t> </a:t>
            </a:r>
            <a:r>
              <a:rPr lang="pt-BR" sz="1200">
                <a:latin typeface="Arial" charset="0"/>
                <a:cs typeface="Arial" charset="0"/>
              </a:rPr>
              <a:t>- Año 7 - N° 43 – 2001.</a:t>
            </a:r>
          </a:p>
        </p:txBody>
      </p:sp>
      <p:sp>
        <p:nvSpPr>
          <p:cNvPr id="27655" name="Retângulo 7"/>
          <p:cNvSpPr>
            <a:spLocks noChangeArrowheads="1"/>
          </p:cNvSpPr>
          <p:nvPr/>
        </p:nvSpPr>
        <p:spPr bwMode="auto">
          <a:xfrm>
            <a:off x="684213" y="4149725"/>
            <a:ext cx="756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Arial" charset="0"/>
              </a:rPr>
              <a:t>IPSOS-MARPLAN; SPORTV. </a:t>
            </a:r>
            <a:r>
              <a:rPr lang="pt-BR" sz="1200" i="1">
                <a:latin typeface="Arial" charset="0"/>
                <a:cs typeface="Arial" charset="0"/>
              </a:rPr>
              <a:t>Dossiê Esporte</a:t>
            </a:r>
            <a:r>
              <a:rPr lang="pt-BR" sz="1200">
                <a:latin typeface="Arial" charset="0"/>
                <a:cs typeface="Arial" charset="0"/>
              </a:rPr>
              <a:t>. São Paulo: Ipsos-Marplan, 2006. </a:t>
            </a:r>
            <a:r>
              <a:rPr lang="en-US" sz="1200">
                <a:latin typeface="Arial" charset="0"/>
                <a:cs typeface="Arial" charset="0"/>
              </a:rPr>
              <a:t>In: </a:t>
            </a:r>
            <a:r>
              <a:rPr lang="en-US" sz="1200" u="sng">
                <a:latin typeface="Arial" charset="0"/>
                <a:cs typeface="Arial" charset="0"/>
                <a:hlinkClick r:id="rId2"/>
              </a:rPr>
              <a:t>http://globosat.globo.com/sportv/hotsite/dossie/dossie_esporte.htm</a:t>
            </a:r>
            <a:endParaRPr lang="pt-BR" sz="1200">
              <a:latin typeface="Arial" charset="0"/>
              <a:cs typeface="Arial" charset="0"/>
            </a:endParaRPr>
          </a:p>
        </p:txBody>
      </p:sp>
      <p:sp>
        <p:nvSpPr>
          <p:cNvPr id="27656" name="Retângulo 8"/>
          <p:cNvSpPr>
            <a:spLocks noChangeArrowheads="1"/>
          </p:cNvSpPr>
          <p:nvPr/>
        </p:nvSpPr>
        <p:spPr bwMode="auto">
          <a:xfrm>
            <a:off x="684213" y="2636838"/>
            <a:ext cx="813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200">
                <a:latin typeface="Arial" charset="0"/>
                <a:cs typeface="Arial" charset="0"/>
              </a:rPr>
              <a:t>Freire, D. R. </a:t>
            </a:r>
            <a:r>
              <a:rPr lang="pt-BR" sz="1200" b="1">
                <a:latin typeface="Arial" charset="0"/>
                <a:cs typeface="Arial" charset="0"/>
              </a:rPr>
              <a:t>A Evolução da Participação do Esporte, Direta e Indiretamente, no PIB do Brasi</a:t>
            </a:r>
            <a:r>
              <a:rPr lang="pt-BR" sz="1200">
                <a:latin typeface="Arial" charset="0"/>
                <a:cs typeface="Arial" charset="0"/>
              </a:rPr>
              <a:t>l. Monografia (Bracharel em Esporte). Escola de Educação Física e Esporte. Universidade de São Paulo, 2007. </a:t>
            </a:r>
            <a:endParaRPr lang="pt-BR" sz="120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657" name="Retângulo 10"/>
          <p:cNvSpPr>
            <a:spLocks noChangeArrowheads="1"/>
          </p:cNvSpPr>
          <p:nvPr/>
        </p:nvSpPr>
        <p:spPr bwMode="auto">
          <a:xfrm>
            <a:off x="684213" y="6237288"/>
            <a:ext cx="7272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Arial" charset="0"/>
              </a:rPr>
              <a:t>Santana, L.C. </a:t>
            </a:r>
            <a:r>
              <a:rPr lang="pt-BR" sz="1200" b="1">
                <a:latin typeface="Arial" charset="0"/>
                <a:cs typeface="Arial" charset="0"/>
              </a:rPr>
              <a:t>Gestão de academias e mercado de fitness no Brasil. </a:t>
            </a:r>
            <a:r>
              <a:rPr lang="pt-BR" sz="1200">
                <a:latin typeface="Arial" charset="0"/>
                <a:cs typeface="Arial" charset="0"/>
              </a:rPr>
              <a:t>In: Mazzei, L.C.; Bastos, F.C. Gestão do Esporte no Brasil - desafios e perspectivas. No prelo, 2011</a:t>
            </a:r>
          </a:p>
        </p:txBody>
      </p:sp>
      <p:sp>
        <p:nvSpPr>
          <p:cNvPr id="27658" name="CaixaDeTexto 11"/>
          <p:cNvSpPr txBox="1">
            <a:spLocks noChangeArrowheads="1"/>
          </p:cNvSpPr>
          <p:nvPr/>
        </p:nvSpPr>
        <p:spPr bwMode="auto">
          <a:xfrm>
            <a:off x="684213" y="404813"/>
            <a:ext cx="1649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Arial" charset="0"/>
                <a:cs typeface="Arial" charset="0"/>
              </a:rPr>
              <a:t>REFERÊNCIAS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76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7660" name="CaixaDeTexto 13"/>
          <p:cNvSpPr txBox="1">
            <a:spLocks noChangeArrowheads="1"/>
          </p:cNvSpPr>
          <p:nvPr/>
        </p:nvSpPr>
        <p:spPr bwMode="auto">
          <a:xfrm>
            <a:off x="684213" y="765175"/>
            <a:ext cx="806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Arial" charset="0"/>
              </a:rPr>
              <a:t>Barros, J.A.F. Gestão e Marketing Esportivo: uma nova abordagem. In: Carreiro, E. A. (Org.) </a:t>
            </a:r>
            <a:r>
              <a:rPr lang="pt-BR" sz="1200" b="1">
                <a:latin typeface="Arial" charset="0"/>
                <a:cs typeface="Arial" charset="0"/>
              </a:rPr>
              <a:t>Gestão da Educação Física e do Esporte</a:t>
            </a:r>
            <a:r>
              <a:rPr lang="pt-BR" sz="1200">
                <a:latin typeface="Arial" charset="0"/>
                <a:cs typeface="Arial" charset="0"/>
              </a:rPr>
              <a:t>. Rio de Janeiro: Guanabara Koogan, 2007.</a:t>
            </a:r>
          </a:p>
        </p:txBody>
      </p:sp>
      <p:sp>
        <p:nvSpPr>
          <p:cNvPr id="27661" name="Retângulo 2"/>
          <p:cNvSpPr>
            <a:spLocks noChangeArrowheads="1"/>
          </p:cNvSpPr>
          <p:nvPr/>
        </p:nvSpPr>
        <p:spPr bwMode="auto">
          <a:xfrm>
            <a:off x="684213" y="5157788"/>
            <a:ext cx="799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Arial" charset="0"/>
              </a:rPr>
              <a:t>Marinho, A.; Cardoso, S. S.; Almeida, V. V. </a:t>
            </a:r>
            <a:r>
              <a:rPr lang="pt-BR" sz="1200" b="1">
                <a:latin typeface="Arial" charset="0"/>
                <a:cs typeface="Arial" charset="0"/>
              </a:rPr>
              <a:t>Avaliação da eficiência técnica dos países nos Jogos Olímpicos de Pequim – 2008</a:t>
            </a:r>
            <a:r>
              <a:rPr lang="pt-BR" sz="1200">
                <a:latin typeface="Arial" charset="0"/>
                <a:cs typeface="Arial" charset="0"/>
              </a:rPr>
              <a:t>. Instituto de Pesquisa Econômica Aplicada da Secretaria de Assuntos Estratégicos. Rio de Janeiro, março de 2009.</a:t>
            </a:r>
          </a:p>
        </p:txBody>
      </p:sp>
      <p:sp>
        <p:nvSpPr>
          <p:cNvPr id="27662" name="Retângulo 1"/>
          <p:cNvSpPr>
            <a:spLocks noChangeArrowheads="1"/>
          </p:cNvSpPr>
          <p:nvPr/>
        </p:nvSpPr>
        <p:spPr bwMode="auto">
          <a:xfrm>
            <a:off x="684213" y="4797425"/>
            <a:ext cx="820896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200">
                <a:latin typeface="Arial" charset="0"/>
                <a:cs typeface="Arial" charset="0"/>
              </a:rPr>
              <a:t> Kasznar, I.; Graça Fº, A. S. A  Indústria do Esporte no Brasil. São Paulo: M. Books do Brasil Editora Ltda.,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867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7" y="980728"/>
            <a:ext cx="8382545" cy="57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91880" y="33439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Calibri" panose="020F0502020204030204" pitchFamily="34" charset="0"/>
              </a:rPr>
              <a:t>2014</a:t>
            </a:r>
            <a:endParaRPr lang="pt-B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867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2" y="1110297"/>
            <a:ext cx="8873017" cy="551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91880" y="4507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Calibri" panose="020F0502020204030204" pitchFamily="34" charset="0"/>
              </a:rPr>
              <a:t>2014</a:t>
            </a:r>
            <a:endParaRPr lang="pt-B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upo 2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867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491880" y="4507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Calibri" panose="020F0502020204030204" pitchFamily="34" charset="0"/>
              </a:rPr>
              <a:t>2014</a:t>
            </a:r>
            <a:endParaRPr lang="pt-BR" sz="3600" dirty="0">
              <a:latin typeface="Calibri" panose="020F050202020403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3" y="1266824"/>
            <a:ext cx="8793995" cy="54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8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850" y="1268413"/>
            <a:ext cx="85756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87481" y="410260"/>
            <a:ext cx="5557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Os 10 países com maior número de </a:t>
            </a:r>
            <a:r>
              <a:rPr lang="pt-BR" sz="1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academias </a:t>
            </a:r>
          </a:p>
          <a:p>
            <a:pPr algn="ctr" eaLnBrk="0" hangingPunct="0"/>
            <a:r>
              <a:rPr lang="pt-BR" sz="1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(</a:t>
            </a:r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IHRSA 2010 Global </a:t>
            </a:r>
            <a:r>
              <a:rPr lang="pt-BR" sz="1800" b="1" dirty="0" err="1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Report</a:t>
            </a:r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).</a:t>
            </a:r>
            <a:endParaRPr lang="pt-BR" sz="1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7652" name="Grupo 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87481" y="410260"/>
            <a:ext cx="5557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Os 10 países com maior número de </a:t>
            </a:r>
            <a:r>
              <a:rPr lang="pt-BR" sz="1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academias </a:t>
            </a:r>
          </a:p>
          <a:p>
            <a:pPr algn="ctr" eaLnBrk="0" hangingPunct="0"/>
            <a:r>
              <a:rPr lang="pt-BR" sz="1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(</a:t>
            </a:r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IHRSA </a:t>
            </a:r>
            <a:r>
              <a:rPr lang="pt-BR" sz="1800" b="1" dirty="0" smtClean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2014 </a:t>
            </a:r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Global </a:t>
            </a:r>
            <a:r>
              <a:rPr lang="pt-BR" sz="1800" b="1" dirty="0" err="1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Report</a:t>
            </a:r>
            <a:r>
              <a:rPr lang="pt-BR" sz="1800" b="1" dirty="0">
                <a:solidFill>
                  <a:srgbClr val="FFC000"/>
                </a:solidFill>
                <a:latin typeface="Century Gothic" pitchFamily="34" charset="0"/>
                <a:cs typeface="Arial" charset="0"/>
              </a:rPr>
              <a:t>).</a:t>
            </a:r>
            <a:endParaRPr lang="pt-BR" sz="1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7652" name="Grupo 3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6" y="1484784"/>
            <a:ext cx="8419652" cy="49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2138</Words>
  <Application>Microsoft Office PowerPoint</Application>
  <PresentationFormat>Apresentação na tela (4:3)</PresentationFormat>
  <Paragraphs>442</Paragraphs>
  <Slides>46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Metrô</vt:lpstr>
      <vt:lpstr>CorelDRAW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 impacto económico del deporte                                                                                                                                               Heinemann - Diciembre de 2001 </vt:lpstr>
      <vt:lpstr>Estructura de la demanda deportiva y flujos de dinero                                                                      Heinemann - Diciembre de 2001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Efectos del deportes sobre la economía  El ejemplo de los Juegos Olimpicos     Heinemann - Diciembre de 2001 </vt:lpstr>
      <vt:lpstr>Apresentação do PowerPoint</vt:lpstr>
      <vt:lpstr>Efectos económicos relacionados con el deporte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flaviabastos</dc:creator>
  <cp:lastModifiedBy>PROFESSOR</cp:lastModifiedBy>
  <cp:revision>58</cp:revision>
  <dcterms:created xsi:type="dcterms:W3CDTF">2004-07-09T15:00:16Z</dcterms:created>
  <dcterms:modified xsi:type="dcterms:W3CDTF">2015-09-11T10:36:48Z</dcterms:modified>
</cp:coreProperties>
</file>