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6" r:id="rId22"/>
    <p:sldId id="457" r:id="rId23"/>
    <p:sldId id="458" r:id="rId24"/>
    <p:sldId id="459" r:id="rId25"/>
    <p:sldId id="460" r:id="rId26"/>
    <p:sldId id="461" r:id="rId27"/>
    <p:sldId id="455" r:id="rId28"/>
    <p:sldId id="34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09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19/11/2015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19/11/2015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crserver.icmc.usp.br/~daniel/ssc0300/inde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sciplinas.stoa.usp.br/course/view.php?id=7891" TargetMode="Externa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noProof="0" dirty="0" smtClean="0"/>
              <a:t>USP – ICMC – SSC</a:t>
            </a:r>
            <a:br>
              <a:rPr lang="pt-BR" noProof="0" dirty="0" smtClean="0"/>
            </a:br>
            <a:r>
              <a:rPr lang="pt-BR" noProof="0" dirty="0" smtClean="0"/>
              <a:t>SSC0300 2º Semestre 2015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noProof="0" dirty="0" smtClean="0"/>
              <a:t>Disciplina de</a:t>
            </a:r>
          </a:p>
          <a:p>
            <a:r>
              <a:rPr lang="pt-BR" noProof="0" dirty="0" smtClean="0"/>
              <a:t>Linguagem de Programação e Aplicações</a:t>
            </a:r>
          </a:p>
          <a:p>
            <a:r>
              <a:rPr lang="pt-BR" noProof="0" dirty="0" smtClean="0"/>
              <a:t>[ Eng. Elétrica / Eletrônica ]</a:t>
            </a:r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740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Reconfigurável</a:t>
            </a:r>
          </a:p>
          <a:p>
            <a:r>
              <a:rPr lang="pt-BR" dirty="0" smtClean="0"/>
              <a:t>Sala: 4-104 - ICMC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Página</a:t>
            </a:r>
            <a:r>
              <a:rPr lang="en-GB" dirty="0" smtClean="0"/>
              <a:t> da </a:t>
            </a:r>
            <a:r>
              <a:rPr lang="en-GB" dirty="0" err="1" smtClean="0"/>
              <a:t>disciplina</a:t>
            </a:r>
            <a:r>
              <a:rPr lang="en-GB" dirty="0" smtClean="0"/>
              <a:t>:</a:t>
            </a:r>
          </a:p>
          <a:p>
            <a:r>
              <a:rPr lang="pt-BR" dirty="0">
                <a:hlinkClick r:id="rId4"/>
              </a:rPr>
              <a:t>http://lcrserver.icmc.usp.br/~</a:t>
            </a:r>
            <a:r>
              <a:rPr lang="pt-BR" dirty="0" smtClean="0">
                <a:hlinkClick r:id="rId4"/>
              </a:rPr>
              <a:t>daniel/ssc0300/index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 - </a:t>
            </a:r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Método </a:t>
            </a:r>
            <a:r>
              <a:rPr lang="pt-BR" dirty="0"/>
              <a:t>muito simples de implementar</a:t>
            </a:r>
          </a:p>
          <a:p>
            <a:r>
              <a:rPr lang="pt-BR" dirty="0" smtClean="0"/>
              <a:t>Método </a:t>
            </a:r>
            <a:r>
              <a:rPr lang="pt-BR" dirty="0"/>
              <a:t>muito lento de executar</a:t>
            </a:r>
          </a:p>
          <a:p>
            <a:r>
              <a:rPr lang="pt-BR" dirty="0" smtClean="0"/>
              <a:t>Melhorias: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não ocorreram trocas em uma passagem, já está </a:t>
            </a:r>
            <a:r>
              <a:rPr lang="pt-BR" dirty="0" smtClean="0"/>
              <a:t>ordenado</a:t>
            </a:r>
          </a:p>
          <a:p>
            <a:pPr lvl="1"/>
            <a:r>
              <a:rPr lang="en-GB" dirty="0" smtClean="0"/>
              <a:t>Shaker Sort: Bubble Sort </a:t>
            </a:r>
            <a:r>
              <a:rPr lang="pt-BR" dirty="0" smtClean="0"/>
              <a:t>que </a:t>
            </a:r>
            <a:r>
              <a:rPr lang="pt-BR" dirty="0"/>
              <a:t>vai-e-volta deslocando </a:t>
            </a:r>
            <a:r>
              <a:rPr lang="pt-BR" dirty="0" smtClean="0"/>
              <a:t>dados</a:t>
            </a:r>
          </a:p>
          <a:p>
            <a:r>
              <a:rPr lang="pt-BR" dirty="0" smtClean="0"/>
              <a:t>Complexidade</a:t>
            </a:r>
            <a:r>
              <a:rPr lang="pt-BR" dirty="0"/>
              <a:t>: O(N*N) ou O(N2)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6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Princípio de classificação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seleção do menor dado é feita por pesquisa </a:t>
            </a:r>
            <a:r>
              <a:rPr lang="pt-BR" dirty="0" smtClean="0"/>
              <a:t>sequencial;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menor dado encontrado é permutado com a que ocupa a posição inicial do vetor, que fica reduzido de um </a:t>
            </a:r>
            <a:r>
              <a:rPr lang="pt-BR" dirty="0" smtClean="0"/>
              <a:t>elemento;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processo de seleção é repetido para a parte restante do vetor, até que todos os dados tenham sido selecionados e colocados em suas posições definitivas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3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  <a:endParaRPr lang="pt-BR" dirty="0"/>
          </a:p>
          <a:p>
            <a:pPr lvl="1"/>
            <a:r>
              <a:rPr lang="pt-BR" dirty="0"/>
              <a:t>Suponha que se deseja classificar o seguinte vetor</a:t>
            </a:r>
            <a:r>
              <a:rPr lang="pt-BR" dirty="0" smtClean="0"/>
              <a:t>: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Simulação </a:t>
            </a:r>
            <a:r>
              <a:rPr lang="pt-BR" dirty="0"/>
              <a:t>das iterações </a:t>
            </a:r>
            <a:r>
              <a:rPr lang="pt-BR" dirty="0" smtClean="0"/>
              <a:t>necessárias para </a:t>
            </a:r>
            <a:r>
              <a:rPr lang="pt-BR" dirty="0"/>
              <a:t>a classificação…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12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80919"/>
              </p:ext>
            </p:extLst>
          </p:nvPr>
        </p:nvGraphicFramePr>
        <p:xfrm>
          <a:off x="2123728" y="2996952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Selection Sort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13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24971"/>
              </p:ext>
            </p:extLst>
          </p:nvPr>
        </p:nvGraphicFramePr>
        <p:xfrm>
          <a:off x="539552" y="1844824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49227"/>
              </p:ext>
            </p:extLst>
          </p:nvPr>
        </p:nvGraphicFramePr>
        <p:xfrm>
          <a:off x="539552" y="2441462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11709"/>
              </p:ext>
            </p:extLst>
          </p:nvPr>
        </p:nvGraphicFramePr>
        <p:xfrm>
          <a:off x="539552" y="3038100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845381"/>
              </p:ext>
            </p:extLst>
          </p:nvPr>
        </p:nvGraphicFramePr>
        <p:xfrm>
          <a:off x="539552" y="3634738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39675"/>
              </p:ext>
            </p:extLst>
          </p:nvPr>
        </p:nvGraphicFramePr>
        <p:xfrm>
          <a:off x="539552" y="4231376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4860"/>
              </p:ext>
            </p:extLst>
          </p:nvPr>
        </p:nvGraphicFramePr>
        <p:xfrm>
          <a:off x="539552" y="4828014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831087"/>
              </p:ext>
            </p:extLst>
          </p:nvPr>
        </p:nvGraphicFramePr>
        <p:xfrm>
          <a:off x="539552" y="5424652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5598"/>
              </p:ext>
            </p:extLst>
          </p:nvPr>
        </p:nvGraphicFramePr>
        <p:xfrm>
          <a:off x="539552" y="6021288"/>
          <a:ext cx="446449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5415770" y="18455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587285" y="184558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9 e 3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7504" y="18455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 rot="16200000">
            <a:off x="-181099" y="981300"/>
            <a:ext cx="94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Iteração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555776" y="1374237"/>
            <a:ext cx="695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Vetor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914030" y="1070052"/>
            <a:ext cx="1305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Menor dado</a:t>
            </a:r>
          </a:p>
          <a:p>
            <a:pPr algn="ctr"/>
            <a:r>
              <a:rPr lang="pt-BR" sz="1600" dirty="0" smtClean="0"/>
              <a:t>(selecionado)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516216" y="1187501"/>
            <a:ext cx="631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Troca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7524328" y="1058245"/>
            <a:ext cx="1497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Vetor ordenado</a:t>
            </a:r>
          </a:p>
          <a:p>
            <a:pPr algn="ctr"/>
            <a:r>
              <a:rPr lang="pt-BR" sz="1600" dirty="0" smtClean="0"/>
              <a:t>até a posição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415770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528775" y="242088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25 e 5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8145459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07504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41577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528775" y="306896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10 e 7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8145459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07504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415770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528775" y="364502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18 e 9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8145459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0750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5357261" y="42210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10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6403188" y="42210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25 e 10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8145459" y="422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07504" y="422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5357261" y="486916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367184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25 e 15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8145459" y="486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07504" y="486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57261" y="54452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6403188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25 e 18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8145459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07504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8145459" y="6021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107504" y="6021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30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dirty="0" smtClean="0"/>
              <a:t>Código fonte: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14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8002" y="2132856"/>
            <a:ext cx="8795998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void selectionSort (int a[], int n) {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int min=0, ch;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for (int i=0; i&lt;n; i++) {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min = i;                          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//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mínimo inicial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for (int j = i + 1; j&lt;n; j++)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(a [ j ] &lt; a [ min ]) min = j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 //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acha o novo mínimo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ch = a [ i ];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a [ i ] = a [ min ] ;    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coloca o novo mínimo (min)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a [ min ]  = ch;        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// na posição correta (i)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Sort - </a:t>
            </a:r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BR" dirty="0" smtClean="0"/>
              <a:t>Método </a:t>
            </a:r>
            <a:r>
              <a:rPr lang="pt-BR" dirty="0"/>
              <a:t>muito simples de implementar</a:t>
            </a:r>
          </a:p>
          <a:p>
            <a:r>
              <a:rPr lang="pt-BR" dirty="0" smtClean="0"/>
              <a:t>Método </a:t>
            </a:r>
            <a:r>
              <a:rPr lang="pt-BR" dirty="0"/>
              <a:t>muito lento de executar</a:t>
            </a:r>
          </a:p>
          <a:p>
            <a:r>
              <a:rPr lang="pt-BR" dirty="0" smtClean="0"/>
              <a:t>Complexidade</a:t>
            </a:r>
            <a:r>
              <a:rPr lang="pt-BR" dirty="0"/>
              <a:t>: O(N*N) ou O(N2)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3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Insertion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Inicialmente</a:t>
            </a:r>
            <a:endParaRPr lang="pt-BR" dirty="0"/>
          </a:p>
          <a:p>
            <a:pPr lvl="1"/>
            <a:r>
              <a:rPr lang="pt-BR" dirty="0"/>
              <a:t>Divide o vetor em 2 </a:t>
            </a:r>
            <a:r>
              <a:rPr lang="pt-BR" dirty="0" smtClean="0"/>
              <a:t>segmentos: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primeiro contendo os elementos já </a:t>
            </a:r>
            <a:r>
              <a:rPr lang="pt-BR" dirty="0" smtClean="0"/>
              <a:t>ordenados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segundo contendo os elementos ainda não </a:t>
            </a:r>
            <a:r>
              <a:rPr lang="pt-BR" dirty="0" smtClean="0"/>
              <a:t>ordenados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início: o 1º segmento terá apenas 1 elemento</a:t>
            </a:r>
          </a:p>
          <a:p>
            <a:r>
              <a:rPr lang="pt-BR" dirty="0" smtClean="0"/>
              <a:t>Funcionamento</a:t>
            </a:r>
          </a:p>
          <a:p>
            <a:pPr lvl="1"/>
            <a:r>
              <a:rPr lang="pt-BR" dirty="0" smtClean="0"/>
              <a:t>Pega </a:t>
            </a:r>
            <a:r>
              <a:rPr lang="pt-BR" dirty="0"/>
              <a:t>o primeiro elemento do segmento não </a:t>
            </a:r>
            <a:r>
              <a:rPr lang="pt-BR" dirty="0" smtClean="0"/>
              <a:t>ordenado e </a:t>
            </a:r>
            <a:r>
              <a:rPr lang="pt-BR" dirty="0"/>
              <a:t>procura seu lugar no segmento ordenado.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Insertion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Vetor original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Divisão inicial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17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3505"/>
              </p:ext>
            </p:extLst>
          </p:nvPr>
        </p:nvGraphicFramePr>
        <p:xfrm>
          <a:off x="3707904" y="1556792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716285"/>
              </p:ext>
            </p:extLst>
          </p:nvPr>
        </p:nvGraphicFramePr>
        <p:xfrm>
          <a:off x="3707904" y="2780928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Conector angulado 7"/>
          <p:cNvCxnSpPr>
            <a:endCxn id="10" idx="1"/>
          </p:cNvCxnSpPr>
          <p:nvPr/>
        </p:nvCxnSpPr>
        <p:spPr>
          <a:xfrm>
            <a:off x="3995936" y="3140968"/>
            <a:ext cx="1152128" cy="832738"/>
          </a:xfrm>
          <a:prstGeom prst="bentConnector3">
            <a:avLst>
              <a:gd name="adj1" fmla="val -659"/>
            </a:avLst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148064" y="3789040"/>
            <a:ext cx="112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Ordenado</a:t>
            </a:r>
            <a:endParaRPr lang="pt-BR" dirty="0"/>
          </a:p>
        </p:txBody>
      </p:sp>
      <p:cxnSp>
        <p:nvCxnSpPr>
          <p:cNvPr id="14" name="Conector angulado 13"/>
          <p:cNvCxnSpPr/>
          <p:nvPr/>
        </p:nvCxnSpPr>
        <p:spPr>
          <a:xfrm flipV="1">
            <a:off x="5930424" y="2160051"/>
            <a:ext cx="927103" cy="288030"/>
          </a:xfrm>
          <a:prstGeom prst="bentConnector3">
            <a:avLst>
              <a:gd name="adj1" fmla="val -364"/>
            </a:avLst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961904" y="1964613"/>
            <a:ext cx="153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ordenado</a:t>
            </a:r>
            <a:endParaRPr lang="pt-BR" dirty="0"/>
          </a:p>
        </p:txBody>
      </p:sp>
      <p:sp>
        <p:nvSpPr>
          <p:cNvPr id="26" name="Chave esquerda 25"/>
          <p:cNvSpPr/>
          <p:nvPr/>
        </p:nvSpPr>
        <p:spPr>
          <a:xfrm rot="5400000">
            <a:off x="5789316" y="1001795"/>
            <a:ext cx="288032" cy="3240360"/>
          </a:xfrm>
          <a:prstGeom prst="leftBrace">
            <a:avLst>
              <a:gd name="adj1" fmla="val 89388"/>
              <a:gd name="adj2" fmla="val 50000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316997"/>
              </p:ext>
            </p:extLst>
          </p:nvPr>
        </p:nvGraphicFramePr>
        <p:xfrm>
          <a:off x="3707904" y="4797152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63614"/>
              </p:ext>
            </p:extLst>
          </p:nvPr>
        </p:nvGraphicFramePr>
        <p:xfrm>
          <a:off x="3707904" y="5445224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1835696" y="4827112"/>
            <a:ext cx="17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Primeira iteração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835696" y="5445224"/>
            <a:ext cx="180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Segunda iteração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7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752" y="121196"/>
            <a:ext cx="8229600" cy="859532"/>
          </a:xfrm>
        </p:spPr>
        <p:txBody>
          <a:bodyPr/>
          <a:lstStyle/>
          <a:p>
            <a:r>
              <a:rPr lang="en-GB" dirty="0" smtClean="0"/>
              <a:t>Insertion Sort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18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57118"/>
              </p:ext>
            </p:extLst>
          </p:nvPr>
        </p:nvGraphicFramePr>
        <p:xfrm>
          <a:off x="4198320" y="1509011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Conector angulado 7"/>
          <p:cNvCxnSpPr/>
          <p:nvPr/>
        </p:nvCxnSpPr>
        <p:spPr>
          <a:xfrm>
            <a:off x="4486352" y="1869051"/>
            <a:ext cx="661712" cy="263805"/>
          </a:xfrm>
          <a:prstGeom prst="bentConnector3">
            <a:avLst>
              <a:gd name="adj1" fmla="val -1453"/>
            </a:avLst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279480" y="1948190"/>
            <a:ext cx="112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Ordenado</a:t>
            </a:r>
            <a:endParaRPr lang="pt-BR" dirty="0"/>
          </a:p>
        </p:txBody>
      </p:sp>
      <p:cxnSp>
        <p:nvCxnSpPr>
          <p:cNvPr id="14" name="Conector angulado 13"/>
          <p:cNvCxnSpPr/>
          <p:nvPr/>
        </p:nvCxnSpPr>
        <p:spPr>
          <a:xfrm flipV="1">
            <a:off x="6420840" y="888134"/>
            <a:ext cx="927103" cy="288030"/>
          </a:xfrm>
          <a:prstGeom prst="bentConnector3">
            <a:avLst>
              <a:gd name="adj1" fmla="val -364"/>
            </a:avLst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452320" y="692696"/>
            <a:ext cx="153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ordenado</a:t>
            </a:r>
            <a:endParaRPr lang="pt-BR" dirty="0"/>
          </a:p>
        </p:txBody>
      </p:sp>
      <p:sp>
        <p:nvSpPr>
          <p:cNvPr id="26" name="Chave esquerda 25"/>
          <p:cNvSpPr/>
          <p:nvPr/>
        </p:nvSpPr>
        <p:spPr>
          <a:xfrm rot="5400000">
            <a:off x="6279732" y="-270122"/>
            <a:ext cx="288032" cy="3240360"/>
          </a:xfrm>
          <a:prstGeom prst="leftBrace">
            <a:avLst>
              <a:gd name="adj1" fmla="val 89388"/>
              <a:gd name="adj2" fmla="val 50000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588701"/>
              </p:ext>
            </p:extLst>
          </p:nvPr>
        </p:nvGraphicFramePr>
        <p:xfrm>
          <a:off x="910774" y="2636912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5667344" y="2657144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1ª iteração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66355"/>
              </p:ext>
            </p:extLst>
          </p:nvPr>
        </p:nvGraphicFramePr>
        <p:xfrm>
          <a:off x="910774" y="3284984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14686"/>
              </p:ext>
            </p:extLst>
          </p:nvPr>
        </p:nvGraphicFramePr>
        <p:xfrm>
          <a:off x="910774" y="3933056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50538"/>
              </p:ext>
            </p:extLst>
          </p:nvPr>
        </p:nvGraphicFramePr>
        <p:xfrm>
          <a:off x="910774" y="4581128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3414"/>
              </p:ext>
            </p:extLst>
          </p:nvPr>
        </p:nvGraphicFramePr>
        <p:xfrm>
          <a:off x="910774" y="5229200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87059"/>
              </p:ext>
            </p:extLst>
          </p:nvPr>
        </p:nvGraphicFramePr>
        <p:xfrm>
          <a:off x="910774" y="5877272"/>
          <a:ext cx="3906434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4" name="CaixaDeTexto 33"/>
          <p:cNvSpPr txBox="1"/>
          <p:nvPr/>
        </p:nvSpPr>
        <p:spPr>
          <a:xfrm>
            <a:off x="5667344" y="3304278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2ª iteração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667344" y="3951412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3ª iteração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667344" y="4598546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4ª iteração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5667344" y="5245680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5ª iteração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5667344" y="5892816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6ª iteração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6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dirty="0" smtClean="0"/>
              <a:t>Código fonte: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19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8002" y="2132856"/>
            <a:ext cx="7782900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void insertionSort (int a[]) {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for (int i = 1; i &lt; a.length; i++) {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int j = i;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//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pos do 1º elemento no seg. não ord.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int B = a[i]; // 1º elemento no seg. não ord.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while ((j &gt; 0) &amp;&amp; (a[j-1] &gt; B)) {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    a[j] = a[j-1];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    j--;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    a[j] = B;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150000"/>
              </a:lnSpc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have direita 5"/>
          <p:cNvSpPr/>
          <p:nvPr/>
        </p:nvSpPr>
        <p:spPr>
          <a:xfrm>
            <a:off x="6012160" y="3933056"/>
            <a:ext cx="360040" cy="1872208"/>
          </a:xfrm>
          <a:prstGeom prst="rightBrace">
            <a:avLst>
              <a:gd name="adj1" fmla="val 54264"/>
              <a:gd name="adj2" fmla="val 50000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60233" y="4130496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buscando </a:t>
            </a:r>
            <a:r>
              <a:rPr lang="pt-BR" dirty="0"/>
              <a:t>a posição </a:t>
            </a:r>
          </a:p>
          <a:p>
            <a:r>
              <a:rPr lang="pt-BR" dirty="0"/>
              <a:t>do 1º elemento do segmento não ordenado no segmento ordenado </a:t>
            </a:r>
          </a:p>
        </p:txBody>
      </p:sp>
    </p:spTree>
    <p:extLst>
      <p:ext uri="{BB962C8B-B14F-4D97-AF65-F5344CB8AC3E}">
        <p14:creationId xmlns:p14="http://schemas.microsoft.com/office/powerpoint/2010/main" val="6835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Ordenação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Simples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Bubble </a:t>
            </a:r>
            <a:r>
              <a:rPr lang="fr-FR" dirty="0">
                <a:solidFill>
                  <a:srgbClr val="000000"/>
                </a:solidFill>
              </a:rPr>
              <a:t>Sort (Bolha)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Selection </a:t>
            </a:r>
            <a:r>
              <a:rPr lang="fr-FR" dirty="0">
                <a:solidFill>
                  <a:srgbClr val="000000"/>
                </a:solidFill>
              </a:rPr>
              <a:t>Sort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Insertion </a:t>
            </a:r>
            <a:r>
              <a:rPr lang="fr-FR" dirty="0">
                <a:solidFill>
                  <a:srgbClr val="000000"/>
                </a:solidFill>
              </a:rPr>
              <a:t>Sort </a:t>
            </a:r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Avançados</a:t>
            </a:r>
            <a:endParaRPr lang="fr-FR" dirty="0">
              <a:solidFill>
                <a:srgbClr val="000000"/>
              </a:solidFill>
            </a:endParaRP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Merge </a:t>
            </a:r>
            <a:r>
              <a:rPr lang="fr-FR" dirty="0">
                <a:solidFill>
                  <a:srgbClr val="000000"/>
                </a:solidFill>
              </a:rPr>
              <a:t>Sort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Quick </a:t>
            </a:r>
            <a:r>
              <a:rPr lang="fr-FR" dirty="0">
                <a:solidFill>
                  <a:srgbClr val="000000"/>
                </a:solidFill>
              </a:rPr>
              <a:t>Sort</a:t>
            </a:r>
            <a:r>
              <a:rPr lang="pt-BR" dirty="0" smtClean="0">
                <a:solidFill>
                  <a:srgbClr val="000000"/>
                </a:solidFill>
              </a:rPr>
              <a:t>Exercícios</a:t>
            </a:r>
          </a:p>
          <a:p>
            <a:r>
              <a:rPr lang="pt-BR" noProof="0" dirty="0" smtClean="0">
                <a:solidFill>
                  <a:srgbClr val="000000"/>
                </a:solidFill>
              </a:rPr>
              <a:t>Exercícios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23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Agenda: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 Sort - </a:t>
            </a:r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Método </a:t>
            </a:r>
            <a:r>
              <a:rPr lang="pt-BR" dirty="0"/>
              <a:t>bastante simples de implementar</a:t>
            </a:r>
          </a:p>
          <a:p>
            <a:r>
              <a:rPr lang="pt-BR" dirty="0" smtClean="0"/>
              <a:t>Método </a:t>
            </a:r>
            <a:r>
              <a:rPr lang="pt-BR" dirty="0"/>
              <a:t>bastante lento de executar</a:t>
            </a:r>
          </a:p>
          <a:p>
            <a:r>
              <a:rPr lang="pt-BR" dirty="0" smtClean="0"/>
              <a:t>A </a:t>
            </a:r>
            <a:r>
              <a:rPr lang="pt-BR" dirty="0"/>
              <a:t>inserção com poucos elementos </a:t>
            </a:r>
            <a:r>
              <a:rPr lang="pt-BR" dirty="0" smtClean="0"/>
              <a:t>é interessante </a:t>
            </a:r>
            <a:r>
              <a:rPr lang="pt-BR" dirty="0"/>
              <a:t>de ser usada, mas a medida </a:t>
            </a:r>
            <a:r>
              <a:rPr lang="pt-BR" dirty="0" smtClean="0"/>
              <a:t>que vamos </a:t>
            </a:r>
            <a:r>
              <a:rPr lang="pt-BR" dirty="0"/>
              <a:t>aumentando o </a:t>
            </a:r>
            <a:r>
              <a:rPr lang="pt-BR" dirty="0" smtClean="0"/>
              <a:t>número </a:t>
            </a:r>
            <a:r>
              <a:rPr lang="pt-BR" dirty="0"/>
              <a:t>de dados </a:t>
            </a:r>
            <a:r>
              <a:rPr lang="pt-BR" dirty="0" smtClean="0"/>
              <a:t>o algoritmo </a:t>
            </a:r>
            <a:r>
              <a:rPr lang="pt-BR" dirty="0"/>
              <a:t>pode </a:t>
            </a:r>
            <a:r>
              <a:rPr lang="pt-BR" dirty="0" smtClean="0"/>
              <a:t>ficar </a:t>
            </a:r>
            <a:r>
              <a:rPr lang="pt-BR" dirty="0"/>
              <a:t>bastante </a:t>
            </a:r>
            <a:r>
              <a:rPr lang="pt-BR" dirty="0" smtClean="0"/>
              <a:t>lento</a:t>
            </a:r>
          </a:p>
          <a:p>
            <a:endParaRPr lang="pt-BR" dirty="0" smtClean="0"/>
          </a:p>
          <a:p>
            <a:r>
              <a:rPr lang="pt-BR" dirty="0" smtClean="0"/>
              <a:t>Complexidade</a:t>
            </a:r>
            <a:r>
              <a:rPr lang="pt-BR" dirty="0"/>
              <a:t>: O(N*N) ou O(N2)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6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Funcionamento</a:t>
            </a:r>
            <a:endParaRPr lang="pt-BR" dirty="0"/>
          </a:p>
          <a:p>
            <a:pPr lvl="1"/>
            <a:r>
              <a:rPr lang="pt-BR" dirty="0" smtClean="0"/>
              <a:t>“Dividir </a:t>
            </a:r>
            <a:r>
              <a:rPr lang="pt-BR" dirty="0"/>
              <a:t>para </a:t>
            </a:r>
            <a:r>
              <a:rPr lang="pt-BR" dirty="0" smtClean="0"/>
              <a:t>conquistar”</a:t>
            </a:r>
          </a:p>
          <a:p>
            <a:pPr lvl="1"/>
            <a:r>
              <a:rPr lang="pt-BR" dirty="0" smtClean="0"/>
              <a:t>Divide </a:t>
            </a:r>
            <a:r>
              <a:rPr lang="pt-BR" dirty="0"/>
              <a:t>os dados até que tenha blocos pequenos (2 dados</a:t>
            </a:r>
            <a:r>
              <a:rPr lang="pt-BR" dirty="0" smtClean="0"/>
              <a:t>), ordena </a:t>
            </a:r>
            <a:r>
              <a:rPr lang="pt-BR" dirty="0"/>
              <a:t>estes blocos individualmente e depois junta os </a:t>
            </a:r>
            <a:r>
              <a:rPr lang="pt-BR" dirty="0" smtClean="0"/>
              <a:t>bloco</a:t>
            </a:r>
          </a:p>
          <a:p>
            <a:pPr lvl="1"/>
            <a:r>
              <a:rPr lang="pt-BR" dirty="0" smtClean="0"/>
              <a:t>Juntar </a:t>
            </a:r>
            <a:r>
              <a:rPr lang="pt-BR" dirty="0"/>
              <a:t>dois blocos ordenados é mais fácil que ordenar </a:t>
            </a:r>
            <a:r>
              <a:rPr lang="pt-BR" dirty="0" smtClean="0"/>
              <a:t>eles completamente!</a:t>
            </a:r>
          </a:p>
          <a:p>
            <a:pPr lvl="1"/>
            <a:endParaRPr lang="pt-BR" dirty="0"/>
          </a:p>
          <a:p>
            <a:r>
              <a:rPr lang="pt-BR" dirty="0"/>
              <a:t>Possivelmente você já fez isto na prática...</a:t>
            </a:r>
          </a:p>
          <a:p>
            <a:r>
              <a:rPr lang="pt-BR" dirty="0"/>
              <a:t>Professores quando ordenam as provas em ordem </a:t>
            </a:r>
            <a:r>
              <a:rPr lang="pt-BR" dirty="0" smtClean="0"/>
              <a:t>alfabética, usualmente </a:t>
            </a:r>
            <a:r>
              <a:rPr lang="pt-BR" dirty="0"/>
              <a:t>dividem em pilhas </a:t>
            </a:r>
            <a:r>
              <a:rPr lang="pt-BR" dirty="0" smtClean="0"/>
              <a:t>menores, ordenam </a:t>
            </a:r>
            <a:r>
              <a:rPr lang="pt-BR" dirty="0"/>
              <a:t>estas </a:t>
            </a:r>
            <a:r>
              <a:rPr lang="pt-BR" dirty="0" smtClean="0"/>
              <a:t>pilhas individualmente </a:t>
            </a:r>
            <a:r>
              <a:rPr lang="pt-BR" dirty="0"/>
              <a:t>(conjuntos menores</a:t>
            </a:r>
            <a:r>
              <a:rPr lang="pt-BR" dirty="0" smtClean="0"/>
              <a:t>), e </a:t>
            </a:r>
            <a:r>
              <a:rPr lang="pt-BR" dirty="0"/>
              <a:t>depois juntam as pilhas mantendo a ordenação.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2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72008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22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73683"/>
              </p:ext>
            </p:extLst>
          </p:nvPr>
        </p:nvGraphicFramePr>
        <p:xfrm>
          <a:off x="1403648" y="2420888"/>
          <a:ext cx="648072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090"/>
                <a:gridCol w="810090"/>
                <a:gridCol w="810090"/>
                <a:gridCol w="810090"/>
                <a:gridCol w="810090"/>
                <a:gridCol w="810090"/>
                <a:gridCol w="810090"/>
                <a:gridCol w="81009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10537"/>
              </p:ext>
            </p:extLst>
          </p:nvPr>
        </p:nvGraphicFramePr>
        <p:xfrm>
          <a:off x="1567120" y="3429000"/>
          <a:ext cx="126014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70"/>
                <a:gridCol w="63007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16359"/>
              </p:ext>
            </p:extLst>
          </p:nvPr>
        </p:nvGraphicFramePr>
        <p:xfrm>
          <a:off x="3192816" y="3429000"/>
          <a:ext cx="126014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70"/>
                <a:gridCol w="63007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44602"/>
              </p:ext>
            </p:extLst>
          </p:nvPr>
        </p:nvGraphicFramePr>
        <p:xfrm>
          <a:off x="4818512" y="3429000"/>
          <a:ext cx="126014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70"/>
                <a:gridCol w="63007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79904"/>
              </p:ext>
            </p:extLst>
          </p:nvPr>
        </p:nvGraphicFramePr>
        <p:xfrm>
          <a:off x="6444208" y="3429000"/>
          <a:ext cx="126014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70"/>
                <a:gridCol w="63007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02893"/>
              </p:ext>
            </p:extLst>
          </p:nvPr>
        </p:nvGraphicFramePr>
        <p:xfrm>
          <a:off x="2038080" y="4460480"/>
          <a:ext cx="194421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054"/>
                <a:gridCol w="486054"/>
                <a:gridCol w="486054"/>
                <a:gridCol w="486054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48356"/>
              </p:ext>
            </p:extLst>
          </p:nvPr>
        </p:nvGraphicFramePr>
        <p:xfrm>
          <a:off x="5286264" y="4460480"/>
          <a:ext cx="1944216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054"/>
                <a:gridCol w="486054"/>
                <a:gridCol w="486054"/>
                <a:gridCol w="486054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64175"/>
              </p:ext>
            </p:extLst>
          </p:nvPr>
        </p:nvGraphicFramePr>
        <p:xfrm>
          <a:off x="2447764" y="6021288"/>
          <a:ext cx="4392488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48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57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86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  <a:endParaRPr lang="pt-BR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3" name="Divisa 12"/>
          <p:cNvSpPr/>
          <p:nvPr/>
        </p:nvSpPr>
        <p:spPr>
          <a:xfrm rot="5400000">
            <a:off x="1945162" y="2892679"/>
            <a:ext cx="504056" cy="504056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Divisa 13"/>
          <p:cNvSpPr/>
          <p:nvPr/>
        </p:nvSpPr>
        <p:spPr>
          <a:xfrm rot="5400000">
            <a:off x="3570858" y="2892679"/>
            <a:ext cx="504056" cy="504056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Divisa 14"/>
          <p:cNvSpPr/>
          <p:nvPr/>
        </p:nvSpPr>
        <p:spPr>
          <a:xfrm rot="5400000">
            <a:off x="5196554" y="2892679"/>
            <a:ext cx="504056" cy="504056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Divisa 15"/>
          <p:cNvSpPr/>
          <p:nvPr/>
        </p:nvSpPr>
        <p:spPr>
          <a:xfrm rot="5400000">
            <a:off x="6822250" y="2892679"/>
            <a:ext cx="504056" cy="504056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 rot="5400000">
            <a:off x="2758160" y="3335505"/>
            <a:ext cx="504056" cy="1555142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Divisa 17"/>
          <p:cNvSpPr/>
          <p:nvPr/>
        </p:nvSpPr>
        <p:spPr>
          <a:xfrm rot="5400000">
            <a:off x="6014585" y="3335505"/>
            <a:ext cx="504056" cy="1555142"/>
          </a:xfrm>
          <a:prstGeom prst="chevron">
            <a:avLst>
              <a:gd name="adj" fmla="val 99999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Divisa 18"/>
          <p:cNvSpPr/>
          <p:nvPr/>
        </p:nvSpPr>
        <p:spPr>
          <a:xfrm rot="5400000">
            <a:off x="4175956" y="3798571"/>
            <a:ext cx="936104" cy="3221298"/>
          </a:xfrm>
          <a:prstGeom prst="chevron">
            <a:avLst>
              <a:gd name="adj" fmla="val 100000"/>
            </a:avLst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Sort - </a:t>
            </a:r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Método </a:t>
            </a:r>
            <a:r>
              <a:rPr lang="pt-BR" dirty="0"/>
              <a:t>mais complexo de implementar (algoritmo recursivo)</a:t>
            </a:r>
          </a:p>
          <a:p>
            <a:r>
              <a:rPr lang="pt-BR" dirty="0" smtClean="0"/>
              <a:t>Método </a:t>
            </a:r>
            <a:r>
              <a:rPr lang="pt-BR" dirty="0"/>
              <a:t>mais rápido de executar</a:t>
            </a:r>
          </a:p>
          <a:p>
            <a:r>
              <a:rPr lang="pt-BR" dirty="0" smtClean="0"/>
              <a:t>Juntar </a:t>
            </a:r>
            <a:r>
              <a:rPr lang="pt-BR" dirty="0"/>
              <a:t>dois blocos ordenados, mantendo a ordenação, é bem mais rápido e eficiente que ordenar tudo junto.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Complexidade</a:t>
            </a:r>
            <a:r>
              <a:rPr lang="pt-BR" dirty="0"/>
              <a:t>: O(N*</a:t>
            </a:r>
            <a:r>
              <a:rPr lang="pt-BR" dirty="0" err="1"/>
              <a:t>LogN</a:t>
            </a:r>
            <a:r>
              <a:rPr lang="pt-BR" dirty="0"/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53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BR" dirty="0" smtClean="0"/>
              <a:t>Método </a:t>
            </a:r>
            <a:r>
              <a:rPr lang="pt-BR" dirty="0"/>
              <a:t>mais complexo de implementar (algoritmo recursivo)</a:t>
            </a:r>
          </a:p>
          <a:p>
            <a:r>
              <a:rPr lang="pt-BR" dirty="0" smtClean="0"/>
              <a:t>Método </a:t>
            </a:r>
            <a:r>
              <a:rPr lang="pt-BR" dirty="0"/>
              <a:t>mais rápido de executar</a:t>
            </a:r>
          </a:p>
          <a:p>
            <a:r>
              <a:rPr lang="pt-BR" dirty="0" smtClean="0"/>
              <a:t>Algoritmo </a:t>
            </a:r>
            <a:r>
              <a:rPr lang="pt-BR" dirty="0"/>
              <a:t>“Clássico” de ordenação rápida disponível em diversas bibliotecas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Complexidade: O(N*</a:t>
            </a:r>
            <a:r>
              <a:rPr lang="pt-BR" dirty="0" err="1"/>
              <a:t>LogN</a:t>
            </a:r>
            <a:r>
              <a:rPr lang="pt-BR" dirty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24</a:t>
            </a:fld>
            <a:endParaRPr lang="pt-BR" dirty="0"/>
          </a:p>
        </p:txBody>
      </p:sp>
      <p:pic>
        <p:nvPicPr>
          <p:cNvPr id="1026" name="Picture 2" descr="Animated visualization of the quicksort algorithm. The horizontal lines are pivot values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0987"/>
            <a:ext cx="2667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7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Sort – Como </a:t>
            </a:r>
            <a:r>
              <a:rPr lang="pt-BR" dirty="0" smtClean="0"/>
              <a:t>usar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qsort example */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      /* printf */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     /* qsort */</a:t>
            </a:r>
          </a:p>
          <a:p>
            <a:pPr marL="0" indent="0">
              <a:buNone/>
            </a:pPr>
            <a:endParaRPr lang="en-GB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values[] = { 40, 10, 100, 90, 20, 25 };</a:t>
            </a:r>
          </a:p>
          <a:p>
            <a:pPr marL="0" indent="0">
              <a:buNone/>
            </a:pPr>
            <a:endParaRPr lang="en-GB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compare (const void * a, const void * b)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return ( *(int*)a - *(int*)b );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main ()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int n;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qsort (values, 6, sizeof(int), compare);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for (n=0; n&lt;6; n++)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printf ("%d ",values[n]);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GB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GB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25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19872" y="634881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/>
              <a:t>http://www.cplusplus.com/reference/cstdlib/qsort/</a:t>
            </a:r>
          </a:p>
        </p:txBody>
      </p:sp>
    </p:spTree>
    <p:extLst>
      <p:ext uri="{BB962C8B-B14F-4D97-AF65-F5344CB8AC3E}">
        <p14:creationId xmlns:p14="http://schemas.microsoft.com/office/powerpoint/2010/main" val="6186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Heap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BR" dirty="0" smtClean="0"/>
              <a:t>Método </a:t>
            </a:r>
            <a:r>
              <a:rPr lang="pt-BR" dirty="0"/>
              <a:t>mais complexo de implementar (algoritmo recursivo)</a:t>
            </a:r>
          </a:p>
          <a:p>
            <a:r>
              <a:rPr lang="pt-BR" dirty="0" smtClean="0"/>
              <a:t>Método </a:t>
            </a:r>
            <a:r>
              <a:rPr lang="pt-BR" dirty="0"/>
              <a:t>mais rápido de executar</a:t>
            </a:r>
          </a:p>
          <a:p>
            <a:r>
              <a:rPr lang="pt-BR" dirty="0" smtClean="0"/>
              <a:t>Algoritmo </a:t>
            </a:r>
            <a:r>
              <a:rPr lang="pt-BR" dirty="0"/>
              <a:t>“Clássico” de ordenação rápida disponível em diversas bibliotecas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Complexidade: O(N*</a:t>
            </a:r>
            <a:r>
              <a:rPr lang="pt-BR" dirty="0" err="1"/>
              <a:t>LogN</a:t>
            </a:r>
            <a:r>
              <a:rPr lang="pt-BR" dirty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26</a:t>
            </a:fld>
            <a:endParaRPr lang="pt-BR" dirty="0"/>
          </a:p>
        </p:txBody>
      </p:sp>
      <p:pic>
        <p:nvPicPr>
          <p:cNvPr id="2050" name="Picture 2" descr="Sorting heapsort ani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2667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Demonstração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Visualização através de </a:t>
            </a:r>
            <a:r>
              <a:rPr lang="pt-BR" dirty="0" smtClean="0"/>
              <a:t>animações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://www.sorting-algorithms.com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3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Informações sobre a disciplina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noProof="0" dirty="0"/>
              <a:t>USP - Universidade de São Paulo - São Carlos, SP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ICMC - Instituto de Ciências Matemáticas e de Computação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SSC - Departamento de Sistemas de Computação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/>
              <a:t>Prof. </a:t>
            </a:r>
            <a:r>
              <a:rPr lang="pt-BR" b="1" noProof="0" dirty="0" smtClean="0"/>
              <a:t>Dr. Daniel Rodrigo Ferraz Bonetti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Web institucional: </a:t>
            </a:r>
            <a:r>
              <a:rPr lang="pt-BR" b="1" noProof="0" dirty="0">
                <a:hlinkClick r:id="rId2"/>
              </a:rPr>
              <a:t>http://www.icmc.usp.br/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 smtClean="0"/>
              <a:t>Página </a:t>
            </a:r>
            <a:r>
              <a:rPr lang="pt-BR" b="1" noProof="0" dirty="0"/>
              <a:t>do Grupo de Pesquisa: </a:t>
            </a:r>
            <a:r>
              <a:rPr lang="pt-BR" b="1" noProof="0" dirty="0">
                <a:hlinkClick r:id="rId3"/>
              </a:rPr>
              <a:t>http://</a:t>
            </a:r>
            <a:r>
              <a:rPr lang="pt-BR" b="1" noProof="0" dirty="0" smtClean="0">
                <a:hlinkClick r:id="rId3"/>
              </a:rPr>
              <a:t>www.lcr.icmc.usp.br</a:t>
            </a:r>
            <a:r>
              <a:rPr lang="pt-BR" b="1" noProof="0" dirty="0">
                <a:hlinkClick r:id="rId3"/>
              </a:rPr>
              <a:t>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E-mail:  </a:t>
            </a:r>
            <a:r>
              <a:rPr lang="pt-BR" b="1" noProof="0" dirty="0" smtClean="0">
                <a:hlinkClick r:id="rId4"/>
              </a:rPr>
              <a:t>dbonetti@icmc.usp.br</a:t>
            </a:r>
            <a:r>
              <a:rPr lang="pt-BR" b="1" noProof="0" dirty="0" smtClean="0"/>
              <a:t> ou </a:t>
            </a:r>
            <a:r>
              <a:rPr lang="pt-BR" b="1" noProof="0" dirty="0" smtClean="0">
                <a:hlinkClick r:id="rId5"/>
              </a:rPr>
              <a:t>daniel.bonetti@gmail.com</a:t>
            </a:r>
            <a:r>
              <a:rPr lang="pt-BR" b="1" noProof="0" dirty="0" smtClean="0"/>
              <a:t> 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 smtClean="0"/>
              <a:t>Disciplina de Linguagem de Programação e Aplicações SSC0300</a:t>
            </a:r>
          </a:p>
          <a:p>
            <a:pPr marL="0" indent="0">
              <a:buNone/>
            </a:pPr>
            <a:r>
              <a:rPr lang="pt-BR" sz="3100" b="1" dirty="0">
                <a:hlinkClick r:id="rId6"/>
              </a:rPr>
              <a:t>http://</a:t>
            </a:r>
            <a:r>
              <a:rPr lang="pt-BR" sz="3100" b="1" dirty="0" smtClean="0">
                <a:hlinkClick r:id="rId6"/>
              </a:rPr>
              <a:t>disciplinas.stoa.usp.br/course/view.php?id=7891</a:t>
            </a:r>
            <a:r>
              <a:rPr lang="pt-BR" sz="3100" b="1" dirty="0" smtClean="0"/>
              <a:t> 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Ordenação de Dados: Vetor ou Lista de Dados (encadeada)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Ordenar é o processo de rearranjar um conjunto de </a:t>
            </a:r>
            <a:r>
              <a:rPr lang="pt-BR" dirty="0" smtClean="0"/>
              <a:t>objetos em </a:t>
            </a:r>
            <a:r>
              <a:rPr lang="pt-BR" dirty="0"/>
              <a:t>uma ordem ascendente ou descendente.</a:t>
            </a:r>
          </a:p>
          <a:p>
            <a:r>
              <a:rPr lang="pt-BR" dirty="0"/>
              <a:t>A ordenação visa facilitar a recuperação e/ou uso </a:t>
            </a:r>
            <a:r>
              <a:rPr lang="pt-BR" dirty="0" smtClean="0"/>
              <a:t>posterior de </a:t>
            </a:r>
            <a:r>
              <a:rPr lang="pt-BR" dirty="0"/>
              <a:t>itens do conjunto ordenado.</a:t>
            </a:r>
          </a:p>
          <a:p>
            <a:r>
              <a:rPr lang="pt-BR" dirty="0"/>
              <a:t>Por </a:t>
            </a:r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Dificuldade </a:t>
            </a:r>
            <a:r>
              <a:rPr lang="pt-BR" dirty="0"/>
              <a:t>de se utilizar um catálogo </a:t>
            </a:r>
            <a:r>
              <a:rPr lang="pt-BR" dirty="0" smtClean="0"/>
              <a:t>telefônico se </a:t>
            </a:r>
            <a:r>
              <a:rPr lang="pt-BR" dirty="0"/>
              <a:t>os nomes das pessoas não estivessem </a:t>
            </a:r>
            <a:r>
              <a:rPr lang="pt-BR" dirty="0" smtClean="0"/>
              <a:t>listados em </a:t>
            </a:r>
            <a:r>
              <a:rPr lang="pt-BR" dirty="0"/>
              <a:t>ordem alfabética.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01850"/>
              </p:ext>
            </p:extLst>
          </p:nvPr>
        </p:nvGraphicFramePr>
        <p:xfrm>
          <a:off x="467544" y="5661248"/>
          <a:ext cx="39120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012"/>
                <a:gridCol w="489012"/>
                <a:gridCol w="489012"/>
                <a:gridCol w="489012"/>
                <a:gridCol w="489012"/>
                <a:gridCol w="489012"/>
                <a:gridCol w="489012"/>
                <a:gridCol w="4890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07703"/>
              </p:ext>
            </p:extLst>
          </p:nvPr>
        </p:nvGraphicFramePr>
        <p:xfrm>
          <a:off x="4644008" y="5661248"/>
          <a:ext cx="3912096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012"/>
                <a:gridCol w="489012"/>
                <a:gridCol w="489012"/>
                <a:gridCol w="489012"/>
                <a:gridCol w="489012"/>
                <a:gridCol w="489012"/>
                <a:gridCol w="489012"/>
                <a:gridCol w="4890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4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Ordenação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Métodos simples (+ Lentos)</a:t>
            </a:r>
          </a:p>
          <a:p>
            <a:pPr lvl="1"/>
            <a:r>
              <a:rPr lang="en-GB" dirty="0" smtClean="0"/>
              <a:t>Bubble Sort</a:t>
            </a:r>
          </a:p>
          <a:p>
            <a:pPr lvl="1"/>
            <a:r>
              <a:rPr lang="en-GB" dirty="0" smtClean="0"/>
              <a:t>Selection Sort</a:t>
            </a:r>
          </a:p>
          <a:p>
            <a:pPr lvl="1"/>
            <a:r>
              <a:rPr lang="en-GB" dirty="0" smtClean="0"/>
              <a:t>Insertion Sort</a:t>
            </a:r>
            <a:endParaRPr lang="pt-BR" dirty="0" smtClean="0"/>
          </a:p>
          <a:p>
            <a:r>
              <a:rPr lang="pt-BR" dirty="0" smtClean="0"/>
              <a:t>Método Otimizados (+ Rápidos)</a:t>
            </a:r>
          </a:p>
          <a:p>
            <a:pPr lvl="1"/>
            <a:r>
              <a:rPr lang="en-GB" dirty="0" smtClean="0"/>
              <a:t>Merge Sort</a:t>
            </a:r>
          </a:p>
          <a:p>
            <a:pPr lvl="1"/>
            <a:r>
              <a:rPr lang="en-GB" dirty="0" smtClean="0"/>
              <a:t>Quick Sort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76056" y="2780928"/>
            <a:ext cx="182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 muitos outros...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5013176"/>
            <a:ext cx="182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 muitos outros...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6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Exemplo: Suponha que se deseja classificar em ordem crescente o seguinte vetor de valores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Primeira Varredura: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76117"/>
              </p:ext>
            </p:extLst>
          </p:nvPr>
        </p:nvGraphicFramePr>
        <p:xfrm>
          <a:off x="5724128" y="220486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15226"/>
              </p:ext>
            </p:extLst>
          </p:nvPr>
        </p:nvGraphicFramePr>
        <p:xfrm>
          <a:off x="1331640" y="328498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8810"/>
              </p:ext>
            </p:extLst>
          </p:nvPr>
        </p:nvGraphicFramePr>
        <p:xfrm>
          <a:off x="1331640" y="393305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99563"/>
              </p:ext>
            </p:extLst>
          </p:nvPr>
        </p:nvGraphicFramePr>
        <p:xfrm>
          <a:off x="1331640" y="465313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99319"/>
              </p:ext>
            </p:extLst>
          </p:nvPr>
        </p:nvGraphicFramePr>
        <p:xfrm>
          <a:off x="1331640" y="537321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32630"/>
              </p:ext>
            </p:extLst>
          </p:nvPr>
        </p:nvGraphicFramePr>
        <p:xfrm>
          <a:off x="1331640" y="609329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" name="Arco 14"/>
          <p:cNvSpPr/>
          <p:nvPr/>
        </p:nvSpPr>
        <p:spPr>
          <a:xfrm rot="8279490">
            <a:off x="1600001" y="3128233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Arco 15"/>
          <p:cNvSpPr/>
          <p:nvPr/>
        </p:nvSpPr>
        <p:spPr>
          <a:xfrm rot="8279490">
            <a:off x="2320079" y="3802715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Arco 16"/>
          <p:cNvSpPr/>
          <p:nvPr/>
        </p:nvSpPr>
        <p:spPr>
          <a:xfrm rot="8279490">
            <a:off x="2812502" y="4522795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rco 17"/>
          <p:cNvSpPr/>
          <p:nvPr/>
        </p:nvSpPr>
        <p:spPr>
          <a:xfrm rot="8279490">
            <a:off x="3472209" y="5242875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906104" y="3275692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(28, 26): troca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906104" y="3942085"/>
            <a:ext cx="317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(28, 30): não troca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906104" y="466216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(30, 24): troca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906104" y="538224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(30, 25): troca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906104" y="5949280"/>
            <a:ext cx="262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Fim da primeira varredura</a:t>
            </a:r>
          </a:p>
          <a:p>
            <a:r>
              <a:rPr lang="pt-BR" dirty="0" smtClean="0"/>
              <a:t>Valor ordenado: 30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6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Exemplo: Suponha que se deseja classificar em ordem crescente o seguinte vetor de valores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Segunda Varredura: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98985"/>
              </p:ext>
            </p:extLst>
          </p:nvPr>
        </p:nvGraphicFramePr>
        <p:xfrm>
          <a:off x="5724128" y="220486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727352"/>
              </p:ext>
            </p:extLst>
          </p:nvPr>
        </p:nvGraphicFramePr>
        <p:xfrm>
          <a:off x="1331640" y="399426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18057"/>
              </p:ext>
            </p:extLst>
          </p:nvPr>
        </p:nvGraphicFramePr>
        <p:xfrm>
          <a:off x="1331640" y="464233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59766"/>
              </p:ext>
            </p:extLst>
          </p:nvPr>
        </p:nvGraphicFramePr>
        <p:xfrm>
          <a:off x="1331640" y="536241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48910"/>
              </p:ext>
            </p:extLst>
          </p:nvPr>
        </p:nvGraphicFramePr>
        <p:xfrm>
          <a:off x="1331640" y="609329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" name="Arco 14"/>
          <p:cNvSpPr/>
          <p:nvPr/>
        </p:nvSpPr>
        <p:spPr>
          <a:xfrm rot="8279490">
            <a:off x="1600001" y="3837513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Arco 15"/>
          <p:cNvSpPr/>
          <p:nvPr/>
        </p:nvSpPr>
        <p:spPr>
          <a:xfrm rot="8279490">
            <a:off x="2320079" y="4511995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Arco 16"/>
          <p:cNvSpPr/>
          <p:nvPr/>
        </p:nvSpPr>
        <p:spPr>
          <a:xfrm rot="8279490">
            <a:off x="2812502" y="5232075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906104" y="3942085"/>
            <a:ext cx="317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(26, 28): não troca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906104" y="466216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(28, 24): troca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906104" y="538224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(28, 25): troca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906104" y="5949280"/>
            <a:ext cx="262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Fim da segunda varredura</a:t>
            </a:r>
          </a:p>
          <a:p>
            <a:r>
              <a:rPr lang="pt-BR" dirty="0" smtClean="0"/>
              <a:t>Valores ordenados: 28, 30</a:t>
            </a:r>
            <a:endParaRPr lang="pt-BR" dirty="0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52161"/>
              </p:ext>
            </p:extLst>
          </p:nvPr>
        </p:nvGraphicFramePr>
        <p:xfrm>
          <a:off x="3622851" y="2708920"/>
          <a:ext cx="2566505" cy="37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01"/>
                <a:gridCol w="513301"/>
                <a:gridCol w="513301"/>
                <a:gridCol w="513301"/>
                <a:gridCol w="513301"/>
              </a:tblGrid>
              <a:tr h="37020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7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Exemplo: Suponha que se deseja classificar em ordem crescente o seguinte vetor de valores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Terceira Varredura: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24669"/>
              </p:ext>
            </p:extLst>
          </p:nvPr>
        </p:nvGraphicFramePr>
        <p:xfrm>
          <a:off x="5724128" y="220486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10728"/>
              </p:ext>
            </p:extLst>
          </p:nvPr>
        </p:nvGraphicFramePr>
        <p:xfrm>
          <a:off x="1331640" y="4699231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9013"/>
              </p:ext>
            </p:extLst>
          </p:nvPr>
        </p:nvGraphicFramePr>
        <p:xfrm>
          <a:off x="1331640" y="5347303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570245"/>
              </p:ext>
            </p:extLst>
          </p:nvPr>
        </p:nvGraphicFramePr>
        <p:xfrm>
          <a:off x="1331640" y="609329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" name="Arco 14"/>
          <p:cNvSpPr/>
          <p:nvPr/>
        </p:nvSpPr>
        <p:spPr>
          <a:xfrm rot="8279490">
            <a:off x="1600001" y="4542480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Arco 15"/>
          <p:cNvSpPr/>
          <p:nvPr/>
        </p:nvSpPr>
        <p:spPr>
          <a:xfrm rot="8279490">
            <a:off x="2320079" y="5216962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4906104" y="466216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(26, 24): troca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906104" y="5382245"/>
            <a:ext cx="276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(26, 25): troca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906104" y="5949280"/>
            <a:ext cx="2964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Fim da terceira varredura</a:t>
            </a:r>
          </a:p>
          <a:p>
            <a:r>
              <a:rPr lang="pt-BR" dirty="0" smtClean="0"/>
              <a:t>Valores ordenados: 26, 28, 30</a:t>
            </a:r>
            <a:endParaRPr lang="pt-BR" dirty="0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57019"/>
              </p:ext>
            </p:extLst>
          </p:nvPr>
        </p:nvGraphicFramePr>
        <p:xfrm>
          <a:off x="3622851" y="2708920"/>
          <a:ext cx="2566505" cy="37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01"/>
                <a:gridCol w="513301"/>
                <a:gridCol w="513301"/>
                <a:gridCol w="513301"/>
                <a:gridCol w="513301"/>
              </a:tblGrid>
              <a:tr h="37020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7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Exemplo: Suponha que se deseja classificar em ordem crescente o seguinte vetor de valores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Quarta Varredura: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66210"/>
              </p:ext>
            </p:extLst>
          </p:nvPr>
        </p:nvGraphicFramePr>
        <p:xfrm>
          <a:off x="5724128" y="2204864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0622"/>
              </p:ext>
            </p:extLst>
          </p:nvPr>
        </p:nvGraphicFramePr>
        <p:xfrm>
          <a:off x="1331640" y="5382245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04673"/>
              </p:ext>
            </p:extLst>
          </p:nvPr>
        </p:nvGraphicFramePr>
        <p:xfrm>
          <a:off x="1331640" y="6093296"/>
          <a:ext cx="3048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" name="Arco 14"/>
          <p:cNvSpPr/>
          <p:nvPr/>
        </p:nvSpPr>
        <p:spPr>
          <a:xfrm rot="8279490">
            <a:off x="1600001" y="5225494"/>
            <a:ext cx="720080" cy="648072"/>
          </a:xfrm>
          <a:prstGeom prst="arc">
            <a:avLst>
              <a:gd name="adj1" fmla="val 16200000"/>
              <a:gd name="adj2" fmla="val 2109946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4906104" y="5382245"/>
            <a:ext cx="317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Compara par (24, 25): não troca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906104" y="5949280"/>
            <a:ext cx="365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Fim da quarta e última varredura</a:t>
            </a:r>
          </a:p>
          <a:p>
            <a:r>
              <a:rPr lang="pt-BR" dirty="0" smtClean="0"/>
              <a:t>Valores ordenados: 24, 25, 26, 28, 30</a:t>
            </a:r>
            <a:endParaRPr lang="pt-BR" dirty="0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37483"/>
              </p:ext>
            </p:extLst>
          </p:nvPr>
        </p:nvGraphicFramePr>
        <p:xfrm>
          <a:off x="3622851" y="2708920"/>
          <a:ext cx="2566505" cy="37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01"/>
                <a:gridCol w="513301"/>
                <a:gridCol w="513301"/>
                <a:gridCol w="513301"/>
                <a:gridCol w="513301"/>
              </a:tblGrid>
              <a:tr h="37020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5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Bubble Sort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dirty="0" smtClean="0"/>
              <a:t>Código fonte: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2132856"/>
            <a:ext cx="7782900" cy="4618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bubbleSort(int a[], int n) {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for (int i = n-1; i&gt;0; i--) { // nro de varreduras (n-1)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(int j = 0; j&lt;i; j++) { // percorre vetor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if (a[j] &gt; a[j+1]) { // troca par de posição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int T = a[j];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a[j] = a[j+1];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a[j+1] = T;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 // if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} // for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} // for</a:t>
            </a:r>
          </a:p>
          <a:p>
            <a:pPr>
              <a:lnSpc>
                <a:spcPct val="150000"/>
              </a:lnSpc>
            </a:pP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8417</TotalTime>
  <Words>1725</Words>
  <Application>Microsoft Office PowerPoint</Application>
  <PresentationFormat>Apresentação na tela (4:3)</PresentationFormat>
  <Paragraphs>593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USP – ICMC – SSC SSC0300 2º Semestre 2015</vt:lpstr>
      <vt:lpstr>Métodos de Ordenação</vt:lpstr>
      <vt:lpstr>Ordenação de Dados: Vetor ou Lista de Dados (encadeada)</vt:lpstr>
      <vt:lpstr>Ordenação de dados</vt:lpstr>
      <vt:lpstr>Bubble Sort</vt:lpstr>
      <vt:lpstr>Bubble Sort</vt:lpstr>
      <vt:lpstr>Bubble Sort</vt:lpstr>
      <vt:lpstr>Bubble Sort</vt:lpstr>
      <vt:lpstr>Bubble Sort</vt:lpstr>
      <vt:lpstr>Bubble Sort - Comentários</vt:lpstr>
      <vt:lpstr>Selection Sort</vt:lpstr>
      <vt:lpstr>Selection Sort</vt:lpstr>
      <vt:lpstr>Selection Sort</vt:lpstr>
      <vt:lpstr>Selection Sort</vt:lpstr>
      <vt:lpstr>Selection Sort - Comentários</vt:lpstr>
      <vt:lpstr>Insertion Sort</vt:lpstr>
      <vt:lpstr>Insertion Sort</vt:lpstr>
      <vt:lpstr>Insertion Sort</vt:lpstr>
      <vt:lpstr>Insert Sort</vt:lpstr>
      <vt:lpstr>Insert Sort - Comentários</vt:lpstr>
      <vt:lpstr>Merge Sort</vt:lpstr>
      <vt:lpstr>Merge Sort</vt:lpstr>
      <vt:lpstr>Merge Sort - Comentários</vt:lpstr>
      <vt:lpstr>Quick Sort</vt:lpstr>
      <vt:lpstr>Quick Sort – Como usar</vt:lpstr>
      <vt:lpstr>Heap Sort</vt:lpstr>
      <vt:lpstr>Demonstração prática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257</cp:revision>
  <dcterms:created xsi:type="dcterms:W3CDTF">2015-08-01T18:43:12Z</dcterms:created>
  <dcterms:modified xsi:type="dcterms:W3CDTF">2015-11-20T10:28:39Z</dcterms:modified>
</cp:coreProperties>
</file>