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4" r:id="rId17"/>
    <p:sldId id="433" r:id="rId18"/>
    <p:sldId id="435" r:id="rId19"/>
    <p:sldId id="436" r:id="rId20"/>
    <p:sldId id="34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9" autoAdjust="0"/>
    <p:restoredTop sz="94609" autoAdjust="0"/>
  </p:normalViewPr>
  <p:slideViewPr>
    <p:cSldViewPr>
      <p:cViewPr varScale="1">
        <p:scale>
          <a:sx n="107" d="100"/>
          <a:sy n="107" d="100"/>
        </p:scale>
        <p:origin x="-9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CC4BE-5844-4694-899E-1FB44C60E8BF}" type="datetimeFigureOut">
              <a:rPr lang="pt-BR" smtClean="0"/>
              <a:t>13/11/2015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3D1A3-5DD8-4994-A44B-2440137FBF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83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452F-5CFF-4C12-93A1-5AE4C25E5E16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51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926E-7E8D-4633-8D5E-9847561AA280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58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8E8-4BC9-4FD9-AAA3-32653FB3F7E5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8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/>
            </a:lvl1pPr>
            <a:lvl2pPr>
              <a:lnSpc>
                <a:spcPct val="130000"/>
              </a:lnSpc>
              <a:spcBef>
                <a:spcPts val="0"/>
              </a:spcBef>
              <a:defRPr/>
            </a:lvl2pPr>
            <a:lvl3pPr>
              <a:lnSpc>
                <a:spcPct val="130000"/>
              </a:lnSpc>
              <a:spcBef>
                <a:spcPts val="0"/>
              </a:spcBef>
              <a:defRPr/>
            </a:lvl3pPr>
            <a:lvl4pPr>
              <a:lnSpc>
                <a:spcPct val="130000"/>
              </a:lnSpc>
              <a:spcBef>
                <a:spcPts val="0"/>
              </a:spcBef>
              <a:defRPr/>
            </a:lvl4pPr>
            <a:lvl5pPr>
              <a:lnSpc>
                <a:spcPct val="13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AD85-ABBD-4E83-9F63-2286626C8FAF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247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6814-053D-4156-92F3-8EEC25B515F0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51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0780-4A30-46CB-931E-FC28071E0BDE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81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4496-7C58-4266-8961-ADB4C055754D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955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429F-C1C1-4168-9E3D-CABABBB26E42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667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0FC7-5C9F-40A0-98DC-69A91BDF374A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8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6C20-7579-4B29-BF31-6572C178E536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680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4748-430E-4D1A-8F11-8B005BC3567B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2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D45E-8014-4D27-8D9E-600320101252}" type="datetime1">
              <a:rPr lang="pt-BR" smtClean="0"/>
              <a:t>13/11/2015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AF50-CDA6-454A-9022-709EDA08C3B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38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bonetti@gmail.com" TargetMode="External"/><Relationship Id="rId2" Type="http://schemas.openxmlformats.org/officeDocument/2006/relationships/hyperlink" Target="mailto:dbonetti@icmc.usp.br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crserver.icmc.usp.br/~daniel/ssc0300/inde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r.icmc.usp.br/" TargetMode="External"/><Relationship Id="rId2" Type="http://schemas.openxmlformats.org/officeDocument/2006/relationships/hyperlink" Target="http://www.icmc.usp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ciplinas.stoa.usp.br/course/view.php?id=7891" TargetMode="External"/><Relationship Id="rId5" Type="http://schemas.openxmlformats.org/officeDocument/2006/relationships/hyperlink" Target="mailto:daniel.bonetti@gmail.com" TargetMode="External"/><Relationship Id="rId4" Type="http://schemas.openxmlformats.org/officeDocument/2006/relationships/hyperlink" Target="mailto:dbonetti@icmc.usp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rmAutofit/>
          </a:bodyPr>
          <a:lstStyle/>
          <a:p>
            <a:r>
              <a:rPr lang="pt-BR" noProof="0" dirty="0" smtClean="0"/>
              <a:t>USP – ICMC – SSC</a:t>
            </a:r>
            <a:br>
              <a:rPr lang="pt-BR" noProof="0" dirty="0" smtClean="0"/>
            </a:br>
            <a:r>
              <a:rPr lang="pt-BR" noProof="0" dirty="0" smtClean="0"/>
              <a:t>SSC0300 2º Semestre 2015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552" y="2448471"/>
            <a:ext cx="7992888" cy="1752600"/>
          </a:xfrm>
        </p:spPr>
        <p:txBody>
          <a:bodyPr/>
          <a:lstStyle/>
          <a:p>
            <a:r>
              <a:rPr lang="pt-BR" noProof="0" dirty="0" smtClean="0"/>
              <a:t>Disciplina de</a:t>
            </a:r>
          </a:p>
          <a:p>
            <a:r>
              <a:rPr lang="pt-BR" noProof="0" dirty="0" smtClean="0"/>
              <a:t>Linguagem de Programação e Aplicações</a:t>
            </a:r>
          </a:p>
          <a:p>
            <a:r>
              <a:rPr lang="pt-BR" noProof="0" dirty="0" smtClean="0"/>
              <a:t>[ Eng. Elétrica / Eletrônica ]</a:t>
            </a:r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4617830"/>
            <a:ext cx="58740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Prof. Dr. Daniel Rodrigo Ferraz Bonetti</a:t>
            </a:r>
          </a:p>
          <a:p>
            <a:r>
              <a:rPr lang="pt-BR" dirty="0" smtClean="0"/>
              <a:t>LCR – Laboratório de Computação Reconfigurável</a:t>
            </a:r>
          </a:p>
          <a:p>
            <a:r>
              <a:rPr lang="pt-BR" dirty="0" smtClean="0"/>
              <a:t>Sala: 4-104 - ICMC</a:t>
            </a:r>
          </a:p>
          <a:p>
            <a:r>
              <a:rPr lang="pt-BR" dirty="0" smtClean="0"/>
              <a:t>E-mail: </a:t>
            </a:r>
            <a:r>
              <a:rPr lang="pt-BR" dirty="0" smtClean="0">
                <a:hlinkClick r:id="rId2"/>
              </a:rPr>
              <a:t>dbonetti@icmc.usp.br</a:t>
            </a:r>
            <a:r>
              <a:rPr lang="pt-BR" dirty="0" smtClean="0"/>
              <a:t> ou </a:t>
            </a:r>
            <a:r>
              <a:rPr lang="pt-BR" dirty="0" smtClean="0">
                <a:hlinkClick r:id="rId3"/>
              </a:rPr>
              <a:t>daniel.bonetti@gmail.com</a:t>
            </a:r>
            <a:r>
              <a:rPr lang="pt-BR" dirty="0" smtClean="0"/>
              <a:t> </a:t>
            </a:r>
          </a:p>
          <a:p>
            <a:endParaRPr lang="en-GB" dirty="0"/>
          </a:p>
          <a:p>
            <a:r>
              <a:rPr lang="en-GB" dirty="0" err="1" smtClean="0"/>
              <a:t>Página</a:t>
            </a:r>
            <a:r>
              <a:rPr lang="en-GB" dirty="0" smtClean="0"/>
              <a:t> da </a:t>
            </a:r>
            <a:r>
              <a:rPr lang="en-GB" dirty="0" err="1" smtClean="0"/>
              <a:t>disciplina</a:t>
            </a:r>
            <a:r>
              <a:rPr lang="en-GB" dirty="0" smtClean="0"/>
              <a:t>:</a:t>
            </a:r>
          </a:p>
          <a:p>
            <a:r>
              <a:rPr lang="pt-BR" dirty="0">
                <a:hlinkClick r:id="rId4"/>
              </a:rPr>
              <a:t>http://lcrserver.icmc.usp.br/~</a:t>
            </a:r>
            <a:r>
              <a:rPr lang="pt-BR" dirty="0" smtClean="0">
                <a:hlinkClick r:id="rId4"/>
              </a:rPr>
              <a:t>daniel/ssc0300/index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90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Lista Encadeada Simples: Início e 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Podemos </a:t>
            </a:r>
            <a:r>
              <a:rPr lang="pt-BR" dirty="0"/>
              <a:t>trabalhar com ponteiros auxiliares INICIO e FIM “Head / Cabeça” e “</a:t>
            </a:r>
            <a:r>
              <a:rPr lang="pt-BR" dirty="0" err="1"/>
              <a:t>Tail</a:t>
            </a:r>
            <a:r>
              <a:rPr lang="pt-BR" dirty="0"/>
              <a:t> / </a:t>
            </a:r>
            <a:r>
              <a:rPr lang="pt-BR" dirty="0" smtClean="0"/>
              <a:t>Cauda”</a:t>
            </a:r>
          </a:p>
          <a:p>
            <a:r>
              <a:rPr lang="pt-BR" dirty="0" smtClean="0"/>
              <a:t>Insere </a:t>
            </a:r>
            <a:r>
              <a:rPr lang="pt-BR" dirty="0"/>
              <a:t>no Final: Precisava percorrer toda a lista CADA vez que fosse inserir um dado no final da lista!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98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11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579350"/>
              </p:ext>
            </p:extLst>
          </p:nvPr>
        </p:nvGraphicFramePr>
        <p:xfrm>
          <a:off x="1013133" y="2081659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464607" y="214945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875072"/>
              </p:ext>
            </p:extLst>
          </p:nvPr>
        </p:nvGraphicFramePr>
        <p:xfrm>
          <a:off x="3040671" y="2064317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5439414" y="2599637"/>
            <a:ext cx="577402" cy="634160"/>
            <a:chOff x="1374929" y="1724565"/>
            <a:chExt cx="577402" cy="634160"/>
          </a:xfrm>
        </p:grpSpPr>
        <p:sp>
          <p:nvSpPr>
            <p:cNvPr id="64" name="CaixaDeTexto 63"/>
            <p:cNvSpPr txBox="1"/>
            <p:nvPr/>
          </p:nvSpPr>
          <p:spPr>
            <a:xfrm>
              <a:off x="1374929" y="2050948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Início</a:t>
              </a:r>
              <a:endParaRPr lang="pt-BR" sz="1400" dirty="0"/>
            </a:p>
          </p:txBody>
        </p:sp>
        <p:cxnSp>
          <p:nvCxnSpPr>
            <p:cNvPr id="65" name="Conector de seta reta 64"/>
            <p:cNvCxnSpPr/>
            <p:nvPr/>
          </p:nvCxnSpPr>
          <p:spPr>
            <a:xfrm flipV="1">
              <a:off x="1670539" y="1724565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ector de seta reta 19"/>
          <p:cNvCxnSpPr/>
          <p:nvPr/>
        </p:nvCxnSpPr>
        <p:spPr>
          <a:xfrm>
            <a:off x="4674557" y="214945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46741"/>
              </p:ext>
            </p:extLst>
          </p:nvPr>
        </p:nvGraphicFramePr>
        <p:xfrm>
          <a:off x="5284659" y="2064317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7460571" y="1995565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6884507" y="214945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80676"/>
              </p:ext>
            </p:extLst>
          </p:nvPr>
        </p:nvGraphicFramePr>
        <p:xfrm>
          <a:off x="1165533" y="4598470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Conector de seta reta 18"/>
          <p:cNvCxnSpPr/>
          <p:nvPr/>
        </p:nvCxnSpPr>
        <p:spPr>
          <a:xfrm>
            <a:off x="2617007" y="4666266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035887"/>
              </p:ext>
            </p:extLst>
          </p:nvPr>
        </p:nvGraphicFramePr>
        <p:xfrm>
          <a:off x="3193071" y="4581128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2" name="Grupo 21"/>
          <p:cNvGrpSpPr/>
          <p:nvPr/>
        </p:nvGrpSpPr>
        <p:grpSpPr>
          <a:xfrm>
            <a:off x="1331640" y="5116448"/>
            <a:ext cx="577402" cy="634160"/>
            <a:chOff x="1374929" y="1724565"/>
            <a:chExt cx="577402" cy="634160"/>
          </a:xfrm>
        </p:grpSpPr>
        <p:sp>
          <p:nvSpPr>
            <p:cNvPr id="23" name="CaixaDeTexto 22"/>
            <p:cNvSpPr txBox="1"/>
            <p:nvPr/>
          </p:nvSpPr>
          <p:spPr>
            <a:xfrm>
              <a:off x="1374929" y="2050948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Início</a:t>
              </a:r>
              <a:endParaRPr lang="pt-BR" sz="1400" dirty="0"/>
            </a:p>
          </p:txBody>
        </p:sp>
        <p:cxnSp>
          <p:nvCxnSpPr>
            <p:cNvPr id="24" name="Conector de seta reta 23"/>
            <p:cNvCxnSpPr/>
            <p:nvPr/>
          </p:nvCxnSpPr>
          <p:spPr>
            <a:xfrm flipV="1">
              <a:off x="1670539" y="1724565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Conector de seta reta 24"/>
          <p:cNvCxnSpPr/>
          <p:nvPr/>
        </p:nvCxnSpPr>
        <p:spPr>
          <a:xfrm>
            <a:off x="4826957" y="4666266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302905"/>
              </p:ext>
            </p:extLst>
          </p:nvPr>
        </p:nvGraphicFramePr>
        <p:xfrm>
          <a:off x="5437059" y="4581128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642759" y="4512377"/>
            <a:ext cx="1142245" cy="307777"/>
            <a:chOff x="7036907" y="4512376"/>
            <a:chExt cx="1142245" cy="307777"/>
          </a:xfrm>
        </p:grpSpPr>
        <p:sp>
          <p:nvSpPr>
            <p:cNvPr id="27" name="CaixaDeTexto 26"/>
            <p:cNvSpPr txBox="1"/>
            <p:nvPr/>
          </p:nvSpPr>
          <p:spPr>
            <a:xfrm>
              <a:off x="7612971" y="4512376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NULL</a:t>
              </a:r>
            </a:p>
          </p:txBody>
        </p:sp>
        <p:cxnSp>
          <p:nvCxnSpPr>
            <p:cNvPr id="28" name="Conector de seta reta 27"/>
            <p:cNvCxnSpPr/>
            <p:nvPr/>
          </p:nvCxnSpPr>
          <p:spPr>
            <a:xfrm>
              <a:off x="7036907" y="4666266"/>
              <a:ext cx="5760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612775" y="1300118"/>
            <a:ext cx="170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Insere no INÍCIO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12775" y="3933056"/>
            <a:ext cx="147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Insere no FIM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3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25191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91 0.00277 L -0.48021 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0.22031 0.00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9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24305 -0.0018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1 0.00185 L 0.46441 0.00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05 -0.00185 L 0.46354 -0.001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</a:t>
            </a:r>
            <a:r>
              <a:rPr lang="pt-BR" sz="2800" b="1" dirty="0" smtClean="0"/>
              <a:t>DUPLA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12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8350"/>
              </p:ext>
            </p:extLst>
          </p:nvPr>
        </p:nvGraphicFramePr>
        <p:xfrm>
          <a:off x="971601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7493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093137" y="1724564"/>
            <a:ext cx="577402" cy="634160"/>
            <a:chOff x="1093137" y="1724564"/>
            <a:chExt cx="577402" cy="634160"/>
          </a:xfrm>
        </p:grpSpPr>
        <p:sp>
          <p:nvSpPr>
            <p:cNvPr id="64" name="CaixaDeTexto 63"/>
            <p:cNvSpPr txBox="1"/>
            <p:nvPr/>
          </p:nvSpPr>
          <p:spPr>
            <a:xfrm>
              <a:off x="1093137" y="2050947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Início</a:t>
              </a:r>
              <a:endParaRPr lang="pt-BR" sz="1400" dirty="0"/>
            </a:p>
          </p:txBody>
        </p:sp>
        <p:cxnSp>
          <p:nvCxnSpPr>
            <p:cNvPr id="65" name="Conector de seta reta 64"/>
            <p:cNvCxnSpPr/>
            <p:nvPr/>
          </p:nvCxnSpPr>
          <p:spPr>
            <a:xfrm flipV="1">
              <a:off x="1388747" y="1724564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2636912"/>
            <a:ext cx="833394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Estrutura de dados:</a:t>
            </a:r>
          </a:p>
          <a:p>
            <a:pPr marL="0" indent="0">
              <a:buNone/>
            </a:pPr>
            <a:endParaRPr lang="pt-BR" sz="1500" noProof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typedef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struct bloco_ld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int Dado;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struct bloco_ld *Proximo, *Anterior;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Node;</a:t>
            </a:r>
            <a:endParaRPr lang="pt-BR" sz="1500" noProof="1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 flipH="1">
            <a:off x="155575" y="1120493"/>
            <a:ext cx="1104058" cy="307777"/>
            <a:chOff x="7169221" y="1120493"/>
            <a:chExt cx="1142245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7745285" y="112049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NULL</a:t>
              </a:r>
            </a:p>
          </p:txBody>
        </p:sp>
        <p:cxnSp>
          <p:nvCxnSpPr>
            <p:cNvPr id="21" name="Conector de seta reta 20"/>
            <p:cNvCxnSpPr/>
            <p:nvPr/>
          </p:nvCxnSpPr>
          <p:spPr>
            <a:xfrm>
              <a:off x="7169221" y="1274383"/>
              <a:ext cx="5760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15848"/>
              </p:ext>
            </p:extLst>
          </p:nvPr>
        </p:nvGraphicFramePr>
        <p:xfrm>
          <a:off x="3338975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H="1">
            <a:off x="2915817" y="1556792"/>
            <a:ext cx="576063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211099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15848"/>
              </p:ext>
            </p:extLst>
          </p:nvPr>
        </p:nvGraphicFramePr>
        <p:xfrm>
          <a:off x="5800753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Conector de seta reta 27"/>
          <p:cNvCxnSpPr/>
          <p:nvPr/>
        </p:nvCxnSpPr>
        <p:spPr>
          <a:xfrm flipH="1">
            <a:off x="5377595" y="1556792"/>
            <a:ext cx="576063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7668344" y="1175674"/>
            <a:ext cx="1142245" cy="307777"/>
            <a:chOff x="7169221" y="1120493"/>
            <a:chExt cx="1142245" cy="307777"/>
          </a:xfrm>
        </p:grpSpPr>
        <p:sp>
          <p:nvSpPr>
            <p:cNvPr id="31" name="CaixaDeTexto 30"/>
            <p:cNvSpPr txBox="1"/>
            <p:nvPr/>
          </p:nvSpPr>
          <p:spPr>
            <a:xfrm>
              <a:off x="7745285" y="112049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NULL</a:t>
              </a:r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169221" y="1274383"/>
              <a:ext cx="5760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5955213" y="1724564"/>
            <a:ext cx="450764" cy="634159"/>
            <a:chOff x="1201734" y="1724564"/>
            <a:chExt cx="450764" cy="634159"/>
          </a:xfrm>
        </p:grpSpPr>
        <p:sp>
          <p:nvSpPr>
            <p:cNvPr id="34" name="CaixaDeTexto 33"/>
            <p:cNvSpPr txBox="1"/>
            <p:nvPr/>
          </p:nvSpPr>
          <p:spPr>
            <a:xfrm>
              <a:off x="1201734" y="2050946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Fim</a:t>
              </a:r>
              <a:endParaRPr lang="pt-BR" sz="1400" dirty="0"/>
            </a:p>
          </p:txBody>
        </p:sp>
        <p:cxnSp>
          <p:nvCxnSpPr>
            <p:cNvPr id="35" name="Conector de seta reta 34"/>
            <p:cNvCxnSpPr/>
            <p:nvPr/>
          </p:nvCxnSpPr>
          <p:spPr>
            <a:xfrm flipV="1">
              <a:off x="1388747" y="1724564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1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</a:t>
            </a:r>
            <a:r>
              <a:rPr lang="pt-BR" sz="2800" b="1" dirty="0" smtClean="0"/>
              <a:t>DUPLA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13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980728"/>
            <a:ext cx="8333946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Duplamente Encadeada – Rotinas:</a:t>
            </a:r>
            <a:endParaRPr lang="pt-BR" sz="1500" b="1" noProof="1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pt-BR" sz="1500" noProof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inicializa_ld (Node **LD);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void posiciona_inicio_ld (Node **LD);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void posiciona_fim_ld (Node **LD);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insere_inicio_ld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insere_fim_ld (Node **LD, int Dado);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int insere_antes_ld (Node **LD, int Dado);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int insere_depois_ld (Node **LD, int Dado);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int insere_ordenando_ld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pesquisa_ld (Node **LD, int Dado);</a:t>
            </a:r>
          </a:p>
          <a:p>
            <a:pPr marL="0" indent="0">
              <a:buNone/>
            </a:pPr>
            <a:r>
              <a:rPr lang="pt-BR" sz="1500" b="1" noProof="1">
                <a:latin typeface="Consolas" panose="020B0609020204030204" pitchFamily="49" charset="0"/>
                <a:cs typeface="Consolas" panose="020B0609020204030204" pitchFamily="49" charset="0"/>
              </a:rPr>
              <a:t>int remove_Node (Node **LD, int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remove_dado_ld (Node **LD, int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quantidade_ld (Node *LD);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exibe_ld (Node *LD);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percorre_lista (Node **LD, int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apaga_ld (Node **LD);</a:t>
            </a:r>
          </a:p>
        </p:txBody>
      </p:sp>
    </p:spTree>
    <p:extLst>
      <p:ext uri="{BB962C8B-B14F-4D97-AF65-F5344CB8AC3E}">
        <p14:creationId xmlns:p14="http://schemas.microsoft.com/office/powerpoint/2010/main" val="35262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</a:t>
            </a:r>
            <a:r>
              <a:rPr lang="pt-BR" sz="2800" b="1" dirty="0" smtClean="0"/>
              <a:t>DUPLA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14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980728"/>
            <a:ext cx="8333946" cy="5760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Posiciona </a:t>
            </a: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 ponteiro no início/fim da lista duplamente encadeada</a:t>
            </a:r>
          </a:p>
          <a:p>
            <a:pPr marL="0" indent="0">
              <a:buNone/>
            </a:pPr>
            <a:endParaRPr lang="pt-BR" sz="1500" noProof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posiciona_inicio_ld (Node **LD)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 *LD != NULL 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while ( (*LD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)-&gt;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Anterior != NULL )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*LD = (*LD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)-&gt;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Anterior;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pt-BR" sz="15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posiciona_fim_ld (Node **LD)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((*LD != NULL) &amp;&amp; (( *LD)-&gt;Proximo != NULL ))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while ( (*LD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)-&gt;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Proximo != NULL )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*LD = (*LD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)-&gt;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Proximo;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19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</a:t>
            </a:r>
            <a:r>
              <a:rPr lang="pt-BR" sz="2800" b="1" dirty="0" smtClean="0"/>
              <a:t>DUPLA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15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69729"/>
              </p:ext>
            </p:extLst>
          </p:nvPr>
        </p:nvGraphicFramePr>
        <p:xfrm>
          <a:off x="971601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7493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093137" y="1724564"/>
            <a:ext cx="577402" cy="634160"/>
            <a:chOff x="1093137" y="1724564"/>
            <a:chExt cx="577402" cy="634160"/>
          </a:xfrm>
        </p:grpSpPr>
        <p:sp>
          <p:nvSpPr>
            <p:cNvPr id="64" name="CaixaDeTexto 63"/>
            <p:cNvSpPr txBox="1"/>
            <p:nvPr/>
          </p:nvSpPr>
          <p:spPr>
            <a:xfrm>
              <a:off x="1093137" y="2050947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Início</a:t>
              </a:r>
              <a:endParaRPr lang="pt-BR" sz="1400" dirty="0"/>
            </a:p>
          </p:txBody>
        </p:sp>
        <p:cxnSp>
          <p:nvCxnSpPr>
            <p:cNvPr id="65" name="Conector de seta reta 64"/>
            <p:cNvCxnSpPr/>
            <p:nvPr/>
          </p:nvCxnSpPr>
          <p:spPr>
            <a:xfrm flipV="1">
              <a:off x="1388747" y="1724564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2636912"/>
            <a:ext cx="833394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Rotinas:</a:t>
            </a:r>
            <a:endParaRPr lang="pt-BR" sz="1500" b="1" noProof="1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pt-BR" sz="1500" noProof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insere_inicio_ld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insere_fim_ld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insere_antes_ld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insere_depois_ld (Node **LD, int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insere_ordenando_ld (Node **LD, int Dado);</a:t>
            </a:r>
          </a:p>
        </p:txBody>
      </p:sp>
      <p:grpSp>
        <p:nvGrpSpPr>
          <p:cNvPr id="18" name="Grupo 17"/>
          <p:cNvGrpSpPr/>
          <p:nvPr/>
        </p:nvGrpSpPr>
        <p:grpSpPr>
          <a:xfrm flipH="1">
            <a:off x="155575" y="1120493"/>
            <a:ext cx="1104058" cy="307777"/>
            <a:chOff x="7169221" y="1120493"/>
            <a:chExt cx="1142245" cy="307777"/>
          </a:xfrm>
        </p:grpSpPr>
        <p:sp>
          <p:nvSpPr>
            <p:cNvPr id="19" name="CaixaDeTexto 18"/>
            <p:cNvSpPr txBox="1"/>
            <p:nvPr/>
          </p:nvSpPr>
          <p:spPr>
            <a:xfrm>
              <a:off x="7745285" y="112049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NULL</a:t>
              </a:r>
            </a:p>
          </p:txBody>
        </p:sp>
        <p:cxnSp>
          <p:nvCxnSpPr>
            <p:cNvPr id="21" name="Conector de seta reta 20"/>
            <p:cNvCxnSpPr/>
            <p:nvPr/>
          </p:nvCxnSpPr>
          <p:spPr>
            <a:xfrm>
              <a:off x="7169221" y="1274383"/>
              <a:ext cx="5760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629083"/>
              </p:ext>
            </p:extLst>
          </p:nvPr>
        </p:nvGraphicFramePr>
        <p:xfrm>
          <a:off x="3338975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H="1">
            <a:off x="2915817" y="1556792"/>
            <a:ext cx="576063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5211099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41106"/>
              </p:ext>
            </p:extLst>
          </p:nvPr>
        </p:nvGraphicFramePr>
        <p:xfrm>
          <a:off x="5800753" y="1206587"/>
          <a:ext cx="1993746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582"/>
                <a:gridCol w="664582"/>
                <a:gridCol w="664582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rgbClr val="FF0000"/>
                          </a:solidFill>
                        </a:rPr>
                        <a:t>Anterior</a:t>
                      </a:r>
                      <a:endParaRPr lang="pt-B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8" name="Conector de seta reta 27"/>
          <p:cNvCxnSpPr/>
          <p:nvPr/>
        </p:nvCxnSpPr>
        <p:spPr>
          <a:xfrm flipH="1">
            <a:off x="5377595" y="1556792"/>
            <a:ext cx="576063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7668344" y="1175674"/>
            <a:ext cx="1142245" cy="307777"/>
            <a:chOff x="7169221" y="1120493"/>
            <a:chExt cx="1142245" cy="307777"/>
          </a:xfrm>
        </p:grpSpPr>
        <p:sp>
          <p:nvSpPr>
            <p:cNvPr id="31" name="CaixaDeTexto 30"/>
            <p:cNvSpPr txBox="1"/>
            <p:nvPr/>
          </p:nvSpPr>
          <p:spPr>
            <a:xfrm>
              <a:off x="7745285" y="1120493"/>
              <a:ext cx="566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NULL</a:t>
              </a:r>
            </a:p>
          </p:txBody>
        </p:sp>
        <p:cxnSp>
          <p:nvCxnSpPr>
            <p:cNvPr id="32" name="Conector de seta reta 31"/>
            <p:cNvCxnSpPr/>
            <p:nvPr/>
          </p:nvCxnSpPr>
          <p:spPr>
            <a:xfrm>
              <a:off x="7169221" y="1274383"/>
              <a:ext cx="576064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upo 32"/>
          <p:cNvGrpSpPr/>
          <p:nvPr/>
        </p:nvGrpSpPr>
        <p:grpSpPr>
          <a:xfrm>
            <a:off x="5955213" y="1724564"/>
            <a:ext cx="450764" cy="634159"/>
            <a:chOff x="1201734" y="1724564"/>
            <a:chExt cx="450764" cy="634159"/>
          </a:xfrm>
        </p:grpSpPr>
        <p:sp>
          <p:nvSpPr>
            <p:cNvPr id="34" name="CaixaDeTexto 33"/>
            <p:cNvSpPr txBox="1"/>
            <p:nvPr/>
          </p:nvSpPr>
          <p:spPr>
            <a:xfrm>
              <a:off x="1201734" y="2050946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Fim</a:t>
              </a:r>
              <a:endParaRPr lang="pt-BR" sz="1400" dirty="0"/>
            </a:p>
          </p:txBody>
        </p:sp>
        <p:cxnSp>
          <p:nvCxnSpPr>
            <p:cNvPr id="35" name="Conector de seta reta 34"/>
            <p:cNvCxnSpPr/>
            <p:nvPr/>
          </p:nvCxnSpPr>
          <p:spPr>
            <a:xfrm flipV="1">
              <a:off x="1388747" y="1724564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2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16</a:t>
            </a:fld>
            <a:endParaRPr lang="pt-BR" dirty="0"/>
          </a:p>
        </p:txBody>
      </p:sp>
      <p:pic>
        <p:nvPicPr>
          <p:cNvPr id="1026" name="Picture 2" descr="http://i.imgur.com/L77FY5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43" y="-315415"/>
            <a:ext cx="9260228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</a:t>
            </a:r>
            <a:r>
              <a:rPr lang="pt-BR" sz="2800" b="1" dirty="0" smtClean="0"/>
              <a:t>ÁRVORE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17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4149080"/>
            <a:ext cx="8333946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Estrutura de dados</a:t>
            </a:r>
            <a:endParaRPr lang="pt-BR" sz="1500" b="1" noProof="1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pt-BR" sz="1500" noProof="1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typedef struct Node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int Dado;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Node *FilhoEsq, *FilhoDir;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Node *Pai; /* opcional */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 Node;</a:t>
            </a:r>
          </a:p>
        </p:txBody>
      </p:sp>
      <p:sp>
        <p:nvSpPr>
          <p:cNvPr id="8" name="Elipse 7"/>
          <p:cNvSpPr/>
          <p:nvPr/>
        </p:nvSpPr>
        <p:spPr>
          <a:xfrm>
            <a:off x="3163882" y="1262003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</a:t>
            </a:r>
          </a:p>
        </p:txBody>
      </p:sp>
      <p:sp>
        <p:nvSpPr>
          <p:cNvPr id="30" name="Elipse 29"/>
          <p:cNvSpPr/>
          <p:nvPr/>
        </p:nvSpPr>
        <p:spPr>
          <a:xfrm>
            <a:off x="2479806" y="2062475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</a:t>
            </a:r>
            <a:endParaRPr lang="pt-BR" b="1" dirty="0"/>
          </a:p>
        </p:txBody>
      </p:sp>
      <p:sp>
        <p:nvSpPr>
          <p:cNvPr id="36" name="Elipse 35"/>
          <p:cNvSpPr/>
          <p:nvPr/>
        </p:nvSpPr>
        <p:spPr>
          <a:xfrm>
            <a:off x="3775950" y="2062475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</a:t>
            </a:r>
            <a:endParaRPr lang="pt-BR" b="1" dirty="0"/>
          </a:p>
        </p:txBody>
      </p:sp>
      <p:sp>
        <p:nvSpPr>
          <p:cNvPr id="37" name="Elipse 36"/>
          <p:cNvSpPr/>
          <p:nvPr/>
        </p:nvSpPr>
        <p:spPr>
          <a:xfrm>
            <a:off x="4502131" y="2998579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</a:t>
            </a:r>
            <a:endParaRPr lang="pt-BR" b="1" dirty="0"/>
          </a:p>
        </p:txBody>
      </p:sp>
      <p:sp>
        <p:nvSpPr>
          <p:cNvPr id="38" name="Elipse 37"/>
          <p:cNvSpPr/>
          <p:nvPr/>
        </p:nvSpPr>
        <p:spPr>
          <a:xfrm>
            <a:off x="3163882" y="2998579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</a:t>
            </a:r>
            <a:endParaRPr lang="pt-BR" b="1" dirty="0"/>
          </a:p>
        </p:txBody>
      </p:sp>
      <p:cxnSp>
        <p:nvCxnSpPr>
          <p:cNvPr id="10" name="Conector de seta reta 9"/>
          <p:cNvCxnSpPr>
            <a:endCxn id="30" idx="7"/>
          </p:cNvCxnSpPr>
          <p:nvPr/>
        </p:nvCxnSpPr>
        <p:spPr>
          <a:xfrm flipH="1">
            <a:off x="2910045" y="1766059"/>
            <a:ext cx="299332" cy="37023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36" idx="1"/>
          </p:cNvCxnSpPr>
          <p:nvPr/>
        </p:nvCxnSpPr>
        <p:spPr>
          <a:xfrm>
            <a:off x="3559926" y="1766059"/>
            <a:ext cx="289841" cy="37023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3559926" y="2566531"/>
            <a:ext cx="289841" cy="43204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231780" y="2555645"/>
            <a:ext cx="336258" cy="43204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802995" y="1262003"/>
            <a:ext cx="103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Raiz / Pai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1785321" y="2186313"/>
            <a:ext cx="69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Folha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4335793" y="2186313"/>
            <a:ext cx="461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Pai</a:t>
            </a:r>
            <a:endParaRPr lang="pt-BR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2682673" y="3574643"/>
            <a:ext cx="134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Filho / Folha</a:t>
            </a:r>
            <a:endParaRPr lang="pt-BR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4081506" y="3574643"/>
            <a:ext cx="134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Filho / Folha</a:t>
            </a:r>
            <a:endParaRPr lang="pt-BR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620908" y="1276244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Altura 2 – Prof. 0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620908" y="2143394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Altura 1 – Prof. 1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5620908" y="3065941"/>
            <a:ext cx="174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Altura 0 – Prof. 2</a:t>
            </a:r>
          </a:p>
        </p:txBody>
      </p:sp>
    </p:spTree>
    <p:extLst>
      <p:ext uri="{BB962C8B-B14F-4D97-AF65-F5344CB8AC3E}">
        <p14:creationId xmlns:p14="http://schemas.microsoft.com/office/powerpoint/2010/main" val="10296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 smtClean="0"/>
              <a:t>Terminologia utilizada em Árvores</a:t>
            </a:r>
            <a:endParaRPr lang="pt-BR" sz="28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18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46" name="Picture 2" descr="http://4.bp.blogspot.com/-2JUAi3nbg8s/UPa6J7ahLSI/AAAAAAAAB9g/OOJQArW8S_w/s320/binary_fractal_tree_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396455" cy="13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2383" y="1447258"/>
            <a:ext cx="84330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Raiz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Topo da árvore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Oposto de filho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Irmãos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Que possuem o mesmo pai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Folha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Um nó sem filhos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Grau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Número de sub árvores de um nó (caso binário =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Aresta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Conexão entre dois nós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Altura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Nível da árvore a partir da folha </a:t>
            </a:r>
            <a:r>
              <a:rPr lang="pt-BR" sz="2000" dirty="0" smtClean="0"/>
              <a:t>mais baixa</a:t>
            </a:r>
            <a:endParaRPr lang="pt-B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Profundidade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Nível da árvore a partir da raiz</a:t>
            </a:r>
          </a:p>
        </p:txBody>
      </p:sp>
      <p:sp>
        <p:nvSpPr>
          <p:cNvPr id="9" name="Elipse 8"/>
          <p:cNvSpPr/>
          <p:nvPr/>
        </p:nvSpPr>
        <p:spPr>
          <a:xfrm>
            <a:off x="5940152" y="1127279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</a:t>
            </a:r>
          </a:p>
        </p:txBody>
      </p:sp>
      <p:sp>
        <p:nvSpPr>
          <p:cNvPr id="10" name="Elipse 9"/>
          <p:cNvSpPr/>
          <p:nvPr/>
        </p:nvSpPr>
        <p:spPr>
          <a:xfrm>
            <a:off x="5256076" y="1927751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B</a:t>
            </a:r>
            <a:endParaRPr lang="pt-BR" b="1" dirty="0"/>
          </a:p>
        </p:txBody>
      </p:sp>
      <p:sp>
        <p:nvSpPr>
          <p:cNvPr id="11" name="Elipse 10"/>
          <p:cNvSpPr/>
          <p:nvPr/>
        </p:nvSpPr>
        <p:spPr>
          <a:xfrm>
            <a:off x="6552220" y="1927751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</a:t>
            </a:r>
            <a:endParaRPr lang="pt-BR" b="1" dirty="0"/>
          </a:p>
        </p:txBody>
      </p:sp>
      <p:sp>
        <p:nvSpPr>
          <p:cNvPr id="12" name="Elipse 11"/>
          <p:cNvSpPr/>
          <p:nvPr/>
        </p:nvSpPr>
        <p:spPr>
          <a:xfrm>
            <a:off x="7278401" y="2863855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</a:t>
            </a:r>
            <a:endParaRPr lang="pt-BR" b="1" dirty="0"/>
          </a:p>
        </p:txBody>
      </p:sp>
      <p:sp>
        <p:nvSpPr>
          <p:cNvPr id="13" name="Elipse 12"/>
          <p:cNvSpPr/>
          <p:nvPr/>
        </p:nvSpPr>
        <p:spPr>
          <a:xfrm>
            <a:off x="5940152" y="2863855"/>
            <a:ext cx="504056" cy="50405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</a:t>
            </a:r>
            <a:endParaRPr lang="pt-BR" b="1" dirty="0"/>
          </a:p>
        </p:txBody>
      </p:sp>
      <p:cxnSp>
        <p:nvCxnSpPr>
          <p:cNvPr id="14" name="Conector de seta reta 13"/>
          <p:cNvCxnSpPr>
            <a:endCxn id="10" idx="7"/>
          </p:cNvCxnSpPr>
          <p:nvPr/>
        </p:nvCxnSpPr>
        <p:spPr>
          <a:xfrm flipH="1">
            <a:off x="5686315" y="1631335"/>
            <a:ext cx="299332" cy="37023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endCxn id="11" idx="1"/>
          </p:cNvCxnSpPr>
          <p:nvPr/>
        </p:nvCxnSpPr>
        <p:spPr>
          <a:xfrm>
            <a:off x="6336196" y="1631335"/>
            <a:ext cx="289841" cy="37023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>
            <a:off x="6336196" y="2431807"/>
            <a:ext cx="289841" cy="43204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7008050" y="2420921"/>
            <a:ext cx="336258" cy="43204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7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4000" dirty="0" smtClean="0"/>
              <a:t>Árvore</a:t>
            </a:r>
            <a:endParaRPr lang="pt-BR" sz="4000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19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0" name="Picture 2" descr="https://www.cs.auckland.ac.nz/~jmor159/PLDS210/niemann/s_fig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48879"/>
            <a:ext cx="3512911" cy="228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cs.auckland.ac.nz/~jmor159/PLDS210/niemann/s_fig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04864"/>
            <a:ext cx="4438063" cy="171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98268" y="1586595"/>
            <a:ext cx="33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Não balanceada (lista encadeada)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688141" y="1586595"/>
            <a:ext cx="2331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Balanceada (completa)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4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Listas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Listas encadeadas simples: recordando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Fila / </a:t>
            </a:r>
            <a:r>
              <a:rPr lang="pt-BR" i="1" dirty="0" err="1" smtClean="0">
                <a:solidFill>
                  <a:srgbClr val="000000"/>
                </a:solidFill>
              </a:rPr>
              <a:t>Queue</a:t>
            </a:r>
            <a:r>
              <a:rPr lang="pt-BR" dirty="0" smtClean="0">
                <a:solidFill>
                  <a:srgbClr val="000000"/>
                </a:solidFill>
              </a:rPr>
              <a:t> (FIFO), Pilha / </a:t>
            </a:r>
            <a:r>
              <a:rPr lang="pt-BR" i="1" dirty="0" err="1" smtClean="0">
                <a:solidFill>
                  <a:srgbClr val="000000"/>
                </a:solidFill>
              </a:rPr>
              <a:t>Stack</a:t>
            </a:r>
            <a:r>
              <a:rPr lang="pt-BR" dirty="0" smtClean="0">
                <a:solidFill>
                  <a:srgbClr val="000000"/>
                </a:solidFill>
              </a:rPr>
              <a:t> (LIFO)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Ponteiros: Início / Fim (</a:t>
            </a:r>
            <a:r>
              <a:rPr lang="pt-BR" i="1" dirty="0" smtClean="0">
                <a:solidFill>
                  <a:srgbClr val="000000"/>
                </a:solidFill>
              </a:rPr>
              <a:t>Head</a:t>
            </a:r>
            <a:r>
              <a:rPr lang="pt-BR" dirty="0" smtClean="0">
                <a:solidFill>
                  <a:srgbClr val="000000"/>
                </a:solidFill>
              </a:rPr>
              <a:t> / </a:t>
            </a:r>
            <a:r>
              <a:rPr lang="pt-BR" i="1" dirty="0" err="1" smtClean="0">
                <a:solidFill>
                  <a:srgbClr val="000000"/>
                </a:solidFill>
              </a:rPr>
              <a:t>Tail</a:t>
            </a:r>
            <a:r>
              <a:rPr lang="pt-BR" dirty="0" smtClean="0">
                <a:solidFill>
                  <a:srgbClr val="000000"/>
                </a:solidFill>
              </a:rPr>
              <a:t>) </a:t>
            </a:r>
            <a:r>
              <a:rPr lang="pt-BR" b="1" i="1" dirty="0" smtClean="0">
                <a:solidFill>
                  <a:srgbClr val="000000"/>
                </a:solidFill>
              </a:rPr>
              <a:t>Novo conceito!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Listas encadeadas duplas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Árvores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Árvore Binária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Árvore Binária Ordenada</a:t>
            </a:r>
          </a:p>
          <a:p>
            <a:pPr lvl="1"/>
            <a:r>
              <a:rPr lang="pt-BR" dirty="0" smtClean="0">
                <a:solidFill>
                  <a:srgbClr val="000000"/>
                </a:solidFill>
              </a:rPr>
              <a:t>Árvore Binária Balanceada</a:t>
            </a:r>
            <a:endParaRPr lang="pt-BR" dirty="0">
              <a:solidFill>
                <a:srgbClr val="000000"/>
              </a:solidFill>
            </a:endParaRPr>
          </a:p>
          <a:p>
            <a:r>
              <a:rPr lang="pt-BR" dirty="0" smtClean="0">
                <a:solidFill>
                  <a:srgbClr val="000000"/>
                </a:solidFill>
              </a:rPr>
              <a:t>Exercícios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1531585"/>
            <a:ext cx="1236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Agenda:</a:t>
            </a:r>
            <a:endParaRPr lang="pt-B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8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/>
              <a:t>Informações sobre a disciplina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b="1" noProof="0" dirty="0"/>
              <a:t>USP - Universidade de São Paulo - São Carlos, SP</a:t>
            </a:r>
            <a:endParaRPr lang="pt-BR" noProof="0" dirty="0"/>
          </a:p>
          <a:p>
            <a:pPr marL="0" indent="0">
              <a:buNone/>
            </a:pPr>
            <a:r>
              <a:rPr lang="pt-BR" b="1" noProof="0" dirty="0"/>
              <a:t>ICMC - Instituto de Ciências Matemáticas e de Computação</a:t>
            </a:r>
            <a:endParaRPr lang="pt-BR" noProof="0" dirty="0"/>
          </a:p>
          <a:p>
            <a:pPr marL="0" indent="0">
              <a:buNone/>
            </a:pPr>
            <a:r>
              <a:rPr lang="pt-BR" b="1" noProof="0" dirty="0"/>
              <a:t>SSC - Departamento de Sistemas de Computação</a:t>
            </a:r>
            <a:endParaRPr lang="pt-BR" noProof="0" dirty="0"/>
          </a:p>
          <a:p>
            <a:pPr marL="0" indent="0">
              <a:buNone/>
            </a:pPr>
            <a:r>
              <a:rPr lang="pt-BR" noProof="0" dirty="0"/>
              <a:t> </a:t>
            </a:r>
          </a:p>
          <a:p>
            <a:pPr marL="0" indent="0">
              <a:buNone/>
            </a:pPr>
            <a:r>
              <a:rPr lang="pt-BR" b="1" noProof="0" dirty="0"/>
              <a:t>Prof. </a:t>
            </a:r>
            <a:r>
              <a:rPr lang="pt-BR" b="1" noProof="0" dirty="0" smtClean="0"/>
              <a:t>Dr. Daniel Rodrigo Ferraz Bonetti</a:t>
            </a:r>
            <a:endParaRPr lang="pt-BR" noProof="0" dirty="0"/>
          </a:p>
          <a:p>
            <a:pPr marL="0" indent="0">
              <a:buNone/>
            </a:pPr>
            <a:r>
              <a:rPr lang="pt-BR" b="1" noProof="0" dirty="0"/>
              <a:t>Web institucional: </a:t>
            </a:r>
            <a:r>
              <a:rPr lang="pt-BR" b="1" noProof="0" dirty="0">
                <a:hlinkClick r:id="rId2"/>
              </a:rPr>
              <a:t>http://www.icmc.usp.br/</a:t>
            </a:r>
            <a:endParaRPr lang="pt-BR" noProof="0" dirty="0"/>
          </a:p>
          <a:p>
            <a:pPr marL="0" indent="0">
              <a:buNone/>
            </a:pPr>
            <a:r>
              <a:rPr lang="pt-BR" b="1" noProof="0" dirty="0" smtClean="0"/>
              <a:t>Página </a:t>
            </a:r>
            <a:r>
              <a:rPr lang="pt-BR" b="1" noProof="0" dirty="0"/>
              <a:t>do Grupo de Pesquisa: </a:t>
            </a:r>
            <a:r>
              <a:rPr lang="pt-BR" b="1" noProof="0" dirty="0">
                <a:hlinkClick r:id="rId3"/>
              </a:rPr>
              <a:t>http://</a:t>
            </a:r>
            <a:r>
              <a:rPr lang="pt-BR" b="1" noProof="0" dirty="0" smtClean="0">
                <a:hlinkClick r:id="rId3"/>
              </a:rPr>
              <a:t>www.lcr.icmc.usp.br</a:t>
            </a:r>
            <a:r>
              <a:rPr lang="pt-BR" b="1" noProof="0" dirty="0">
                <a:hlinkClick r:id="rId3"/>
              </a:rPr>
              <a:t>/</a:t>
            </a:r>
            <a:endParaRPr lang="pt-BR" noProof="0" dirty="0"/>
          </a:p>
          <a:p>
            <a:pPr marL="0" indent="0">
              <a:buNone/>
            </a:pPr>
            <a:r>
              <a:rPr lang="pt-BR" b="1" noProof="0" dirty="0"/>
              <a:t>E-mail:  </a:t>
            </a:r>
            <a:r>
              <a:rPr lang="pt-BR" b="1" noProof="0" dirty="0" smtClean="0">
                <a:hlinkClick r:id="rId4"/>
              </a:rPr>
              <a:t>dbonetti@icmc.usp.br</a:t>
            </a:r>
            <a:r>
              <a:rPr lang="pt-BR" b="1" noProof="0" dirty="0" smtClean="0"/>
              <a:t> ou </a:t>
            </a:r>
            <a:r>
              <a:rPr lang="pt-BR" b="1" noProof="0" dirty="0" smtClean="0">
                <a:hlinkClick r:id="rId5"/>
              </a:rPr>
              <a:t>daniel.bonetti@gmail.com</a:t>
            </a:r>
            <a:r>
              <a:rPr lang="pt-BR" b="1" noProof="0" dirty="0" smtClean="0"/>
              <a:t> </a:t>
            </a:r>
            <a:endParaRPr lang="pt-BR" noProof="0" dirty="0"/>
          </a:p>
          <a:p>
            <a:pPr marL="0" indent="0">
              <a:buNone/>
            </a:pPr>
            <a:r>
              <a:rPr lang="pt-BR" noProof="0" dirty="0"/>
              <a:t> </a:t>
            </a:r>
          </a:p>
          <a:p>
            <a:pPr marL="0" indent="0">
              <a:buNone/>
            </a:pPr>
            <a:r>
              <a:rPr lang="pt-BR" b="1" noProof="0" dirty="0" smtClean="0"/>
              <a:t>Disciplina de Linguagem de Programação e Aplicações SSC0300</a:t>
            </a:r>
          </a:p>
          <a:p>
            <a:pPr marL="0" indent="0">
              <a:buNone/>
            </a:pPr>
            <a:r>
              <a:rPr lang="pt-BR" sz="3100" b="1" dirty="0">
                <a:hlinkClick r:id="rId6"/>
              </a:rPr>
              <a:t>http://</a:t>
            </a:r>
            <a:r>
              <a:rPr lang="pt-BR" sz="3100" b="1" dirty="0" smtClean="0">
                <a:hlinkClick r:id="rId6"/>
              </a:rPr>
              <a:t>disciplinas.stoa.usp.br/course/view.php?id=7891</a:t>
            </a:r>
            <a:r>
              <a:rPr lang="pt-BR" sz="3100" b="1" dirty="0" smtClean="0"/>
              <a:t> 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3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74638"/>
            <a:ext cx="8292523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Lista Encadeada Simples (Ponteiros)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3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31106"/>
              </p:ext>
            </p:extLst>
          </p:nvPr>
        </p:nvGraphicFramePr>
        <p:xfrm>
          <a:off x="1043608" y="2564904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Conector de seta reta 15"/>
          <p:cNvCxnSpPr/>
          <p:nvPr/>
        </p:nvCxnSpPr>
        <p:spPr>
          <a:xfrm>
            <a:off x="2843808" y="2708920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707904" y="2385754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NULL</a:t>
            </a:r>
          </a:p>
          <a:p>
            <a:r>
              <a:rPr lang="pt-BR" dirty="0" smtClean="0"/>
              <a:t>(fim)</a:t>
            </a:r>
            <a:endParaRPr lang="pt-BR" dirty="0"/>
          </a:p>
        </p:txBody>
      </p:sp>
      <p:sp>
        <p:nvSpPr>
          <p:cNvPr id="55" name="CaixaDeTexto 54"/>
          <p:cNvSpPr txBox="1"/>
          <p:nvPr/>
        </p:nvSpPr>
        <p:spPr>
          <a:xfrm>
            <a:off x="1187624" y="3539361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Início</a:t>
            </a:r>
            <a:endParaRPr lang="pt-BR" dirty="0"/>
          </a:p>
        </p:txBody>
      </p:sp>
      <p:cxnSp>
        <p:nvCxnSpPr>
          <p:cNvPr id="24" name="Conector de seta reta 23"/>
          <p:cNvCxnSpPr>
            <a:stCxn id="55" idx="0"/>
          </p:cNvCxnSpPr>
          <p:nvPr/>
        </p:nvCxnSpPr>
        <p:spPr>
          <a:xfrm flipV="1">
            <a:off x="1532430" y="3212976"/>
            <a:ext cx="0" cy="32638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491880" y="3811106"/>
            <a:ext cx="21350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Inserção de Novo Nó</a:t>
            </a:r>
            <a:endParaRPr lang="pt-BR" dirty="0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20609"/>
              </p:ext>
            </p:extLst>
          </p:nvPr>
        </p:nvGraphicFramePr>
        <p:xfrm>
          <a:off x="1043608" y="4797152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843808" y="4941168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17629"/>
              </p:ext>
            </p:extLst>
          </p:nvPr>
        </p:nvGraphicFramePr>
        <p:xfrm>
          <a:off x="3707904" y="4797152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9" name="Conector de seta reta 58"/>
          <p:cNvCxnSpPr/>
          <p:nvPr/>
        </p:nvCxnSpPr>
        <p:spPr>
          <a:xfrm>
            <a:off x="5626952" y="4933521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6446658" y="4742900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NULL</a:t>
            </a:r>
          </a:p>
        </p:txBody>
      </p:sp>
      <p:cxnSp>
        <p:nvCxnSpPr>
          <p:cNvPr id="61" name="Conector de seta reta 60"/>
          <p:cNvCxnSpPr/>
          <p:nvPr/>
        </p:nvCxnSpPr>
        <p:spPr>
          <a:xfrm>
            <a:off x="4748061" y="6165304"/>
            <a:ext cx="86409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17629"/>
              </p:ext>
            </p:extLst>
          </p:nvPr>
        </p:nvGraphicFramePr>
        <p:xfrm>
          <a:off x="5612157" y="6021288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3" name="CaixaDeTexto 62"/>
          <p:cNvSpPr txBox="1"/>
          <p:nvPr/>
        </p:nvSpPr>
        <p:spPr>
          <a:xfrm>
            <a:off x="4034469" y="5980638"/>
            <a:ext cx="67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Novo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187624" y="5741150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Início</a:t>
            </a:r>
            <a:endParaRPr lang="pt-BR" dirty="0"/>
          </a:p>
        </p:txBody>
      </p:sp>
      <p:cxnSp>
        <p:nvCxnSpPr>
          <p:cNvPr id="65" name="Conector de seta reta 64"/>
          <p:cNvCxnSpPr>
            <a:stCxn id="64" idx="0"/>
          </p:cNvCxnSpPr>
          <p:nvPr/>
        </p:nvCxnSpPr>
        <p:spPr>
          <a:xfrm flipV="1">
            <a:off x="1532430" y="5414765"/>
            <a:ext cx="0" cy="32638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a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5236"/>
              </p:ext>
            </p:extLst>
          </p:nvPr>
        </p:nvGraphicFramePr>
        <p:xfrm>
          <a:off x="5180109" y="4797152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37590"/>
              </p:ext>
            </p:extLst>
          </p:nvPr>
        </p:nvGraphicFramePr>
        <p:xfrm>
          <a:off x="2795954" y="4797152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Explosão 1 18"/>
          <p:cNvSpPr/>
          <p:nvPr/>
        </p:nvSpPr>
        <p:spPr>
          <a:xfrm>
            <a:off x="4708199" y="4748649"/>
            <a:ext cx="558295" cy="441760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274638"/>
            <a:ext cx="8292523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Lista Encadeada Simples (Ponteiros)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06777"/>
              </p:ext>
            </p:extLst>
          </p:nvPr>
        </p:nvGraphicFramePr>
        <p:xfrm>
          <a:off x="366814" y="2564904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Conector de seta reta 15"/>
          <p:cNvCxnSpPr/>
          <p:nvPr/>
        </p:nvCxnSpPr>
        <p:spPr>
          <a:xfrm>
            <a:off x="2167014" y="2708920"/>
            <a:ext cx="60478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ixaDeTexto 54"/>
          <p:cNvSpPr txBox="1"/>
          <p:nvPr/>
        </p:nvSpPr>
        <p:spPr>
          <a:xfrm>
            <a:off x="510830" y="3539361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Início</a:t>
            </a:r>
            <a:endParaRPr lang="pt-BR" dirty="0"/>
          </a:p>
        </p:txBody>
      </p:sp>
      <p:cxnSp>
        <p:nvCxnSpPr>
          <p:cNvPr id="24" name="Conector de seta reta 23"/>
          <p:cNvCxnSpPr>
            <a:stCxn id="55" idx="0"/>
          </p:cNvCxnSpPr>
          <p:nvPr/>
        </p:nvCxnSpPr>
        <p:spPr>
          <a:xfrm flipV="1">
            <a:off x="855636" y="3212976"/>
            <a:ext cx="0" cy="32638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3491880" y="3811106"/>
            <a:ext cx="213507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Inserção de Novo Nó</a:t>
            </a:r>
            <a:endParaRPr lang="pt-BR" dirty="0"/>
          </a:p>
        </p:txBody>
      </p:sp>
      <p:cxnSp>
        <p:nvCxnSpPr>
          <p:cNvPr id="61" name="Conector de seta reta 60"/>
          <p:cNvCxnSpPr/>
          <p:nvPr/>
        </p:nvCxnSpPr>
        <p:spPr>
          <a:xfrm>
            <a:off x="4211961" y="5266060"/>
            <a:ext cx="216023" cy="755228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0745"/>
              </p:ext>
            </p:extLst>
          </p:nvPr>
        </p:nvGraphicFramePr>
        <p:xfrm>
          <a:off x="3989379" y="6021288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96238"/>
              </p:ext>
            </p:extLst>
          </p:nvPr>
        </p:nvGraphicFramePr>
        <p:xfrm>
          <a:off x="2795954" y="2563177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6" name="Conector de seta reta 25"/>
          <p:cNvCxnSpPr/>
          <p:nvPr/>
        </p:nvCxnSpPr>
        <p:spPr>
          <a:xfrm>
            <a:off x="4596154" y="2707193"/>
            <a:ext cx="583955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48315"/>
              </p:ext>
            </p:extLst>
          </p:nvPr>
        </p:nvGraphicFramePr>
        <p:xfrm>
          <a:off x="5180109" y="2563177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2" name="Conector de seta reta 31"/>
          <p:cNvCxnSpPr/>
          <p:nvPr/>
        </p:nvCxnSpPr>
        <p:spPr>
          <a:xfrm>
            <a:off x="7092280" y="2708920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7740352" y="2385754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NULL</a:t>
            </a:r>
          </a:p>
          <a:p>
            <a:r>
              <a:rPr lang="pt-BR" dirty="0" smtClean="0"/>
              <a:t>(fim)</a:t>
            </a:r>
            <a:endParaRPr lang="pt-BR" dirty="0"/>
          </a:p>
        </p:txBody>
      </p:sp>
      <p:graphicFrame>
        <p:nvGraphicFramePr>
          <p:cNvPr id="35" name="Tabela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06777"/>
              </p:ext>
            </p:extLst>
          </p:nvPr>
        </p:nvGraphicFramePr>
        <p:xfrm>
          <a:off x="366814" y="4798879"/>
          <a:ext cx="2016224" cy="576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00811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Dado</a:t>
                      </a:r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6" name="Conector de seta reta 35"/>
          <p:cNvCxnSpPr/>
          <p:nvPr/>
        </p:nvCxnSpPr>
        <p:spPr>
          <a:xfrm>
            <a:off x="2167014" y="4942895"/>
            <a:ext cx="604786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V="1">
            <a:off x="855636" y="5446951"/>
            <a:ext cx="0" cy="326385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>
            <a:off x="4596154" y="4941168"/>
            <a:ext cx="583955" cy="0"/>
          </a:xfrm>
          <a:prstGeom prst="straightConnector1">
            <a:avLst/>
          </a:prstGeom>
          <a:ln w="28575">
            <a:solidFill>
              <a:srgbClr val="FFC000"/>
            </a:solidFill>
            <a:prstDash val="sysDot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7092280" y="494289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740352" y="4619729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NULL</a:t>
            </a:r>
          </a:p>
          <a:p>
            <a:r>
              <a:rPr lang="pt-BR" dirty="0" smtClean="0"/>
              <a:t>(fim)</a:t>
            </a:r>
            <a:endParaRPr lang="pt-BR" dirty="0"/>
          </a:p>
        </p:txBody>
      </p:sp>
      <p:cxnSp>
        <p:nvCxnSpPr>
          <p:cNvPr id="45" name="Conector de seta reta 44"/>
          <p:cNvCxnSpPr/>
          <p:nvPr/>
        </p:nvCxnSpPr>
        <p:spPr>
          <a:xfrm flipV="1">
            <a:off x="5580112" y="5446951"/>
            <a:ext cx="65715" cy="64634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0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5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53734"/>
              </p:ext>
            </p:extLst>
          </p:nvPr>
        </p:nvGraphicFramePr>
        <p:xfrm>
          <a:off x="4190763" y="1311149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5642237" y="137894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58291"/>
              </p:ext>
            </p:extLst>
          </p:nvPr>
        </p:nvGraphicFramePr>
        <p:xfrm>
          <a:off x="6218301" y="1293807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8378541" y="122505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4267845" y="215551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Início</a:t>
            </a:r>
            <a:endParaRPr lang="pt-BR" sz="1400" dirty="0"/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4563455" y="1829127"/>
            <a:ext cx="0" cy="32638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7802477" y="137894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836712"/>
            <a:ext cx="8333946" cy="5904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TIPOS </a:t>
            </a: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DADOS: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typedef int Tipo_Dado;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typedef struct bloco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Tipo_Dado Dado;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struct bloco *Proximo;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  <a:p>
            <a:pPr marL="0" indent="0">
              <a:buNone/>
            </a:pPr>
            <a:endParaRPr lang="pt-BR" sz="1500" noProof="1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ROTINAS: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inicializa_lista (Node **N);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insere_inicio_lista (Node **N, Tipo_Dado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insere_fim_lista (Node **N, Tipo_Dado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insere_ordenando_lista (Node **N, Tipo_Dado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remove_inicio_lista (Node **N, Tipo_Dado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remove_fim_lista (Node **N, Tipo_Dado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remove_elemento_lista (Node **N, Tipo_Dado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quantidade_lista (Node **N);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exibe_lista (Node **N);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pesquisa_lista (Node **N, Tipo_Dado 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percorre_lista (Node **N, Tipo_Dado *Dado);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void apaga_lista (Node **N);</a:t>
            </a:r>
          </a:p>
        </p:txBody>
      </p:sp>
    </p:spTree>
    <p:extLst>
      <p:ext uri="{BB962C8B-B14F-4D97-AF65-F5344CB8AC3E}">
        <p14:creationId xmlns:p14="http://schemas.microsoft.com/office/powerpoint/2010/main" val="128551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6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97803"/>
              </p:ext>
            </p:extLst>
          </p:nvPr>
        </p:nvGraphicFramePr>
        <p:xfrm>
          <a:off x="4190763" y="1311149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5642237" y="137894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658330"/>
              </p:ext>
            </p:extLst>
          </p:nvPr>
        </p:nvGraphicFramePr>
        <p:xfrm>
          <a:off x="6218301" y="1293807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8378541" y="1225056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4267845" y="215551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Início</a:t>
            </a:r>
            <a:endParaRPr lang="pt-BR" sz="1400" dirty="0"/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4563455" y="1829127"/>
            <a:ext cx="0" cy="32638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7802477" y="1378945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3068960"/>
            <a:ext cx="833394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ROTINA </a:t>
            </a: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INSERIR NO INICIO</a:t>
            </a: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insere_inicio_lista (Node **N, Tipo_Dado Dado)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Node *novo;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= (Node *) calloc ( 1, sizeof (Node) 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 novo == NULL )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return (ERRO); /* Não conseguiu alocar na memória */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-&gt; Dado = Dado;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-&gt; Proximo = *N;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*N = novo;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return (OK);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997803"/>
              </p:ext>
            </p:extLst>
          </p:nvPr>
        </p:nvGraphicFramePr>
        <p:xfrm>
          <a:off x="1187624" y="1311149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Conector de seta reta 21"/>
          <p:cNvCxnSpPr/>
          <p:nvPr/>
        </p:nvCxnSpPr>
        <p:spPr>
          <a:xfrm>
            <a:off x="2639098" y="1378945"/>
            <a:ext cx="1500854" cy="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124987" y="1394937"/>
            <a:ext cx="56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Novo</a:t>
            </a:r>
          </a:p>
        </p:txBody>
      </p:sp>
      <p:cxnSp>
        <p:nvCxnSpPr>
          <p:cNvPr id="24" name="Conector de seta reta 23"/>
          <p:cNvCxnSpPr>
            <a:stCxn id="23" idx="3"/>
            <a:endCxn id="21" idx="1"/>
          </p:cNvCxnSpPr>
          <p:nvPr/>
        </p:nvCxnSpPr>
        <p:spPr>
          <a:xfrm>
            <a:off x="693541" y="1548826"/>
            <a:ext cx="494083" cy="53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023 L -0.32118 -0.0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23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023 L -0.32205 -0.000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7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12608"/>
              </p:ext>
            </p:extLst>
          </p:nvPr>
        </p:nvGraphicFramePr>
        <p:xfrm>
          <a:off x="643363" y="1056406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094837" y="1124202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10946"/>
              </p:ext>
            </p:extLst>
          </p:nvPr>
        </p:nvGraphicFramePr>
        <p:xfrm>
          <a:off x="2670901" y="1039064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" name="CaixaDeTexto 59"/>
          <p:cNvSpPr txBox="1"/>
          <p:nvPr/>
        </p:nvSpPr>
        <p:spPr>
          <a:xfrm>
            <a:off x="4880851" y="970312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20445" y="1900767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Início</a:t>
            </a:r>
            <a:endParaRPr lang="pt-BR" sz="1400" dirty="0"/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1016055" y="1574384"/>
            <a:ext cx="0" cy="32638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/>
          <p:nvPr/>
        </p:nvCxnSpPr>
        <p:spPr>
          <a:xfrm>
            <a:off x="4255077" y="1124202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2636912"/>
            <a:ext cx="833394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ROTINA </a:t>
            </a: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INSERIR NO </a:t>
            </a: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FINAL: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int insere_fim_lista (Node **N, Tipo_Dado Dado)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Node *aux, *novo;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= (Node *) calloc ( 1, sizeof (Node) 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 novo == NULL ) return(ERRO);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-&gt; Dado = Dado;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novo -&gt; Proximo = NULL;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 *N == NULL ) /* 1o. da lista? */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	    *N = novo;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else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aux = *N;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while ( aux -&gt; Proximo != NULL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aux = aux -&gt; Proximo;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aux -&gt; Proximo = novo;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return (OK);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69833"/>
              </p:ext>
            </p:extLst>
          </p:nvPr>
        </p:nvGraphicFramePr>
        <p:xfrm>
          <a:off x="4988946" y="1970330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3874838" y="2045891"/>
            <a:ext cx="56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Novo</a:t>
            </a:r>
          </a:p>
        </p:txBody>
      </p:sp>
      <p:cxnSp>
        <p:nvCxnSpPr>
          <p:cNvPr id="24" name="Conector de seta reta 23"/>
          <p:cNvCxnSpPr>
            <a:endCxn id="21" idx="1"/>
          </p:cNvCxnSpPr>
          <p:nvPr/>
        </p:nvCxnSpPr>
        <p:spPr>
          <a:xfrm>
            <a:off x="4494863" y="2208007"/>
            <a:ext cx="494083" cy="537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7183018" y="1915259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cxnSp>
        <p:nvCxnSpPr>
          <p:cNvPr id="28" name="Conector de seta reta 27"/>
          <p:cNvCxnSpPr/>
          <p:nvPr/>
        </p:nvCxnSpPr>
        <p:spPr>
          <a:xfrm>
            <a:off x="6557244" y="2069149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2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0877E-6 L 0.00157 -0.13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84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05714E-6 L -0.00486 -0.13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687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5714E-6 L 1.66667E-6 -0.12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8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238056"/>
              </p:ext>
            </p:extLst>
          </p:nvPr>
        </p:nvGraphicFramePr>
        <p:xfrm>
          <a:off x="1297847" y="1206587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7493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07191"/>
              </p:ext>
            </p:extLst>
          </p:nvPr>
        </p:nvGraphicFramePr>
        <p:xfrm>
          <a:off x="3325385" y="1189245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CaixaDeTexto 63"/>
          <p:cNvSpPr txBox="1"/>
          <p:nvPr/>
        </p:nvSpPr>
        <p:spPr>
          <a:xfrm>
            <a:off x="1374929" y="2050948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Início</a:t>
            </a:r>
            <a:endParaRPr lang="pt-BR" sz="1400" dirty="0"/>
          </a:p>
        </p:txBody>
      </p:sp>
      <p:cxnSp>
        <p:nvCxnSpPr>
          <p:cNvPr id="65" name="Conector de seta reta 64"/>
          <p:cNvCxnSpPr/>
          <p:nvPr/>
        </p:nvCxnSpPr>
        <p:spPr>
          <a:xfrm flipV="1">
            <a:off x="1670539" y="1724565"/>
            <a:ext cx="0" cy="326384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2636912"/>
            <a:ext cx="833394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ROTINA EXIBIR </a:t>
            </a:r>
            <a:endParaRPr lang="pt-BR" sz="1500" b="1" noProof="1" smtClean="0">
              <a:solidFill>
                <a:schemeClr val="accent3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int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exibe_lista (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Node 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**N)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pt-BR" sz="1500" noProof="1" smtClean="0">
                <a:latin typeface="Consolas" panose="020B0609020204030204" pitchFamily="49" charset="0"/>
                <a:cs typeface="Consolas" panose="020B0609020204030204" pitchFamily="49" charset="0"/>
              </a:rPr>
              <a:t>   Node *</a:t>
            </a: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aux;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aux = *N;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if (aux != NULL)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while ( aux != NULL 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    printf("Dado: %d\n",aux-&gt;Dado);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    aux = aux -&gt; Proximo;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else printf("Lista vazia!\n");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95927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666387"/>
              </p:ext>
            </p:extLst>
          </p:nvPr>
        </p:nvGraphicFramePr>
        <p:xfrm>
          <a:off x="5569373" y="1189245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7745285" y="1120493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71692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775" y="188989"/>
            <a:ext cx="8292523" cy="706090"/>
          </a:xfrm>
        </p:spPr>
        <p:txBody>
          <a:bodyPr>
            <a:noAutofit/>
          </a:bodyPr>
          <a:lstStyle/>
          <a:p>
            <a:r>
              <a:rPr lang="pt-BR" sz="2800" dirty="0"/>
              <a:t>Alocação Dinâmica - Ponteiros: Lista Encadeada Simples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AF50-CDA6-454A-9022-709EDA08C3B4}" type="slidenum">
              <a:rPr lang="pt-BR" smtClean="0"/>
              <a:t>9</a:t>
            </a:fld>
            <a:endParaRPr lang="pt-BR" dirty="0"/>
          </a:p>
        </p:txBody>
      </p:sp>
      <p:sp>
        <p:nvSpPr>
          <p:cNvPr id="5" name="AutoShape 4" descr="Image result for queue british very lo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Image result for queue british very lo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Image result for queue british very lo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6" name="Tabela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76050"/>
              </p:ext>
            </p:extLst>
          </p:nvPr>
        </p:nvGraphicFramePr>
        <p:xfrm>
          <a:off x="1297847" y="1206587"/>
          <a:ext cx="1667498" cy="476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49"/>
                <a:gridCol w="833749"/>
              </a:tblGrid>
              <a:tr h="47642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5625" marR="75625" marT="37812" marB="378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7" name="Conector de seta reta 56"/>
          <p:cNvCxnSpPr/>
          <p:nvPr/>
        </p:nvCxnSpPr>
        <p:spPr>
          <a:xfrm>
            <a:off x="27493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22947"/>
              </p:ext>
            </p:extLst>
          </p:nvPr>
        </p:nvGraphicFramePr>
        <p:xfrm>
          <a:off x="3325385" y="1189245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5724128" y="1724565"/>
            <a:ext cx="577402" cy="634160"/>
            <a:chOff x="1374929" y="1724565"/>
            <a:chExt cx="577402" cy="634160"/>
          </a:xfrm>
        </p:grpSpPr>
        <p:sp>
          <p:nvSpPr>
            <p:cNvPr id="64" name="CaixaDeTexto 63"/>
            <p:cNvSpPr txBox="1"/>
            <p:nvPr/>
          </p:nvSpPr>
          <p:spPr>
            <a:xfrm>
              <a:off x="1374929" y="2050948"/>
              <a:ext cx="577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/>
                <a:t>Início</a:t>
              </a:r>
              <a:endParaRPr lang="pt-BR" sz="1400" dirty="0"/>
            </a:p>
          </p:txBody>
        </p:sp>
        <p:cxnSp>
          <p:nvCxnSpPr>
            <p:cNvPr id="65" name="Conector de seta reta 64"/>
            <p:cNvCxnSpPr/>
            <p:nvPr/>
          </p:nvCxnSpPr>
          <p:spPr>
            <a:xfrm flipV="1">
              <a:off x="1670539" y="1724565"/>
              <a:ext cx="0" cy="32638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270502" y="2636912"/>
            <a:ext cx="833394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500" b="1" noProof="1" smtClean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INSERIR NO INÍCIO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#include "listsimp.c"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main() {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Nodo *Inicio;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printf("\n ROTINAS DE MANIPULACAO DE LISTAS SIMPLES ENCADEADAS \n\n");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inicializa_lista(&amp;Inicio);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insere_inicio_lista(&amp;Inicio,1);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insere_inicio_lista(&amp;Inicio,2);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insere_inicio_lista(&amp;Inicio,3);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exibe_lista(&amp;Inicio);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    system(“pause");</a:t>
            </a:r>
          </a:p>
          <a:p>
            <a:pPr marL="0" indent="0">
              <a:buNone/>
            </a:pPr>
            <a:r>
              <a:rPr lang="pt-BR" sz="1500" noProof="1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cxnSp>
        <p:nvCxnSpPr>
          <p:cNvPr id="20" name="Conector de seta reta 19"/>
          <p:cNvCxnSpPr/>
          <p:nvPr/>
        </p:nvCxnSpPr>
        <p:spPr>
          <a:xfrm>
            <a:off x="495927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6731"/>
              </p:ext>
            </p:extLst>
          </p:nvPr>
        </p:nvGraphicFramePr>
        <p:xfrm>
          <a:off x="5569373" y="1189245"/>
          <a:ext cx="1728192" cy="493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864096"/>
              </a:tblGrid>
              <a:tr h="4937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Dado</a:t>
                      </a:r>
                      <a:endParaRPr lang="pt-BR" sz="1200" dirty="0"/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accent2"/>
                          </a:solidFill>
                        </a:rPr>
                        <a:t>Próximo</a:t>
                      </a:r>
                      <a:endParaRPr lang="pt-BR" sz="1200" dirty="0">
                        <a:solidFill>
                          <a:schemeClr val="accent2"/>
                        </a:solidFill>
                      </a:endParaRPr>
                    </a:p>
                  </a:txBody>
                  <a:tcPr marL="78377" marR="78377" marT="39189" marB="391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CaixaDeTexto 30"/>
          <p:cNvSpPr txBox="1"/>
          <p:nvPr/>
        </p:nvSpPr>
        <p:spPr>
          <a:xfrm>
            <a:off x="7745285" y="1120493"/>
            <a:ext cx="566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NULL</a:t>
            </a:r>
          </a:p>
        </p:txBody>
      </p:sp>
      <p:cxnSp>
        <p:nvCxnSpPr>
          <p:cNvPr id="32" name="Conector de seta reta 31"/>
          <p:cNvCxnSpPr/>
          <p:nvPr/>
        </p:nvCxnSpPr>
        <p:spPr>
          <a:xfrm>
            <a:off x="7169221" y="1274383"/>
            <a:ext cx="576064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25191 0.002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91 0.00277 L -0.48021 0.002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7030A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2"/>
          </a:solidFill>
          <a:headEnd type="none" w="med" len="me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7289</TotalTime>
  <Words>1326</Words>
  <Application>Microsoft Office PowerPoint</Application>
  <PresentationFormat>Apresentação na tela (4:3)</PresentationFormat>
  <Paragraphs>356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USP – ICMC – SSC SSC0300 2º Semestre 2015</vt:lpstr>
      <vt:lpstr>Listas</vt:lpstr>
      <vt:lpstr>Lista Encadeada Simples (Ponteiros)</vt:lpstr>
      <vt:lpstr>Lista Encadeada Simples (Ponteiros)</vt:lpstr>
      <vt:lpstr>Alocação Dinâmica - Ponteiros: Lista Encadeada Simples</vt:lpstr>
      <vt:lpstr>Alocação Dinâmica - Ponteiros: Lista Encadeada Simples</vt:lpstr>
      <vt:lpstr>Alocação Dinâmica - Ponteiros: Lista Encadeada Simples</vt:lpstr>
      <vt:lpstr>Alocação Dinâmica - Ponteiros: Lista Encadeada Simples</vt:lpstr>
      <vt:lpstr>Alocação Dinâmica - Ponteiros: Lista Encadeada Simples</vt:lpstr>
      <vt:lpstr>Lista Encadeada Simples: Início e Fim</vt:lpstr>
      <vt:lpstr>Alocação Dinâmica - Ponteiros: Lista Encadeada Simples</vt:lpstr>
      <vt:lpstr>Alocação Dinâmica - Ponteiros: Lista Encadeada DUPLA</vt:lpstr>
      <vt:lpstr>Alocação Dinâmica - Ponteiros: Lista Encadeada DUPLA</vt:lpstr>
      <vt:lpstr>Alocação Dinâmica - Ponteiros: Lista Encadeada DUPLA</vt:lpstr>
      <vt:lpstr>Alocação Dinâmica - Ponteiros: Lista Encadeada DUPLA</vt:lpstr>
      <vt:lpstr>Apresentação do PowerPoint</vt:lpstr>
      <vt:lpstr>Alocação Dinâmica - Ponteiros: ÁRVORE</vt:lpstr>
      <vt:lpstr>Terminologia utilizada em Árvores</vt:lpstr>
      <vt:lpstr>Árvore</vt:lpstr>
      <vt:lpstr>Informações sobre a disciplina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 – ICMC – SSC SSC 0300 2º Semestre 2015</dc:title>
  <dc:creator>Daniel Bonetti</dc:creator>
  <cp:lastModifiedBy>Daniel Bonetti</cp:lastModifiedBy>
  <cp:revision>227</cp:revision>
  <dcterms:created xsi:type="dcterms:W3CDTF">2015-08-01T18:43:12Z</dcterms:created>
  <dcterms:modified xsi:type="dcterms:W3CDTF">2015-11-13T10:52:26Z</dcterms:modified>
</cp:coreProperties>
</file>