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57" r:id="rId3"/>
    <p:sldId id="387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2" r:id="rId22"/>
    <p:sldId id="423" r:id="rId23"/>
    <p:sldId id="424" r:id="rId24"/>
    <p:sldId id="425" r:id="rId25"/>
    <p:sldId id="386" r:id="rId26"/>
    <p:sldId id="341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09" autoAdjust="0"/>
  </p:normalViewPr>
  <p:slideViewPr>
    <p:cSldViewPr>
      <p:cViewPr varScale="1">
        <p:scale>
          <a:sx n="107" d="100"/>
          <a:sy n="107" d="100"/>
        </p:scale>
        <p:origin x="-9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CC4BE-5844-4694-899E-1FB44C60E8BF}" type="datetimeFigureOut">
              <a:rPr lang="pt-BR" smtClean="0"/>
              <a:t>20/10/2015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3D1A3-5DD8-4994-A44B-2440137FBF4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834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452F-5CFF-4C12-93A1-5AE4C25E5E16}" type="datetime1">
              <a:rPr lang="pt-BR" smtClean="0"/>
              <a:t>20/10/2015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51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926E-7E8D-4633-8D5E-9847561AA280}" type="datetime1">
              <a:rPr lang="pt-BR" smtClean="0"/>
              <a:t>20/10/2015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758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18E8-4BC9-4FD9-AAA3-32653FB3F7E5}" type="datetime1">
              <a:rPr lang="pt-BR" smtClean="0"/>
              <a:t>20/10/2015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484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30000"/>
              </a:lnSpc>
              <a:spcBef>
                <a:spcPts val="0"/>
              </a:spcBef>
              <a:defRPr/>
            </a:lvl1pPr>
            <a:lvl2pPr>
              <a:lnSpc>
                <a:spcPct val="130000"/>
              </a:lnSpc>
              <a:spcBef>
                <a:spcPts val="0"/>
              </a:spcBef>
              <a:defRPr/>
            </a:lvl2pPr>
            <a:lvl3pPr>
              <a:lnSpc>
                <a:spcPct val="130000"/>
              </a:lnSpc>
              <a:spcBef>
                <a:spcPts val="0"/>
              </a:spcBef>
              <a:defRPr/>
            </a:lvl3pPr>
            <a:lvl4pPr>
              <a:lnSpc>
                <a:spcPct val="130000"/>
              </a:lnSpc>
              <a:spcBef>
                <a:spcPts val="0"/>
              </a:spcBef>
              <a:defRPr/>
            </a:lvl4pPr>
            <a:lvl5pPr>
              <a:lnSpc>
                <a:spcPct val="13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2AD85-ABBD-4E83-9F63-2286626C8FAF}" type="datetime1">
              <a:rPr lang="pt-BR" smtClean="0"/>
              <a:t>20/10/2015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247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6814-053D-4156-92F3-8EEC25B515F0}" type="datetime1">
              <a:rPr lang="pt-BR" smtClean="0"/>
              <a:t>20/10/2015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51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0780-4A30-46CB-931E-FC28071E0BDE}" type="datetime1">
              <a:rPr lang="pt-BR" smtClean="0"/>
              <a:t>20/10/2015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281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4496-7C58-4266-8961-ADB4C055754D}" type="datetime1">
              <a:rPr lang="pt-BR" smtClean="0"/>
              <a:t>20/10/2015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5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429F-C1C1-4168-9E3D-CABABBB26E42}" type="datetime1">
              <a:rPr lang="pt-BR" smtClean="0"/>
              <a:t>20/10/2015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667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0FC7-5C9F-40A0-98DC-69A91BDF374A}" type="datetime1">
              <a:rPr lang="pt-BR" smtClean="0"/>
              <a:t>20/10/2015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58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36C20-7579-4B29-BF31-6572C178E536}" type="datetime1">
              <a:rPr lang="pt-BR" smtClean="0"/>
              <a:t>20/10/2015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80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4748-430E-4D1A-8F11-8B005BC3567B}" type="datetime1">
              <a:rPr lang="pt-BR" smtClean="0"/>
              <a:t>20/10/2015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20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D45E-8014-4D27-8D9E-600320101252}" type="datetime1">
              <a:rPr lang="pt-BR" smtClean="0"/>
              <a:t>20/10/2015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2AF50-CDA6-454A-9022-709EDA08C3B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238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.bonetti@gmail.com" TargetMode="External"/><Relationship Id="rId2" Type="http://schemas.openxmlformats.org/officeDocument/2006/relationships/hyperlink" Target="mailto:dbonetti@icmc.usp.b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lcrserver.icmc.usp.br/~daniel/ssc0300/index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cr.icmc.usp.br/" TargetMode="External"/><Relationship Id="rId2" Type="http://schemas.openxmlformats.org/officeDocument/2006/relationships/hyperlink" Target="http://www.icmc.usp.b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sciplinas.stoa.usp.br/course/view.php?id=7891" TargetMode="External"/><Relationship Id="rId5" Type="http://schemas.openxmlformats.org/officeDocument/2006/relationships/hyperlink" Target="mailto:daniel.bonetti@gmail.com" TargetMode="External"/><Relationship Id="rId4" Type="http://schemas.openxmlformats.org/officeDocument/2006/relationships/hyperlink" Target="mailto:dbonetti@icmc.usp.b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>
            <a:normAutofit/>
          </a:bodyPr>
          <a:lstStyle/>
          <a:p>
            <a:r>
              <a:rPr lang="pt-BR" noProof="0" dirty="0" smtClean="0"/>
              <a:t>USP – ICMC – SSC</a:t>
            </a:r>
            <a:br>
              <a:rPr lang="pt-BR" noProof="0" dirty="0" smtClean="0"/>
            </a:br>
            <a:r>
              <a:rPr lang="pt-BR" noProof="0" dirty="0" smtClean="0"/>
              <a:t>SSC0300 2º Semestre 2015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2448471"/>
            <a:ext cx="7992888" cy="1752600"/>
          </a:xfrm>
        </p:spPr>
        <p:txBody>
          <a:bodyPr/>
          <a:lstStyle/>
          <a:p>
            <a:r>
              <a:rPr lang="pt-BR" noProof="0" dirty="0" smtClean="0"/>
              <a:t>Disciplina de</a:t>
            </a:r>
          </a:p>
          <a:p>
            <a:r>
              <a:rPr lang="pt-BR" noProof="0" dirty="0" smtClean="0"/>
              <a:t>Linguagem de Programação e Aplicações</a:t>
            </a:r>
          </a:p>
          <a:p>
            <a:r>
              <a:rPr lang="pt-BR" noProof="0" dirty="0" smtClean="0"/>
              <a:t>[ Eng. Elétrica / Eletrônica ]</a:t>
            </a:r>
            <a:endParaRPr lang="pt-BR" noProof="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</a:t>
            </a:fld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4617830"/>
            <a:ext cx="587404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Prof. Dr. Daniel Rodrigo Ferraz Bonetti</a:t>
            </a:r>
          </a:p>
          <a:p>
            <a:r>
              <a:rPr lang="pt-BR" dirty="0" smtClean="0"/>
              <a:t>LCR – Laboratório de Computação Reconfigurável</a:t>
            </a:r>
          </a:p>
          <a:p>
            <a:r>
              <a:rPr lang="pt-BR" dirty="0" smtClean="0"/>
              <a:t>Sala: 4-104 - ICMC</a:t>
            </a:r>
          </a:p>
          <a:p>
            <a:r>
              <a:rPr lang="pt-BR" dirty="0" smtClean="0"/>
              <a:t>E-mail: </a:t>
            </a:r>
            <a:r>
              <a:rPr lang="pt-BR" dirty="0" smtClean="0">
                <a:hlinkClick r:id="rId2"/>
              </a:rPr>
              <a:t>dbonetti@icmc.usp.br</a:t>
            </a:r>
            <a:r>
              <a:rPr lang="pt-BR" dirty="0" smtClean="0"/>
              <a:t> ou </a:t>
            </a:r>
            <a:r>
              <a:rPr lang="pt-BR" dirty="0" smtClean="0">
                <a:hlinkClick r:id="rId3"/>
              </a:rPr>
              <a:t>daniel.bonetti@gmail.com</a:t>
            </a:r>
            <a:r>
              <a:rPr lang="pt-BR" dirty="0" smtClean="0"/>
              <a:t> </a:t>
            </a:r>
          </a:p>
          <a:p>
            <a:endParaRPr lang="en-GB" dirty="0"/>
          </a:p>
          <a:p>
            <a:r>
              <a:rPr lang="en-GB" dirty="0" err="1" smtClean="0"/>
              <a:t>Página</a:t>
            </a:r>
            <a:r>
              <a:rPr lang="en-GB" dirty="0" smtClean="0"/>
              <a:t> da </a:t>
            </a:r>
            <a:r>
              <a:rPr lang="en-GB" dirty="0" err="1" smtClean="0"/>
              <a:t>disciplina</a:t>
            </a:r>
            <a:r>
              <a:rPr lang="en-GB" dirty="0" smtClean="0"/>
              <a:t>:</a:t>
            </a:r>
          </a:p>
          <a:p>
            <a:r>
              <a:rPr lang="pt-BR" dirty="0">
                <a:hlinkClick r:id="rId4"/>
              </a:rPr>
              <a:t>http://lcrserver.icmc.usp.br/~</a:t>
            </a:r>
            <a:r>
              <a:rPr lang="pt-BR" dirty="0" smtClean="0">
                <a:hlinkClick r:id="rId4"/>
              </a:rPr>
              <a:t>daniel/ssc0300/index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9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Listas Lineares Sequenciais (Vetores)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0501" y="1412776"/>
            <a:ext cx="8765995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#include "vetor.h"</a:t>
            </a:r>
          </a:p>
          <a:p>
            <a:pPr marL="0" indent="0">
              <a:buNone/>
            </a:pPr>
            <a:endParaRPr lang="pt-BR" sz="15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pt-BR" sz="15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Tipo_Vetor vet;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Tipo_Dado valor;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int qual;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inicializa_vetor(&amp;vet,10);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if (vazio_vetor(&amp;vet))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printf("=&gt; Vetor vazio...\n");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insere_vetor(&amp;vet,2);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insere_vetor(&amp;vet,4);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insere_vetor(&amp;vet,6);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printf("=&gt; Elementos do vetor... %d\n",quantidade_vetor(&amp;vet));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lista_vetor(&amp;vet);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if (acha_vetor(&amp;vet,4,&amp;qual))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printf("=&gt; O valor 4 esta no vetor na posicao %d\n",qual);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15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10</a:t>
            </a:fld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781295"/>
              </p:ext>
            </p:extLst>
          </p:nvPr>
        </p:nvGraphicFramePr>
        <p:xfrm>
          <a:off x="6726752" y="2255368"/>
          <a:ext cx="502178" cy="1582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178"/>
              </a:tblGrid>
              <a:tr h="302031">
                <a:tc>
                  <a:txBody>
                    <a:bodyPr/>
                    <a:lstStyle/>
                    <a:p>
                      <a:endParaRPr lang="pt-BR" sz="800" dirty="0"/>
                    </a:p>
                  </a:txBody>
                  <a:tcPr marL="41577" marR="41577" marT="20789" marB="207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98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1577" marR="41577" marT="20789" marB="207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0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1577" marR="41577" marT="20789" marB="207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0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1577" marR="41577" marT="20789" marB="207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0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1577" marR="41577" marT="20789" marB="207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259454" y="3500886"/>
            <a:ext cx="408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V[0]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259454" y="3179714"/>
            <a:ext cx="408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V[1]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259454" y="2858543"/>
            <a:ext cx="408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V[2]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259454" y="2537372"/>
            <a:ext cx="408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V[3]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887832" y="2163668"/>
            <a:ext cx="20871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b="1" dirty="0" smtClean="0"/>
              <a:t>.</a:t>
            </a:r>
          </a:p>
          <a:p>
            <a:r>
              <a:rPr lang="pt-BR" sz="700" b="1" dirty="0" smtClean="0"/>
              <a:t>.</a:t>
            </a:r>
          </a:p>
          <a:p>
            <a:r>
              <a:rPr lang="pt-BR" sz="700" b="1" dirty="0"/>
              <a:t>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970935" y="2552547"/>
            <a:ext cx="9132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Topo = Fim</a:t>
            </a:r>
            <a:endParaRPr lang="pt-BR" sz="1600" dirty="0"/>
          </a:p>
        </p:txBody>
      </p:sp>
      <p:sp>
        <p:nvSpPr>
          <p:cNvPr id="13" name="Seta para a direita 12"/>
          <p:cNvSpPr/>
          <p:nvPr/>
        </p:nvSpPr>
        <p:spPr>
          <a:xfrm>
            <a:off x="7296103" y="2586916"/>
            <a:ext cx="630167" cy="275702"/>
          </a:xfrm>
          <a:prstGeom prst="right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14" name="CaixaDeTexto 13"/>
          <p:cNvSpPr txBox="1"/>
          <p:nvPr/>
        </p:nvSpPr>
        <p:spPr>
          <a:xfrm>
            <a:off x="7970936" y="3495069"/>
            <a:ext cx="1021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Base = Início</a:t>
            </a:r>
            <a:endParaRPr lang="pt-BR" sz="1600" dirty="0"/>
          </a:p>
        </p:txBody>
      </p:sp>
      <p:sp>
        <p:nvSpPr>
          <p:cNvPr id="15" name="Seta para a direita 14"/>
          <p:cNvSpPr/>
          <p:nvPr/>
        </p:nvSpPr>
        <p:spPr>
          <a:xfrm>
            <a:off x="7296102" y="3516923"/>
            <a:ext cx="630167" cy="275702"/>
          </a:xfrm>
          <a:prstGeom prst="right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val="120009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Fila / </a:t>
            </a:r>
            <a:r>
              <a:rPr lang="pt-BR" dirty="0" err="1" smtClean="0"/>
              <a:t>Queue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Alocação Estática - Vetores : Filas - FIFO (</a:t>
            </a:r>
            <a:r>
              <a:rPr lang="pt-BR" sz="2400" dirty="0" err="1" smtClean="0"/>
              <a:t>First</a:t>
            </a:r>
            <a:r>
              <a:rPr lang="pt-BR" sz="2400" dirty="0" smtClean="0"/>
              <a:t> In, </a:t>
            </a:r>
            <a:r>
              <a:rPr lang="pt-BR" sz="2400" dirty="0" err="1" smtClean="0"/>
              <a:t>First</a:t>
            </a:r>
            <a:r>
              <a:rPr lang="pt-BR" sz="2400" dirty="0" smtClean="0"/>
              <a:t> Out)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11</a:t>
            </a:fld>
            <a:endParaRPr lang="pt-BR" dirty="0"/>
          </a:p>
        </p:txBody>
      </p:sp>
      <p:pic>
        <p:nvPicPr>
          <p:cNvPr id="1026" name="Picture 2" descr="http://www.ianwaring.com/wp-content/uploads/sites/12/2014/07/keep-calm-and-queue-he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44489"/>
            <a:ext cx="1224136" cy="142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Image result for queue british very l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Image result for queue british very l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Image result for queue british very l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4" name="Picture 10" descr="http://ichef-1.bbci.co.uk/news/660/media/images/68548000/jpg/_68548146_jub1.gett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4489"/>
            <a:ext cx="2326060" cy="130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050419"/>
              </p:ext>
            </p:extLst>
          </p:nvPr>
        </p:nvGraphicFramePr>
        <p:xfrm>
          <a:off x="395536" y="2382685"/>
          <a:ext cx="1319808" cy="416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808"/>
              </a:tblGrid>
              <a:tr h="66425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06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971600" y="2382685"/>
            <a:ext cx="22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.</a:t>
            </a:r>
          </a:p>
          <a:p>
            <a:r>
              <a:rPr lang="pt-BR" sz="1200" b="1" dirty="0" smtClean="0"/>
              <a:t>.</a:t>
            </a:r>
          </a:p>
          <a:p>
            <a:r>
              <a:rPr lang="pt-BR" sz="1200" b="1" dirty="0"/>
              <a:t>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971600" y="5911077"/>
            <a:ext cx="22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.</a:t>
            </a:r>
          </a:p>
          <a:p>
            <a:r>
              <a:rPr lang="pt-BR" sz="1200" b="1" dirty="0" smtClean="0"/>
              <a:t>.</a:t>
            </a:r>
          </a:p>
          <a:p>
            <a:r>
              <a:rPr lang="pt-BR" sz="1200" b="1" dirty="0"/>
              <a:t>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987824" y="2780928"/>
            <a:ext cx="2097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Entra = Fim da Fila</a:t>
            </a:r>
            <a:endParaRPr lang="pt-BR" sz="2000" dirty="0"/>
          </a:p>
        </p:txBody>
      </p:sp>
      <p:sp>
        <p:nvSpPr>
          <p:cNvPr id="14" name="Seta para a direita 13"/>
          <p:cNvSpPr/>
          <p:nvPr/>
        </p:nvSpPr>
        <p:spPr>
          <a:xfrm rot="9590911">
            <a:off x="1824800" y="2888450"/>
            <a:ext cx="1184090" cy="606348"/>
          </a:xfrm>
          <a:prstGeom prst="right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3044456" y="5693679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Sai = Início da Fila</a:t>
            </a:r>
            <a:endParaRPr lang="pt-BR" sz="2000" dirty="0"/>
          </a:p>
        </p:txBody>
      </p:sp>
      <p:sp>
        <p:nvSpPr>
          <p:cNvPr id="16" name="Seta para a direita 15"/>
          <p:cNvSpPr/>
          <p:nvPr/>
        </p:nvSpPr>
        <p:spPr>
          <a:xfrm rot="849045">
            <a:off x="1835690" y="5398144"/>
            <a:ext cx="1152128" cy="606348"/>
          </a:xfrm>
          <a:prstGeom prst="right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reto 18"/>
          <p:cNvCxnSpPr>
            <a:stCxn id="8" idx="2"/>
            <a:endCxn id="8" idx="6"/>
          </p:cNvCxnSpPr>
          <p:nvPr/>
        </p:nvCxnSpPr>
        <p:spPr>
          <a:xfrm>
            <a:off x="5796136" y="4397168"/>
            <a:ext cx="2736304" cy="0"/>
          </a:xfrm>
          <a:prstGeom prst="line">
            <a:avLst/>
          </a:prstGeom>
          <a:ln w="381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5580112" y="3613086"/>
            <a:ext cx="288032" cy="134231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4914284" y="3345848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Início</a:t>
            </a:r>
            <a:endParaRPr lang="pt-BR" sz="2000" dirty="0"/>
          </a:p>
        </p:txBody>
      </p:sp>
      <p:cxnSp>
        <p:nvCxnSpPr>
          <p:cNvPr id="38" name="Conector de seta reta 37"/>
          <p:cNvCxnSpPr/>
          <p:nvPr/>
        </p:nvCxnSpPr>
        <p:spPr>
          <a:xfrm flipH="1">
            <a:off x="8532440" y="3680201"/>
            <a:ext cx="288032" cy="180847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8532440" y="332673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Fim</a:t>
            </a:r>
            <a:endParaRPr lang="pt-BR" sz="2000" dirty="0"/>
          </a:p>
        </p:txBody>
      </p:sp>
      <p:grpSp>
        <p:nvGrpSpPr>
          <p:cNvPr id="42" name="Grupo 41"/>
          <p:cNvGrpSpPr/>
          <p:nvPr/>
        </p:nvGrpSpPr>
        <p:grpSpPr>
          <a:xfrm>
            <a:off x="5796136" y="3029016"/>
            <a:ext cx="2736304" cy="2736304"/>
            <a:chOff x="5796136" y="3029016"/>
            <a:chExt cx="2736304" cy="2736304"/>
          </a:xfrm>
        </p:grpSpPr>
        <p:sp>
          <p:nvSpPr>
            <p:cNvPr id="8" name="Elipse 7"/>
            <p:cNvSpPr/>
            <p:nvPr/>
          </p:nvSpPr>
          <p:spPr>
            <a:xfrm>
              <a:off x="5796136" y="3029016"/>
              <a:ext cx="2736304" cy="2736304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3" name="Conector reto 22"/>
            <p:cNvCxnSpPr>
              <a:stCxn id="8" idx="0"/>
              <a:endCxn id="8" idx="4"/>
            </p:cNvCxnSpPr>
            <p:nvPr/>
          </p:nvCxnSpPr>
          <p:spPr>
            <a:xfrm>
              <a:off x="7164288" y="3029016"/>
              <a:ext cx="0" cy="2736304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>
              <a:stCxn id="8" idx="1"/>
            </p:cNvCxnSpPr>
            <p:nvPr/>
          </p:nvCxnSpPr>
          <p:spPr>
            <a:xfrm>
              <a:off x="6196858" y="3429738"/>
              <a:ext cx="1903534" cy="1927509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8" idx="3"/>
              <a:endCxn id="8" idx="7"/>
            </p:cNvCxnSpPr>
            <p:nvPr/>
          </p:nvCxnSpPr>
          <p:spPr>
            <a:xfrm flipV="1">
              <a:off x="6196858" y="3429738"/>
              <a:ext cx="1934860" cy="1934860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ipse 29"/>
            <p:cNvSpPr/>
            <p:nvPr/>
          </p:nvSpPr>
          <p:spPr>
            <a:xfrm>
              <a:off x="6374995" y="3623538"/>
              <a:ext cx="1547259" cy="154725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6021520" y="3727878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 smtClean="0"/>
                <a:t>a</a:t>
              </a:r>
              <a:endParaRPr lang="pt-BR" sz="2400" dirty="0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6588224" y="3151421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b</a:t>
              </a: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7404684" y="3151421"/>
              <a:ext cx="3145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c</a:t>
              </a:r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7980455" y="3727878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d</a:t>
              </a: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6428666" y="39584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0</a:t>
              </a:r>
              <a:endParaRPr lang="pt-BR" dirty="0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6775073" y="3631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1</a:t>
              </a:r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7253841" y="3631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2</a:t>
              </a:r>
              <a:endParaRPr lang="pt-BR" dirty="0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7555527" y="39584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3</a:t>
              </a:r>
              <a:endParaRPr lang="pt-BR" dirty="0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6428666" y="44281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7</a:t>
              </a:r>
              <a:endParaRPr lang="pt-BR" dirty="0"/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7555527" y="44281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4</a:t>
              </a:r>
              <a:endParaRPr lang="pt-BR" dirty="0"/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6775073" y="472514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6</a:t>
              </a:r>
              <a:endParaRPr lang="pt-BR" dirty="0"/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7253841" y="472514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5</a:t>
              </a:r>
              <a:endParaRPr lang="pt-BR" dirty="0"/>
            </a:p>
          </p:txBody>
        </p:sp>
      </p:grpSp>
      <p:sp>
        <p:nvSpPr>
          <p:cNvPr id="54" name="CaixaDeTexto 53"/>
          <p:cNvSpPr txBox="1"/>
          <p:nvPr/>
        </p:nvSpPr>
        <p:spPr>
          <a:xfrm>
            <a:off x="6350796" y="5936071"/>
            <a:ext cx="16269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“Fila Circular”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5294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Alocação</a:t>
            </a:r>
            <a:r>
              <a:rPr lang="en-US" dirty="0"/>
              <a:t> </a:t>
            </a:r>
            <a:r>
              <a:rPr lang="en-US" dirty="0" err="1"/>
              <a:t>Estática</a:t>
            </a:r>
            <a:r>
              <a:rPr lang="en-US" dirty="0"/>
              <a:t> - </a:t>
            </a:r>
            <a:r>
              <a:rPr lang="en-US" dirty="0" err="1"/>
              <a:t>Vetores</a:t>
            </a:r>
            <a:r>
              <a:rPr lang="en-US" dirty="0"/>
              <a:t> : </a:t>
            </a:r>
            <a:r>
              <a:rPr lang="en-US" dirty="0" err="1"/>
              <a:t>Filas</a:t>
            </a:r>
            <a:r>
              <a:rPr lang="en-US" dirty="0"/>
              <a:t> </a:t>
            </a:r>
            <a:r>
              <a:rPr lang="en-US" dirty="0" smtClean="0"/>
              <a:t>- FIFO </a:t>
            </a:r>
            <a:r>
              <a:rPr lang="en-US" dirty="0"/>
              <a:t>(First In, First Out)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0501" y="1412776"/>
            <a:ext cx="8765995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TIPOS DE DADOS:</a:t>
            </a:r>
          </a:p>
          <a:p>
            <a:pPr marL="0" indent="0">
              <a:buNone/>
            </a:pP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typedef 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Tipo_Dado;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typedef struct { 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Tipo_Dado *Dado;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int Tamanho;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int Inicio, Fim;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} Tipo_Fila;</a:t>
            </a:r>
          </a:p>
          <a:p>
            <a:pPr marL="0" indent="0">
              <a:buNone/>
            </a:pPr>
            <a:endParaRPr lang="pt-BR" sz="15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ROTINAS:</a:t>
            </a:r>
          </a:p>
          <a:p>
            <a:pPr marL="0" indent="0">
              <a:buNone/>
            </a:pP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inicializa_fila (Tipo_Fila *F, int Qtde);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insere_fila (Tipo_Fila *F, Tipo_Dado Dado);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retira_fila (Tipo_Fila *F, Tipo_Dado *Dado);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void lista_fila (Tipo_Fila *F);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cheia_fila (Tipo_Fila *F);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vazia_fila (Tipo_Fila *F);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quantidade_fila (Tipo_Fila *F);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acha_fila (Tipo_Fila *F, Tipo_Dado Dado, int *Indice);</a:t>
            </a:r>
            <a:endParaRPr lang="pt-BR" sz="15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12</a:t>
            </a:fld>
            <a:endParaRPr lang="pt-BR" dirty="0"/>
          </a:p>
        </p:txBody>
      </p:sp>
      <p:cxnSp>
        <p:nvCxnSpPr>
          <p:cNvPr id="16" name="Conector reto 15"/>
          <p:cNvCxnSpPr>
            <a:stCxn id="22" idx="2"/>
            <a:endCxn id="22" idx="6"/>
          </p:cNvCxnSpPr>
          <p:nvPr/>
        </p:nvCxnSpPr>
        <p:spPr>
          <a:xfrm>
            <a:off x="6318594" y="3020178"/>
            <a:ext cx="1806859" cy="0"/>
          </a:xfrm>
          <a:prstGeom prst="line">
            <a:avLst/>
          </a:prstGeom>
          <a:ln w="381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6084168" y="2421132"/>
            <a:ext cx="329524" cy="157094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4991456" y="2227467"/>
            <a:ext cx="1092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/>
              <a:t>Início</a:t>
            </a:r>
            <a:endParaRPr lang="pt-BR" sz="1400" dirty="0"/>
          </a:p>
        </p:txBody>
      </p:sp>
      <p:cxnSp>
        <p:nvCxnSpPr>
          <p:cNvPr id="19" name="Conector de seta reta 18"/>
          <p:cNvCxnSpPr/>
          <p:nvPr/>
        </p:nvCxnSpPr>
        <p:spPr>
          <a:xfrm flipH="1">
            <a:off x="8028384" y="2421132"/>
            <a:ext cx="250182" cy="185233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8388424" y="2227467"/>
            <a:ext cx="613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Fim</a:t>
            </a:r>
            <a:endParaRPr lang="pt-BR" sz="1400" dirty="0"/>
          </a:p>
        </p:txBody>
      </p:sp>
      <p:grpSp>
        <p:nvGrpSpPr>
          <p:cNvPr id="21" name="Grupo 20"/>
          <p:cNvGrpSpPr/>
          <p:nvPr/>
        </p:nvGrpSpPr>
        <p:grpSpPr>
          <a:xfrm>
            <a:off x="6318594" y="2116748"/>
            <a:ext cx="1806859" cy="1806859"/>
            <a:chOff x="5796136" y="3029016"/>
            <a:chExt cx="2736304" cy="2736304"/>
          </a:xfrm>
        </p:grpSpPr>
        <p:sp>
          <p:nvSpPr>
            <p:cNvPr id="22" name="Elipse 21"/>
            <p:cNvSpPr/>
            <p:nvPr/>
          </p:nvSpPr>
          <p:spPr>
            <a:xfrm>
              <a:off x="5796136" y="3029016"/>
              <a:ext cx="2736304" cy="2736304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/>
            </a:p>
          </p:txBody>
        </p:sp>
        <p:cxnSp>
          <p:nvCxnSpPr>
            <p:cNvPr id="23" name="Conector reto 22"/>
            <p:cNvCxnSpPr>
              <a:stCxn id="22" idx="0"/>
              <a:endCxn id="22" idx="4"/>
            </p:cNvCxnSpPr>
            <p:nvPr/>
          </p:nvCxnSpPr>
          <p:spPr>
            <a:xfrm>
              <a:off x="7164288" y="3029016"/>
              <a:ext cx="0" cy="2736304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>
              <a:stCxn id="22" idx="1"/>
            </p:cNvCxnSpPr>
            <p:nvPr/>
          </p:nvCxnSpPr>
          <p:spPr>
            <a:xfrm>
              <a:off x="6196858" y="3429738"/>
              <a:ext cx="1903534" cy="1927509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>
              <a:stCxn id="22" idx="3"/>
              <a:endCxn id="22" idx="7"/>
            </p:cNvCxnSpPr>
            <p:nvPr/>
          </p:nvCxnSpPr>
          <p:spPr>
            <a:xfrm flipV="1">
              <a:off x="6196858" y="3429738"/>
              <a:ext cx="1934860" cy="1934860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ipse 25"/>
            <p:cNvSpPr/>
            <p:nvPr/>
          </p:nvSpPr>
          <p:spPr>
            <a:xfrm>
              <a:off x="6374995" y="3623538"/>
              <a:ext cx="1547259" cy="154725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/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6021520" y="3727878"/>
              <a:ext cx="2824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 smtClean="0"/>
                <a:t>a</a:t>
              </a:r>
              <a:endParaRPr lang="pt-BR" sz="1600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6588224" y="3151421"/>
              <a:ext cx="2920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/>
                <a:t>b</a:t>
              </a: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7404684" y="3151421"/>
              <a:ext cx="2712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/>
                <a:t>c</a:t>
              </a: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7980455" y="3727878"/>
              <a:ext cx="2920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/>
                <a:t>d</a:t>
              </a:r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6428666" y="395846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0</a:t>
              </a:r>
              <a:endParaRPr lang="pt-BR" sz="1200" dirty="0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6775073" y="363199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1</a:t>
              </a:r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7253841" y="363199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</a:t>
              </a:r>
              <a:endParaRPr lang="pt-BR" sz="1200" dirty="0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7555527" y="395846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3</a:t>
              </a:r>
              <a:endParaRPr lang="pt-BR" sz="1200" dirty="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6428666" y="442816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7</a:t>
              </a:r>
              <a:endParaRPr lang="pt-BR" sz="1200" dirty="0"/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7555527" y="442816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4</a:t>
              </a:r>
              <a:endParaRPr lang="pt-BR" sz="1200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6775073" y="472514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6</a:t>
              </a:r>
              <a:endParaRPr lang="pt-BR" sz="1200" dirty="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7253841" y="472514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5</a:t>
              </a:r>
              <a:endParaRPr lang="pt-BR" sz="1200" dirty="0"/>
            </a:p>
          </p:txBody>
        </p:sp>
      </p:grpSp>
      <p:sp>
        <p:nvSpPr>
          <p:cNvPr id="39" name="CaixaDeTexto 38"/>
          <p:cNvSpPr txBox="1"/>
          <p:nvPr/>
        </p:nvSpPr>
        <p:spPr>
          <a:xfrm>
            <a:off x="6524370" y="3923607"/>
            <a:ext cx="1395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“Fila Circular”</a:t>
            </a:r>
            <a:endParaRPr lang="pt-BR" sz="1400" dirty="0"/>
          </a:p>
        </p:txBody>
      </p:sp>
      <p:sp>
        <p:nvSpPr>
          <p:cNvPr id="44" name="Seta circular 43"/>
          <p:cNvSpPr/>
          <p:nvPr/>
        </p:nvSpPr>
        <p:spPr>
          <a:xfrm>
            <a:off x="5915536" y="1467055"/>
            <a:ext cx="2592288" cy="2136378"/>
          </a:xfrm>
          <a:prstGeom prst="circularArrow">
            <a:avLst>
              <a:gd name="adj1" fmla="val 9456"/>
              <a:gd name="adj2" fmla="val 708802"/>
              <a:gd name="adj3" fmla="val 20130406"/>
              <a:gd name="adj4" fmla="val 11582002"/>
              <a:gd name="adj5" fmla="val 12501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25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Alocação</a:t>
            </a:r>
            <a:r>
              <a:rPr lang="en-US" dirty="0"/>
              <a:t> </a:t>
            </a:r>
            <a:r>
              <a:rPr lang="en-US" dirty="0" err="1"/>
              <a:t>Estática</a:t>
            </a:r>
            <a:r>
              <a:rPr lang="en-US" dirty="0"/>
              <a:t> - </a:t>
            </a:r>
            <a:r>
              <a:rPr lang="en-US" dirty="0" err="1"/>
              <a:t>Vetores</a:t>
            </a:r>
            <a:r>
              <a:rPr lang="en-US" dirty="0"/>
              <a:t> : </a:t>
            </a:r>
            <a:r>
              <a:rPr lang="en-US" dirty="0" err="1"/>
              <a:t>Filas</a:t>
            </a:r>
            <a:r>
              <a:rPr lang="en-US" dirty="0"/>
              <a:t> </a:t>
            </a:r>
            <a:r>
              <a:rPr lang="en-US" dirty="0" smtClean="0"/>
              <a:t>- FIFO </a:t>
            </a:r>
            <a:r>
              <a:rPr lang="en-US" dirty="0"/>
              <a:t>(First In, First Out)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0501" y="1484784"/>
            <a:ext cx="5267311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500" b="1" noProof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ROTINA </a:t>
            </a: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INSERE: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insere_fila (Tipo_Fila *F, Tipo_Dado Dado) {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int prox;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prox=F-&gt;Fim+1;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if (prox == F-&gt;Tamanho)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prox=0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if (prox == F-&gt;Inicio)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return(ERRO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else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F-&gt;Dado[F-&gt;Fim]=Dado;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F-&gt;Fim=prox;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return(OK);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13</a:t>
            </a:fld>
            <a:endParaRPr lang="pt-BR" dirty="0"/>
          </a:p>
        </p:txBody>
      </p:sp>
      <p:cxnSp>
        <p:nvCxnSpPr>
          <p:cNvPr id="16" name="Conector reto 15"/>
          <p:cNvCxnSpPr>
            <a:stCxn id="22" idx="2"/>
            <a:endCxn id="22" idx="6"/>
          </p:cNvCxnSpPr>
          <p:nvPr/>
        </p:nvCxnSpPr>
        <p:spPr>
          <a:xfrm>
            <a:off x="6967759" y="2601682"/>
            <a:ext cx="1806859" cy="0"/>
          </a:xfrm>
          <a:prstGeom prst="line">
            <a:avLst/>
          </a:prstGeom>
          <a:ln w="381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6733333" y="2002636"/>
            <a:ext cx="329524" cy="157094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5653602" y="1838160"/>
            <a:ext cx="1092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/>
              <a:t>Início</a:t>
            </a:r>
            <a:endParaRPr lang="pt-BR" sz="1400" dirty="0"/>
          </a:p>
        </p:txBody>
      </p:sp>
      <p:cxnSp>
        <p:nvCxnSpPr>
          <p:cNvPr id="19" name="Conector de seta reta 18"/>
          <p:cNvCxnSpPr/>
          <p:nvPr/>
        </p:nvCxnSpPr>
        <p:spPr>
          <a:xfrm flipH="1">
            <a:off x="8677549" y="2002636"/>
            <a:ext cx="250182" cy="185233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8677549" y="1773682"/>
            <a:ext cx="613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Fim</a:t>
            </a:r>
            <a:endParaRPr lang="pt-BR" sz="1400" dirty="0"/>
          </a:p>
        </p:txBody>
      </p:sp>
      <p:grpSp>
        <p:nvGrpSpPr>
          <p:cNvPr id="21" name="Grupo 20"/>
          <p:cNvGrpSpPr/>
          <p:nvPr/>
        </p:nvGrpSpPr>
        <p:grpSpPr>
          <a:xfrm>
            <a:off x="6967759" y="1698252"/>
            <a:ext cx="1806859" cy="1806859"/>
            <a:chOff x="5796136" y="3029016"/>
            <a:chExt cx="2736304" cy="2736304"/>
          </a:xfrm>
        </p:grpSpPr>
        <p:sp>
          <p:nvSpPr>
            <p:cNvPr id="22" name="Elipse 21"/>
            <p:cNvSpPr/>
            <p:nvPr/>
          </p:nvSpPr>
          <p:spPr>
            <a:xfrm>
              <a:off x="5796136" y="3029016"/>
              <a:ext cx="2736304" cy="2736304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/>
            </a:p>
          </p:txBody>
        </p:sp>
        <p:cxnSp>
          <p:nvCxnSpPr>
            <p:cNvPr id="23" name="Conector reto 22"/>
            <p:cNvCxnSpPr>
              <a:stCxn id="22" idx="0"/>
              <a:endCxn id="22" idx="4"/>
            </p:cNvCxnSpPr>
            <p:nvPr/>
          </p:nvCxnSpPr>
          <p:spPr>
            <a:xfrm>
              <a:off x="7164288" y="3029016"/>
              <a:ext cx="0" cy="2736304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>
              <a:stCxn id="22" idx="1"/>
            </p:cNvCxnSpPr>
            <p:nvPr/>
          </p:nvCxnSpPr>
          <p:spPr>
            <a:xfrm>
              <a:off x="6196858" y="3429738"/>
              <a:ext cx="1903534" cy="1927509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>
              <a:stCxn id="22" idx="3"/>
              <a:endCxn id="22" idx="7"/>
            </p:cNvCxnSpPr>
            <p:nvPr/>
          </p:nvCxnSpPr>
          <p:spPr>
            <a:xfrm flipV="1">
              <a:off x="6196858" y="3429738"/>
              <a:ext cx="1934860" cy="1934860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ipse 25"/>
            <p:cNvSpPr/>
            <p:nvPr/>
          </p:nvSpPr>
          <p:spPr>
            <a:xfrm>
              <a:off x="6374995" y="3623538"/>
              <a:ext cx="1547259" cy="154725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/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6021520" y="3727878"/>
              <a:ext cx="2824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 smtClean="0"/>
                <a:t>a</a:t>
              </a:r>
              <a:endParaRPr lang="pt-BR" sz="1600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6588224" y="3151421"/>
              <a:ext cx="2920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/>
                <a:t>b</a:t>
              </a: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7404684" y="3151421"/>
              <a:ext cx="2712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/>
                <a:t>c</a:t>
              </a: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7980455" y="3727878"/>
              <a:ext cx="2920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600" dirty="0"/>
                <a:t>d</a:t>
              </a:r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6428666" y="395846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0</a:t>
              </a:r>
              <a:endParaRPr lang="pt-BR" sz="1200" dirty="0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6775073" y="363199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1</a:t>
              </a:r>
            </a:p>
          </p:txBody>
        </p:sp>
        <p:sp>
          <p:nvSpPr>
            <p:cNvPr id="33" name="CaixaDeTexto 32"/>
            <p:cNvSpPr txBox="1"/>
            <p:nvPr/>
          </p:nvSpPr>
          <p:spPr>
            <a:xfrm>
              <a:off x="7253841" y="363199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2</a:t>
              </a:r>
              <a:endParaRPr lang="pt-BR" sz="1200" dirty="0"/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7555527" y="395846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3</a:t>
              </a:r>
              <a:endParaRPr lang="pt-BR" sz="1200" dirty="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6428666" y="442816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7</a:t>
              </a:r>
              <a:endParaRPr lang="pt-BR" sz="1200" dirty="0"/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7555527" y="442816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4</a:t>
              </a:r>
              <a:endParaRPr lang="pt-BR" sz="1200" dirty="0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6775073" y="472514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6</a:t>
              </a:r>
              <a:endParaRPr lang="pt-BR" sz="1200" dirty="0"/>
            </a:p>
          </p:txBody>
        </p:sp>
        <p:sp>
          <p:nvSpPr>
            <p:cNvPr id="38" name="CaixaDeTexto 37"/>
            <p:cNvSpPr txBox="1"/>
            <p:nvPr/>
          </p:nvSpPr>
          <p:spPr>
            <a:xfrm>
              <a:off x="7253841" y="472514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/>
                <a:t>5</a:t>
              </a:r>
              <a:endParaRPr lang="pt-BR" sz="1200" dirty="0"/>
            </a:p>
          </p:txBody>
        </p:sp>
      </p:grpSp>
      <p:sp>
        <p:nvSpPr>
          <p:cNvPr id="39" name="CaixaDeTexto 38"/>
          <p:cNvSpPr txBox="1"/>
          <p:nvPr/>
        </p:nvSpPr>
        <p:spPr>
          <a:xfrm>
            <a:off x="7173535" y="3505111"/>
            <a:ext cx="13953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“Fila Circular”</a:t>
            </a:r>
            <a:endParaRPr lang="pt-BR" sz="1400" dirty="0"/>
          </a:p>
        </p:txBody>
      </p:sp>
      <p:sp>
        <p:nvSpPr>
          <p:cNvPr id="44" name="Seta circular 43"/>
          <p:cNvSpPr/>
          <p:nvPr/>
        </p:nvSpPr>
        <p:spPr>
          <a:xfrm>
            <a:off x="6564701" y="1048559"/>
            <a:ext cx="2592288" cy="2136378"/>
          </a:xfrm>
          <a:prstGeom prst="circularArrow">
            <a:avLst>
              <a:gd name="adj1" fmla="val 9456"/>
              <a:gd name="adj2" fmla="val 708802"/>
              <a:gd name="adj3" fmla="val 20130406"/>
              <a:gd name="adj4" fmla="val 11582002"/>
              <a:gd name="adj5" fmla="val 12501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0" name="Espaço Reservado para Conteúdo 2"/>
          <p:cNvSpPr txBox="1">
            <a:spLocks/>
          </p:cNvSpPr>
          <p:nvPr/>
        </p:nvSpPr>
        <p:spPr>
          <a:xfrm>
            <a:off x="3995936" y="2403446"/>
            <a:ext cx="5006402" cy="41761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ROTINA </a:t>
            </a: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RETIRA</a:t>
            </a:r>
            <a:r>
              <a:rPr lang="pt-BR" sz="1500" b="1" noProof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retira_fila 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  <a:p>
            <a:pPr marL="0" indent="0">
              <a:buNone/>
            </a:pP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Tipo_Fila 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endParaRPr lang="pt-BR" sz="15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Tipo_Dado 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Dado) {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if (F-&gt;Fim == F-&gt;Inicio)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return(ERRO);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else {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*Dado= F-&gt;Dado[F-&gt;Inicio];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(F-&gt;Inicio)++;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if (F-&gt;Inicio &gt;= F-&gt;Tamanho)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F-&gt;Inicio=0;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return(OK);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1166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Pilha / </a:t>
            </a:r>
            <a:r>
              <a:rPr lang="pt-BR" dirty="0" err="1" smtClean="0"/>
              <a:t>Stack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Alocação Estática - Vetores : Pilhas - LIFO (</a:t>
            </a:r>
            <a:r>
              <a:rPr lang="pt-BR" sz="2400" dirty="0" err="1"/>
              <a:t>Last</a:t>
            </a:r>
            <a:r>
              <a:rPr lang="pt-BR" sz="2400" dirty="0"/>
              <a:t> In, </a:t>
            </a:r>
            <a:r>
              <a:rPr lang="pt-BR" sz="2400" dirty="0" err="1"/>
              <a:t>First</a:t>
            </a:r>
            <a:r>
              <a:rPr lang="pt-BR" sz="2400" dirty="0"/>
              <a:t> Out)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14</a:t>
            </a:fld>
            <a:endParaRPr lang="pt-BR" dirty="0"/>
          </a:p>
        </p:txBody>
      </p:sp>
      <p:sp>
        <p:nvSpPr>
          <p:cNvPr id="5" name="AutoShape 4" descr="Image result for queue british very l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Image result for queue british very l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Image result for queue british very l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976001"/>
              </p:ext>
            </p:extLst>
          </p:nvPr>
        </p:nvGraphicFramePr>
        <p:xfrm>
          <a:off x="2555944" y="3051829"/>
          <a:ext cx="1319808" cy="3480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808"/>
              </a:tblGrid>
              <a:tr h="66425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06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3132008" y="3051829"/>
            <a:ext cx="22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.</a:t>
            </a:r>
          </a:p>
          <a:p>
            <a:r>
              <a:rPr lang="pt-BR" sz="1200" b="1" dirty="0" smtClean="0"/>
              <a:t>.</a:t>
            </a:r>
          </a:p>
          <a:p>
            <a:r>
              <a:rPr lang="pt-BR" sz="1200" b="1" dirty="0"/>
              <a:t>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742394" y="2228012"/>
            <a:ext cx="1474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Sai</a:t>
            </a:r>
          </a:p>
          <a:p>
            <a:r>
              <a:rPr lang="pt-BR" sz="2000" dirty="0" smtClean="0"/>
              <a:t>(Topo = Fim)</a:t>
            </a:r>
            <a:endParaRPr lang="pt-BR" sz="2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6054" y="5925410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Base = Início</a:t>
            </a:r>
            <a:endParaRPr lang="pt-BR" sz="2000" dirty="0"/>
          </a:p>
        </p:txBody>
      </p:sp>
      <p:sp>
        <p:nvSpPr>
          <p:cNvPr id="16" name="Seta para a direita 15"/>
          <p:cNvSpPr/>
          <p:nvPr/>
        </p:nvSpPr>
        <p:spPr>
          <a:xfrm rot="10800000" flipH="1">
            <a:off x="1537550" y="5822291"/>
            <a:ext cx="959771" cy="606348"/>
          </a:xfrm>
          <a:prstGeom prst="right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1688615" y="2564905"/>
            <a:ext cx="1008112" cy="360040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 flipH="1">
            <a:off x="3704839" y="2564905"/>
            <a:ext cx="1024729" cy="360040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56445" y="2372413"/>
            <a:ext cx="1474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2000" dirty="0" smtClean="0"/>
              <a:t>Entra</a:t>
            </a:r>
          </a:p>
          <a:p>
            <a:pPr algn="r"/>
            <a:r>
              <a:rPr lang="pt-BR" sz="2000" dirty="0" smtClean="0"/>
              <a:t>(Topo = Fim)</a:t>
            </a:r>
            <a:endParaRPr lang="pt-BR" sz="2000" dirty="0"/>
          </a:p>
        </p:txBody>
      </p:sp>
      <p:pic>
        <p:nvPicPr>
          <p:cNvPr id="2050" name="Picture 2" descr="http://previews.123rf.com/images/cgtoolbox/cgtoolbox1211/cgtoolbox121100011/16595462-Stack-of-cargo-containers-Stock-Photo-container-shipping-car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10" y="36800"/>
            <a:ext cx="1688149" cy="153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en/thumb/a/a7/ProgramCallStack2.png/350px-ProgramCallStack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569" y="2818876"/>
            <a:ext cx="2613670" cy="31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Conector de seta reta 25"/>
          <p:cNvCxnSpPr>
            <a:stCxn id="2052" idx="2"/>
          </p:cNvCxnSpPr>
          <p:nvPr/>
        </p:nvCxnSpPr>
        <p:spPr>
          <a:xfrm>
            <a:off x="7649404" y="5925410"/>
            <a:ext cx="0" cy="599934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6908656" y="6365035"/>
            <a:ext cx="1795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err="1" smtClean="0"/>
              <a:t>Stack</a:t>
            </a:r>
            <a:r>
              <a:rPr lang="pt-BR" sz="2000" dirty="0" smtClean="0"/>
              <a:t> overflow!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5078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Alocação Estática - Vetores : Pilhas - LIFO (</a:t>
            </a:r>
            <a:r>
              <a:rPr lang="pt-BR" dirty="0" err="1"/>
              <a:t>Last</a:t>
            </a:r>
            <a:r>
              <a:rPr lang="pt-BR" dirty="0"/>
              <a:t> In, </a:t>
            </a:r>
            <a:r>
              <a:rPr lang="pt-BR" dirty="0" err="1"/>
              <a:t>First</a:t>
            </a:r>
            <a:r>
              <a:rPr lang="pt-BR" dirty="0"/>
              <a:t> Out)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15</a:t>
            </a:fld>
            <a:endParaRPr lang="pt-BR" dirty="0"/>
          </a:p>
        </p:txBody>
      </p:sp>
      <p:sp>
        <p:nvSpPr>
          <p:cNvPr id="5" name="AutoShape 4" descr="Image result for queue british very l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Image result for queue british very l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Image result for queue british very l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421812"/>
              </p:ext>
            </p:extLst>
          </p:nvPr>
        </p:nvGraphicFramePr>
        <p:xfrm>
          <a:off x="6827830" y="2228266"/>
          <a:ext cx="576064" cy="2207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</a:tblGrid>
              <a:tr h="421423">
                <a:tc>
                  <a:txBody>
                    <a:bodyPr/>
                    <a:lstStyle/>
                    <a:p>
                      <a:endParaRPr lang="pt-BR" sz="700" dirty="0"/>
                    </a:p>
                  </a:txBody>
                  <a:tcPr marL="58012" marR="58012" marT="29006" marB="29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58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pt-BR" sz="13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012" marR="58012" marT="29006" marB="29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32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pt-BR" sz="13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012" marR="58012" marT="29006" marB="29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32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pt-BR" sz="13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012" marR="58012" marT="29006" marB="29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32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pt-BR" sz="13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012" marR="58012" marT="29006" marB="29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7035877" y="2173584"/>
            <a:ext cx="2151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b="1" dirty="0" smtClean="0"/>
              <a:t>.</a:t>
            </a:r>
          </a:p>
          <a:p>
            <a:r>
              <a:rPr lang="pt-BR" sz="900" b="1" dirty="0" smtClean="0"/>
              <a:t>.</a:t>
            </a:r>
          </a:p>
          <a:p>
            <a:r>
              <a:rPr lang="pt-BR" sz="900" b="1" dirty="0"/>
              <a:t>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691926" y="1711919"/>
            <a:ext cx="959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Sai</a:t>
            </a:r>
          </a:p>
          <a:p>
            <a:r>
              <a:rPr lang="pt-BR" sz="1200" dirty="0" smtClean="0"/>
              <a:t>(Topo = Fim)</a:t>
            </a:r>
            <a:endParaRPr lang="pt-BR" sz="12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8171769" y="4062204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Base = Início</a:t>
            </a:r>
            <a:endParaRPr lang="pt-BR" sz="1200" dirty="0"/>
          </a:p>
        </p:txBody>
      </p:sp>
      <p:sp>
        <p:nvSpPr>
          <p:cNvPr id="16" name="Seta para a direita 15"/>
          <p:cNvSpPr/>
          <p:nvPr/>
        </p:nvSpPr>
        <p:spPr>
          <a:xfrm rot="10800000" flipH="1">
            <a:off x="7487254" y="4014402"/>
            <a:ext cx="589782" cy="372603"/>
          </a:xfrm>
          <a:prstGeom prst="right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6611806" y="1921361"/>
            <a:ext cx="264450" cy="180020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>
            <a:endCxn id="13" idx="1"/>
          </p:cNvCxnSpPr>
          <p:nvPr/>
        </p:nvCxnSpPr>
        <p:spPr>
          <a:xfrm flipV="1">
            <a:off x="7380312" y="1942752"/>
            <a:ext cx="311614" cy="230833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5652121" y="1621846"/>
            <a:ext cx="959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200" dirty="0" smtClean="0"/>
              <a:t>Entra</a:t>
            </a:r>
          </a:p>
          <a:p>
            <a:pPr algn="r"/>
            <a:r>
              <a:rPr lang="pt-BR" sz="1200" dirty="0" smtClean="0"/>
              <a:t>(Topo = Fim)</a:t>
            </a:r>
            <a:endParaRPr lang="pt-BR" sz="1200" dirty="0"/>
          </a:p>
        </p:txBody>
      </p:sp>
      <p:sp>
        <p:nvSpPr>
          <p:cNvPr id="20" name="Espaço Reservado para Conteúdo 2"/>
          <p:cNvSpPr txBox="1">
            <a:spLocks/>
          </p:cNvSpPr>
          <p:nvPr/>
        </p:nvSpPr>
        <p:spPr>
          <a:xfrm>
            <a:off x="270502" y="1484784"/>
            <a:ext cx="8333946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500" b="1" noProof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TIPOS </a:t>
            </a: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 DADOS: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typedef int Tipo_Dado;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typedef struct {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Tipo_Dado *Dado;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int Tamanho;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int Base, Topo;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} Tipo_Pilha;</a:t>
            </a:r>
          </a:p>
          <a:p>
            <a:pPr marL="0" indent="0">
              <a:buNone/>
            </a:pPr>
            <a:endParaRPr lang="pt-BR" sz="15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ROTINAS: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void inicializa_pilha (Tipo_Pilha *P, int Qtde);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insere_pilha (Tipo_Pilha *P, Tipo_Dado Dado);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retira_pilha (Tipo_Pilha *P, Tipo_Dado *Dado);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void exibe_pilha (Tipo_Pilha *P);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quantidade_pilha (Tipo_Pilha *P);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cheia_pilha (Tipo_Pilha *P);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vazia_pilha (Tipo_Pilha *P);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void esvazia_pilha (Tipo_Pilha *P);</a:t>
            </a:r>
          </a:p>
        </p:txBody>
      </p:sp>
    </p:spTree>
    <p:extLst>
      <p:ext uri="{BB962C8B-B14F-4D97-AF65-F5344CB8AC3E}">
        <p14:creationId xmlns:p14="http://schemas.microsoft.com/office/powerpoint/2010/main" val="345182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Alocação Estática - Vetores : Pilhas - LIFO (</a:t>
            </a:r>
            <a:r>
              <a:rPr lang="pt-BR" dirty="0" err="1"/>
              <a:t>Last</a:t>
            </a:r>
            <a:r>
              <a:rPr lang="pt-BR" dirty="0"/>
              <a:t> In, </a:t>
            </a:r>
            <a:r>
              <a:rPr lang="pt-BR" dirty="0" err="1"/>
              <a:t>First</a:t>
            </a:r>
            <a:r>
              <a:rPr lang="pt-BR" dirty="0"/>
              <a:t> Out)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16</a:t>
            </a:fld>
            <a:endParaRPr lang="pt-BR" dirty="0"/>
          </a:p>
        </p:txBody>
      </p:sp>
      <p:sp>
        <p:nvSpPr>
          <p:cNvPr id="5" name="AutoShape 4" descr="Image result for queue british very l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Image result for queue british very l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Image result for queue british very l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171401"/>
              </p:ext>
            </p:extLst>
          </p:nvPr>
        </p:nvGraphicFramePr>
        <p:xfrm>
          <a:off x="7092280" y="2030497"/>
          <a:ext cx="576064" cy="2207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</a:tblGrid>
              <a:tr h="421423">
                <a:tc>
                  <a:txBody>
                    <a:bodyPr/>
                    <a:lstStyle/>
                    <a:p>
                      <a:endParaRPr lang="pt-BR" sz="700" dirty="0"/>
                    </a:p>
                  </a:txBody>
                  <a:tcPr marL="58012" marR="58012" marT="29006" marB="29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58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pt-BR" sz="13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012" marR="58012" marT="29006" marB="29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32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pt-BR" sz="13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012" marR="58012" marT="29006" marB="29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32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pt-BR" sz="13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012" marR="58012" marT="29006" marB="29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32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pt-BR" sz="13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58012" marR="58012" marT="29006" marB="290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7300327" y="1975815"/>
            <a:ext cx="2151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b="1" dirty="0" smtClean="0"/>
              <a:t>.</a:t>
            </a:r>
          </a:p>
          <a:p>
            <a:r>
              <a:rPr lang="pt-BR" sz="900" b="1" dirty="0" smtClean="0"/>
              <a:t>.</a:t>
            </a:r>
          </a:p>
          <a:p>
            <a:r>
              <a:rPr lang="pt-BR" sz="900" b="1" dirty="0"/>
              <a:t>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956376" y="1514150"/>
            <a:ext cx="959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Sai</a:t>
            </a:r>
          </a:p>
          <a:p>
            <a:r>
              <a:rPr lang="pt-BR" sz="1200" dirty="0" smtClean="0"/>
              <a:t>(Topo = Fim)</a:t>
            </a:r>
            <a:endParaRPr lang="pt-BR" sz="12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8436219" y="374541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Base</a:t>
            </a:r>
          </a:p>
          <a:p>
            <a:r>
              <a:rPr lang="pt-BR" sz="1200" dirty="0" smtClean="0"/>
              <a:t>Início</a:t>
            </a:r>
            <a:endParaRPr lang="pt-BR" sz="1200" dirty="0"/>
          </a:p>
        </p:txBody>
      </p:sp>
      <p:sp>
        <p:nvSpPr>
          <p:cNvPr id="16" name="Seta para a direita 15"/>
          <p:cNvSpPr/>
          <p:nvPr/>
        </p:nvSpPr>
        <p:spPr>
          <a:xfrm rot="10800000" flipH="1">
            <a:off x="7751704" y="3816633"/>
            <a:ext cx="589782" cy="372603"/>
          </a:xfrm>
          <a:prstGeom prst="right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6876256" y="1723592"/>
            <a:ext cx="264450" cy="180020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>
            <a:endCxn id="13" idx="1"/>
          </p:cNvCxnSpPr>
          <p:nvPr/>
        </p:nvCxnSpPr>
        <p:spPr>
          <a:xfrm flipV="1">
            <a:off x="7644762" y="1744983"/>
            <a:ext cx="311614" cy="230833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5916571" y="1424077"/>
            <a:ext cx="959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200" dirty="0" smtClean="0"/>
              <a:t>Entra</a:t>
            </a:r>
          </a:p>
          <a:p>
            <a:pPr algn="r"/>
            <a:r>
              <a:rPr lang="pt-BR" sz="1200" dirty="0" smtClean="0"/>
              <a:t>(Topo = Fim)</a:t>
            </a:r>
            <a:endParaRPr lang="pt-BR" sz="1200" dirty="0"/>
          </a:p>
        </p:txBody>
      </p:sp>
      <p:sp>
        <p:nvSpPr>
          <p:cNvPr id="20" name="Espaço Reservado para Conteúdo 2"/>
          <p:cNvSpPr txBox="1">
            <a:spLocks/>
          </p:cNvSpPr>
          <p:nvPr/>
        </p:nvSpPr>
        <p:spPr>
          <a:xfrm>
            <a:off x="270502" y="1484784"/>
            <a:ext cx="3941458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500" b="1" noProof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TIPOS </a:t>
            </a: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 DADOS: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insere_pilha (Tipo_Pilha *P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endParaRPr lang="pt-BR" sz="15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Tipo_Dado 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Dado) {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/* Vetor nao esta cheio ? */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if (P-&gt;Topo &lt; P-&gt;Tamanho)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P-&gt;Dado[P-&gt;Topo]=Dado;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(P-&gt;Topo)++;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return(OK);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else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return(ERRO);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8" name="Espaço Reservado para Conteúdo 2"/>
          <p:cNvSpPr txBox="1">
            <a:spLocks/>
          </p:cNvSpPr>
          <p:nvPr/>
        </p:nvSpPr>
        <p:spPr>
          <a:xfrm>
            <a:off x="3997165" y="2636912"/>
            <a:ext cx="3941458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500" b="1" noProof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ROTINA </a:t>
            </a: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DESEMPILHA</a:t>
            </a:r>
            <a:r>
              <a:rPr lang="pt-BR" sz="1500" b="1" noProof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pt-BR" sz="1500" b="1" noProof="1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retira_pilha 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  <a:p>
            <a:pPr marL="0" indent="0">
              <a:buNone/>
            </a:pP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Tipo_Pilha 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*P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endParaRPr lang="pt-BR" sz="1500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Tipo_Dado 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Dado) {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if (P-&gt;Topo == P-&gt;Base)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return(ERRO);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else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(P-&gt;Topo)--;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*Dado=P-&gt;Dado[P-&gt;Topo];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return(OK);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3434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344816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Deque / Double </a:t>
            </a:r>
            <a:r>
              <a:rPr lang="pt-BR" dirty="0" err="1" smtClean="0"/>
              <a:t>Ended</a:t>
            </a:r>
            <a:r>
              <a:rPr lang="pt-BR" dirty="0" smtClean="0"/>
              <a:t> </a:t>
            </a:r>
            <a:r>
              <a:rPr lang="pt-BR" dirty="0" err="1" smtClean="0"/>
              <a:t>Queue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Alocação Estática - Vetores : Filas - FIFO (</a:t>
            </a:r>
            <a:r>
              <a:rPr lang="pt-BR" sz="2400" dirty="0" err="1" smtClean="0"/>
              <a:t>First</a:t>
            </a:r>
            <a:r>
              <a:rPr lang="pt-BR" sz="2400" dirty="0" smtClean="0"/>
              <a:t> In, </a:t>
            </a:r>
            <a:r>
              <a:rPr lang="pt-BR" sz="2400" dirty="0" err="1" smtClean="0"/>
              <a:t>First</a:t>
            </a:r>
            <a:r>
              <a:rPr lang="pt-BR" sz="2400" dirty="0" smtClean="0"/>
              <a:t> Out)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17</a:t>
            </a:fld>
            <a:endParaRPr lang="pt-BR" dirty="0"/>
          </a:p>
        </p:txBody>
      </p:sp>
      <p:sp>
        <p:nvSpPr>
          <p:cNvPr id="5" name="AutoShape 4" descr="Image result for queue british very l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Image result for queue british very l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Image result for queue british very l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905653"/>
              </p:ext>
            </p:extLst>
          </p:nvPr>
        </p:nvGraphicFramePr>
        <p:xfrm>
          <a:off x="1403649" y="2382685"/>
          <a:ext cx="1319808" cy="416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808"/>
              </a:tblGrid>
              <a:tr h="66425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06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979713" y="2382685"/>
            <a:ext cx="22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.</a:t>
            </a:r>
          </a:p>
          <a:p>
            <a:r>
              <a:rPr lang="pt-BR" sz="1200" b="1" dirty="0" smtClean="0"/>
              <a:t>.</a:t>
            </a:r>
          </a:p>
          <a:p>
            <a:r>
              <a:rPr lang="pt-BR" sz="1200" b="1" dirty="0"/>
              <a:t>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979713" y="5911077"/>
            <a:ext cx="22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.</a:t>
            </a:r>
          </a:p>
          <a:p>
            <a:r>
              <a:rPr lang="pt-BR" sz="1200" b="1" dirty="0" smtClean="0"/>
              <a:t>.</a:t>
            </a:r>
          </a:p>
          <a:p>
            <a:r>
              <a:rPr lang="pt-BR" sz="1200" b="1" dirty="0"/>
              <a:t>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203848" y="2181696"/>
            <a:ext cx="1207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Sai / Topo</a:t>
            </a:r>
            <a:endParaRPr lang="pt-BR" sz="2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173263" y="6457890"/>
            <a:ext cx="1443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Entra / Base</a:t>
            </a:r>
            <a:endParaRPr lang="pt-BR" sz="2000" dirty="0"/>
          </a:p>
        </p:txBody>
      </p:sp>
      <p:cxnSp>
        <p:nvCxnSpPr>
          <p:cNvPr id="19" name="Conector reto 18"/>
          <p:cNvCxnSpPr>
            <a:stCxn id="8" idx="2"/>
            <a:endCxn id="8" idx="6"/>
          </p:cNvCxnSpPr>
          <p:nvPr/>
        </p:nvCxnSpPr>
        <p:spPr>
          <a:xfrm>
            <a:off x="5796136" y="4397168"/>
            <a:ext cx="2736304" cy="0"/>
          </a:xfrm>
          <a:prstGeom prst="line">
            <a:avLst/>
          </a:prstGeom>
          <a:ln w="381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5580112" y="3613086"/>
            <a:ext cx="288032" cy="134231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4914284" y="3345848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Fim</a:t>
            </a:r>
            <a:endParaRPr lang="pt-BR" sz="2000" dirty="0"/>
          </a:p>
        </p:txBody>
      </p:sp>
      <p:cxnSp>
        <p:nvCxnSpPr>
          <p:cNvPr id="38" name="Conector de seta reta 37"/>
          <p:cNvCxnSpPr/>
          <p:nvPr/>
        </p:nvCxnSpPr>
        <p:spPr>
          <a:xfrm flipH="1">
            <a:off x="8532440" y="3680201"/>
            <a:ext cx="288032" cy="180847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8532440" y="3326734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Início</a:t>
            </a:r>
            <a:endParaRPr lang="pt-BR" sz="2000" dirty="0"/>
          </a:p>
        </p:txBody>
      </p:sp>
      <p:grpSp>
        <p:nvGrpSpPr>
          <p:cNvPr id="42" name="Grupo 41"/>
          <p:cNvGrpSpPr/>
          <p:nvPr/>
        </p:nvGrpSpPr>
        <p:grpSpPr>
          <a:xfrm>
            <a:off x="5796136" y="3029016"/>
            <a:ext cx="2736304" cy="2736304"/>
            <a:chOff x="5796136" y="3029016"/>
            <a:chExt cx="2736304" cy="2736304"/>
          </a:xfrm>
        </p:grpSpPr>
        <p:sp>
          <p:nvSpPr>
            <p:cNvPr id="8" name="Elipse 7"/>
            <p:cNvSpPr/>
            <p:nvPr/>
          </p:nvSpPr>
          <p:spPr>
            <a:xfrm>
              <a:off x="5796136" y="3029016"/>
              <a:ext cx="2736304" cy="2736304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3" name="Conector reto 22"/>
            <p:cNvCxnSpPr>
              <a:stCxn id="8" idx="0"/>
              <a:endCxn id="8" idx="4"/>
            </p:cNvCxnSpPr>
            <p:nvPr/>
          </p:nvCxnSpPr>
          <p:spPr>
            <a:xfrm>
              <a:off x="7164288" y="3029016"/>
              <a:ext cx="0" cy="2736304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>
              <a:stCxn id="8" idx="1"/>
            </p:cNvCxnSpPr>
            <p:nvPr/>
          </p:nvCxnSpPr>
          <p:spPr>
            <a:xfrm>
              <a:off x="6196858" y="3429738"/>
              <a:ext cx="1903534" cy="1927509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8" idx="3"/>
              <a:endCxn id="8" idx="7"/>
            </p:cNvCxnSpPr>
            <p:nvPr/>
          </p:nvCxnSpPr>
          <p:spPr>
            <a:xfrm flipV="1">
              <a:off x="6196858" y="3429738"/>
              <a:ext cx="1934860" cy="1934860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ipse 29"/>
            <p:cNvSpPr/>
            <p:nvPr/>
          </p:nvSpPr>
          <p:spPr>
            <a:xfrm>
              <a:off x="6374995" y="3623538"/>
              <a:ext cx="1547259" cy="154725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6021520" y="3727878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 smtClean="0"/>
                <a:t>a</a:t>
              </a:r>
              <a:endParaRPr lang="pt-BR" sz="2400" dirty="0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6588224" y="3151421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b</a:t>
              </a: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7404684" y="3151421"/>
              <a:ext cx="3145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c</a:t>
              </a:r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7980455" y="3727878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d</a:t>
              </a: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6428666" y="39584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0</a:t>
              </a:r>
              <a:endParaRPr lang="pt-BR" dirty="0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6775073" y="3631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1</a:t>
              </a:r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7253841" y="3631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2</a:t>
              </a:r>
              <a:endParaRPr lang="pt-BR" dirty="0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7555527" y="39584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3</a:t>
              </a:r>
              <a:endParaRPr lang="pt-BR" dirty="0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6428666" y="44281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7</a:t>
              </a:r>
              <a:endParaRPr lang="pt-BR" dirty="0"/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7555527" y="44281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4</a:t>
              </a:r>
              <a:endParaRPr lang="pt-BR" dirty="0"/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6775073" y="472514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6</a:t>
              </a:r>
              <a:endParaRPr lang="pt-BR" dirty="0"/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7253841" y="472514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5</a:t>
              </a:r>
              <a:endParaRPr lang="pt-BR" dirty="0"/>
            </a:p>
          </p:txBody>
        </p:sp>
      </p:grpSp>
      <p:sp>
        <p:nvSpPr>
          <p:cNvPr id="54" name="CaixaDeTexto 53"/>
          <p:cNvSpPr txBox="1"/>
          <p:nvPr/>
        </p:nvSpPr>
        <p:spPr>
          <a:xfrm>
            <a:off x="6350796" y="5936071"/>
            <a:ext cx="1949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“Deque Circular”</a:t>
            </a:r>
            <a:endParaRPr lang="pt-BR" sz="2000" dirty="0"/>
          </a:p>
        </p:txBody>
      </p:sp>
      <p:cxnSp>
        <p:nvCxnSpPr>
          <p:cNvPr id="17" name="Conector de seta reta 16"/>
          <p:cNvCxnSpPr/>
          <p:nvPr/>
        </p:nvCxnSpPr>
        <p:spPr>
          <a:xfrm flipH="1" flipV="1">
            <a:off x="2483768" y="6336181"/>
            <a:ext cx="648072" cy="405187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V="1">
            <a:off x="2411760" y="2382685"/>
            <a:ext cx="761503" cy="398243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1187624" y="2381751"/>
            <a:ext cx="648072" cy="471185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155575" y="2170608"/>
            <a:ext cx="1032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/>
              <a:t>Entra / Topo</a:t>
            </a:r>
          </a:p>
        </p:txBody>
      </p:sp>
      <p:cxnSp>
        <p:nvCxnSpPr>
          <p:cNvPr id="26" name="Conector de seta reta 25"/>
          <p:cNvCxnSpPr/>
          <p:nvPr/>
        </p:nvCxnSpPr>
        <p:spPr>
          <a:xfrm flipH="1">
            <a:off x="1115616" y="6336181"/>
            <a:ext cx="720080" cy="423703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0" y="6457890"/>
            <a:ext cx="113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Sai/ Base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3657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112093"/>
            <a:ext cx="7344816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Deque / Double </a:t>
            </a:r>
            <a:r>
              <a:rPr lang="pt-BR" dirty="0" err="1" smtClean="0"/>
              <a:t>Ended</a:t>
            </a:r>
            <a:r>
              <a:rPr lang="pt-BR" dirty="0" smtClean="0"/>
              <a:t> </a:t>
            </a:r>
            <a:r>
              <a:rPr lang="pt-BR" dirty="0" err="1" smtClean="0"/>
              <a:t>Queue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18</a:t>
            </a:fld>
            <a:endParaRPr lang="pt-BR" dirty="0"/>
          </a:p>
        </p:txBody>
      </p:sp>
      <p:sp>
        <p:nvSpPr>
          <p:cNvPr id="5" name="AutoShape 4" descr="Image result for queue british very l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Image result for queue british very l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Image result for queue british very l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452878"/>
              </p:ext>
            </p:extLst>
          </p:nvPr>
        </p:nvGraphicFramePr>
        <p:xfrm>
          <a:off x="7452320" y="1528413"/>
          <a:ext cx="525414" cy="2177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414"/>
              </a:tblGrid>
              <a:tr h="347730"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78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88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88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88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988"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7596336" y="1340768"/>
            <a:ext cx="2183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 smtClean="0"/>
              <a:t>.</a:t>
            </a:r>
          </a:p>
          <a:p>
            <a:r>
              <a:rPr lang="pt-BR" sz="1000" b="1" dirty="0" smtClean="0"/>
              <a:t>.</a:t>
            </a:r>
          </a:p>
          <a:p>
            <a:r>
              <a:rPr lang="pt-BR" sz="1000" b="1" dirty="0"/>
              <a:t>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8226573" y="1223751"/>
            <a:ext cx="899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Sai / Topo</a:t>
            </a:r>
            <a:endParaRPr lang="pt-BR" sz="14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8459770" y="3708396"/>
            <a:ext cx="572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Entra</a:t>
            </a:r>
          </a:p>
          <a:p>
            <a:r>
              <a:rPr lang="pt-BR" sz="1400" dirty="0" smtClean="0"/>
              <a:t>Base</a:t>
            </a:r>
            <a:endParaRPr lang="pt-BR" sz="1400" dirty="0"/>
          </a:p>
        </p:txBody>
      </p:sp>
      <p:cxnSp>
        <p:nvCxnSpPr>
          <p:cNvPr id="17" name="Conector de seta reta 16"/>
          <p:cNvCxnSpPr/>
          <p:nvPr/>
        </p:nvCxnSpPr>
        <p:spPr>
          <a:xfrm flipH="1" flipV="1">
            <a:off x="7843266" y="3505803"/>
            <a:ext cx="648072" cy="405187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V="1">
            <a:off x="7814666" y="1500438"/>
            <a:ext cx="473471" cy="234657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7164288" y="1499502"/>
            <a:ext cx="427106" cy="235593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6132239" y="1238828"/>
            <a:ext cx="103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 smtClean="0"/>
              <a:t>Entra / Topo</a:t>
            </a:r>
          </a:p>
        </p:txBody>
      </p:sp>
      <p:cxnSp>
        <p:nvCxnSpPr>
          <p:cNvPr id="26" name="Conector de seta reta 25"/>
          <p:cNvCxnSpPr/>
          <p:nvPr/>
        </p:nvCxnSpPr>
        <p:spPr>
          <a:xfrm flipH="1">
            <a:off x="7020272" y="3487287"/>
            <a:ext cx="569149" cy="373761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6490960" y="3599438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400" dirty="0" smtClean="0"/>
              <a:t>Sai</a:t>
            </a:r>
          </a:p>
          <a:p>
            <a:pPr algn="r"/>
            <a:r>
              <a:rPr lang="pt-BR" sz="1400" dirty="0" smtClean="0"/>
              <a:t>Base</a:t>
            </a:r>
            <a:endParaRPr lang="pt-BR" sz="1400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7596336" y="3356992"/>
            <a:ext cx="2183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 smtClean="0"/>
              <a:t>.</a:t>
            </a:r>
          </a:p>
          <a:p>
            <a:r>
              <a:rPr lang="pt-BR" sz="1000" b="1" dirty="0" smtClean="0"/>
              <a:t>.</a:t>
            </a:r>
          </a:p>
          <a:p>
            <a:r>
              <a:rPr lang="pt-BR" sz="1000" b="1" dirty="0"/>
              <a:t>.</a:t>
            </a:r>
          </a:p>
        </p:txBody>
      </p:sp>
      <p:sp>
        <p:nvSpPr>
          <p:cNvPr id="56" name="Espaço Reservado para Conteúdo 2"/>
          <p:cNvSpPr txBox="1">
            <a:spLocks/>
          </p:cNvSpPr>
          <p:nvPr/>
        </p:nvSpPr>
        <p:spPr>
          <a:xfrm>
            <a:off x="270502" y="764704"/>
            <a:ext cx="8333946" cy="5760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500" b="1" noProof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TIPOS </a:t>
            </a: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 DADOS: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typedef int Tipo_Dado;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typedef struct {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Tipo_Dado *Dado;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int Tamanho;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int Inicio, Fim;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Tipo_Deque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t-BR" sz="15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ROTINAS: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void inicializa_deque (Tipo_Deque *D, int Qtde);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insere_inicio_deque (Tipo_Deque *D, Tipo_Dado Dado);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insere_final_deque (Tipo_Deque *D, Tipo_Dado Dado);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retira_inicio_deque (Tipo_Deque *D, Tipo_Dado *Dado);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retira_final_deque (Tipo_Deque *D, Tipo_Dado *Dado);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void lista_deque (Tipo_Deque *D);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acha_deque (Tipo_Deque *D, Tipo_Dado Dado, int *Indice);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cheio_deque (Tipo_Deque *D);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vazio_deque (Tipo_Deque *D);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quantidade_deque (Tipo_Deque *D);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void apaga_deque (Tipo_Deque *D);</a:t>
            </a:r>
          </a:p>
        </p:txBody>
      </p:sp>
    </p:spTree>
    <p:extLst>
      <p:ext uri="{BB962C8B-B14F-4D97-AF65-F5344CB8AC3E}">
        <p14:creationId xmlns:p14="http://schemas.microsoft.com/office/powerpoint/2010/main" val="29063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8292523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Lista Encadeada Simples (Ponteiros)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Alocação Dinâmica - Ponteiros: Lista Encadeada Simples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19</a:t>
            </a:fld>
            <a:endParaRPr lang="pt-BR" dirty="0"/>
          </a:p>
        </p:txBody>
      </p:sp>
      <p:sp>
        <p:nvSpPr>
          <p:cNvPr id="5" name="AutoShape 4" descr="Image result for queue british very l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Image result for queue british very l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Image result for queue british very l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131106"/>
              </p:ext>
            </p:extLst>
          </p:nvPr>
        </p:nvGraphicFramePr>
        <p:xfrm>
          <a:off x="1043608" y="2564904"/>
          <a:ext cx="2016224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Dado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Conector de seta reta 15"/>
          <p:cNvCxnSpPr/>
          <p:nvPr/>
        </p:nvCxnSpPr>
        <p:spPr>
          <a:xfrm>
            <a:off x="2843808" y="2708920"/>
            <a:ext cx="864096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3707904" y="2385754"/>
            <a:ext cx="676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NULL</a:t>
            </a:r>
          </a:p>
          <a:p>
            <a:r>
              <a:rPr lang="pt-BR" dirty="0" smtClean="0"/>
              <a:t>(fim)</a:t>
            </a:r>
            <a:endParaRPr lang="pt-BR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1187624" y="3539361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Início</a:t>
            </a:r>
            <a:endParaRPr lang="pt-BR" dirty="0"/>
          </a:p>
        </p:txBody>
      </p:sp>
      <p:cxnSp>
        <p:nvCxnSpPr>
          <p:cNvPr id="24" name="Conector de seta reta 23"/>
          <p:cNvCxnSpPr>
            <a:stCxn id="55" idx="0"/>
          </p:cNvCxnSpPr>
          <p:nvPr/>
        </p:nvCxnSpPr>
        <p:spPr>
          <a:xfrm flipV="1">
            <a:off x="1532430" y="3212976"/>
            <a:ext cx="0" cy="32638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3491880" y="3811106"/>
            <a:ext cx="213507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Inserção de Novo Nó</a:t>
            </a:r>
            <a:endParaRPr lang="pt-BR" dirty="0"/>
          </a:p>
        </p:txBody>
      </p:sp>
      <p:graphicFrame>
        <p:nvGraphicFramePr>
          <p:cNvPr id="56" name="Tabela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820609"/>
              </p:ext>
            </p:extLst>
          </p:nvPr>
        </p:nvGraphicFramePr>
        <p:xfrm>
          <a:off x="1043608" y="4797152"/>
          <a:ext cx="2016224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Dado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7" name="Conector de seta reta 56"/>
          <p:cNvCxnSpPr/>
          <p:nvPr/>
        </p:nvCxnSpPr>
        <p:spPr>
          <a:xfrm>
            <a:off x="2843808" y="4941168"/>
            <a:ext cx="864096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ela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317629"/>
              </p:ext>
            </p:extLst>
          </p:nvPr>
        </p:nvGraphicFramePr>
        <p:xfrm>
          <a:off x="3707904" y="4797152"/>
          <a:ext cx="2016224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Dado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9" name="Conector de seta reta 58"/>
          <p:cNvCxnSpPr/>
          <p:nvPr/>
        </p:nvCxnSpPr>
        <p:spPr>
          <a:xfrm>
            <a:off x="5626952" y="4933521"/>
            <a:ext cx="864096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ixaDeTexto 59"/>
          <p:cNvSpPr txBox="1"/>
          <p:nvPr/>
        </p:nvSpPr>
        <p:spPr>
          <a:xfrm>
            <a:off x="6446658" y="474290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NULL</a:t>
            </a:r>
          </a:p>
        </p:txBody>
      </p:sp>
      <p:cxnSp>
        <p:nvCxnSpPr>
          <p:cNvPr id="61" name="Conector de seta reta 60"/>
          <p:cNvCxnSpPr/>
          <p:nvPr/>
        </p:nvCxnSpPr>
        <p:spPr>
          <a:xfrm>
            <a:off x="4748061" y="6165304"/>
            <a:ext cx="864096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Tabela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317629"/>
              </p:ext>
            </p:extLst>
          </p:nvPr>
        </p:nvGraphicFramePr>
        <p:xfrm>
          <a:off x="5612157" y="6021288"/>
          <a:ext cx="2016224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Dado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CaixaDeTexto 62"/>
          <p:cNvSpPr txBox="1"/>
          <p:nvPr/>
        </p:nvSpPr>
        <p:spPr>
          <a:xfrm>
            <a:off x="4034469" y="5980638"/>
            <a:ext cx="67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Novo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1187624" y="5741150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Início</a:t>
            </a:r>
            <a:endParaRPr lang="pt-BR" dirty="0"/>
          </a:p>
        </p:txBody>
      </p:sp>
      <p:cxnSp>
        <p:nvCxnSpPr>
          <p:cNvPr id="65" name="Conector de seta reta 64"/>
          <p:cNvCxnSpPr>
            <a:stCxn id="64" idx="0"/>
          </p:cNvCxnSpPr>
          <p:nvPr/>
        </p:nvCxnSpPr>
        <p:spPr>
          <a:xfrm flipV="1">
            <a:off x="1532430" y="5414765"/>
            <a:ext cx="0" cy="32638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0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Listas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rgbClr val="000000"/>
                </a:solidFill>
              </a:rPr>
              <a:t>Listas encadeadas</a:t>
            </a:r>
          </a:p>
          <a:p>
            <a:pPr lvl="1"/>
            <a:r>
              <a:rPr lang="pt-BR" dirty="0" smtClean="0">
                <a:solidFill>
                  <a:srgbClr val="000000"/>
                </a:solidFill>
              </a:rPr>
              <a:t>Fila / </a:t>
            </a:r>
            <a:r>
              <a:rPr lang="pt-BR" dirty="0" err="1" smtClean="0">
                <a:solidFill>
                  <a:srgbClr val="000000"/>
                </a:solidFill>
              </a:rPr>
              <a:t>Queue</a:t>
            </a:r>
            <a:r>
              <a:rPr lang="pt-BR" dirty="0" smtClean="0">
                <a:solidFill>
                  <a:srgbClr val="000000"/>
                </a:solidFill>
              </a:rPr>
              <a:t> (FIFO)</a:t>
            </a:r>
          </a:p>
          <a:p>
            <a:pPr lvl="1"/>
            <a:r>
              <a:rPr lang="pt-BR" dirty="0" smtClean="0">
                <a:solidFill>
                  <a:srgbClr val="000000"/>
                </a:solidFill>
              </a:rPr>
              <a:t>Pilha / </a:t>
            </a:r>
            <a:r>
              <a:rPr lang="pt-BR" dirty="0" err="1" smtClean="0">
                <a:solidFill>
                  <a:srgbClr val="000000"/>
                </a:solidFill>
              </a:rPr>
              <a:t>Stack</a:t>
            </a:r>
            <a:r>
              <a:rPr lang="pt-BR" dirty="0" smtClean="0">
                <a:solidFill>
                  <a:srgbClr val="000000"/>
                </a:solidFill>
              </a:rPr>
              <a:t> (LIFO) Funções </a:t>
            </a:r>
            <a:r>
              <a:rPr lang="pt-BR" dirty="0">
                <a:solidFill>
                  <a:srgbClr val="000000"/>
                </a:solidFill>
              </a:rPr>
              <a:t>Adicionais. Exemplos </a:t>
            </a:r>
            <a:r>
              <a:rPr lang="pt-BR" dirty="0" smtClean="0">
                <a:solidFill>
                  <a:srgbClr val="000000"/>
                </a:solidFill>
              </a:rPr>
              <a:t>Práticos</a:t>
            </a:r>
          </a:p>
          <a:p>
            <a:r>
              <a:rPr lang="pt-BR" dirty="0" smtClean="0">
                <a:solidFill>
                  <a:srgbClr val="000000"/>
                </a:solidFill>
              </a:rPr>
              <a:t>Funções para manipular Listas Encadeadas</a:t>
            </a:r>
          </a:p>
          <a:p>
            <a:pPr lvl="1"/>
            <a:r>
              <a:rPr lang="pt-BR" dirty="0" smtClean="0">
                <a:solidFill>
                  <a:srgbClr val="000000"/>
                </a:solidFill>
              </a:rPr>
              <a:t>Exemplos práticos</a:t>
            </a:r>
            <a:endParaRPr lang="pt-BR" dirty="0">
              <a:solidFill>
                <a:srgbClr val="000000"/>
              </a:solidFill>
            </a:endParaRPr>
          </a:p>
          <a:p>
            <a:r>
              <a:rPr lang="pt-BR" dirty="0" smtClean="0">
                <a:solidFill>
                  <a:srgbClr val="000000"/>
                </a:solidFill>
              </a:rPr>
              <a:t>Exercícios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39552" y="1531585"/>
            <a:ext cx="1236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Agenda: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e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45236"/>
              </p:ext>
            </p:extLst>
          </p:nvPr>
        </p:nvGraphicFramePr>
        <p:xfrm>
          <a:off x="5180109" y="4797152"/>
          <a:ext cx="2016224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Dado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937590"/>
              </p:ext>
            </p:extLst>
          </p:nvPr>
        </p:nvGraphicFramePr>
        <p:xfrm>
          <a:off x="2795954" y="4797152"/>
          <a:ext cx="2016224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Dado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Explosão 1 18"/>
          <p:cNvSpPr/>
          <p:nvPr/>
        </p:nvSpPr>
        <p:spPr>
          <a:xfrm>
            <a:off x="4708199" y="4748649"/>
            <a:ext cx="558295" cy="441760"/>
          </a:xfrm>
          <a:prstGeom prst="irregularSeal1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775" y="274638"/>
            <a:ext cx="8292523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Lista Encadeada Simples (Ponteiros)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Alocação Dinâmica - Ponteiros: Lista Encadeada Simples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20</a:t>
            </a:fld>
            <a:endParaRPr lang="pt-BR" dirty="0"/>
          </a:p>
        </p:txBody>
      </p:sp>
      <p:sp>
        <p:nvSpPr>
          <p:cNvPr id="5" name="AutoShape 4" descr="Image result for queue british very l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Image result for queue british very l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Image result for queue british very l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506777"/>
              </p:ext>
            </p:extLst>
          </p:nvPr>
        </p:nvGraphicFramePr>
        <p:xfrm>
          <a:off x="366814" y="2564904"/>
          <a:ext cx="2016224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Dado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Conector de seta reta 15"/>
          <p:cNvCxnSpPr/>
          <p:nvPr/>
        </p:nvCxnSpPr>
        <p:spPr>
          <a:xfrm>
            <a:off x="2167014" y="2708920"/>
            <a:ext cx="604786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510830" y="3539361"/>
            <a:ext cx="68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Início</a:t>
            </a:r>
            <a:endParaRPr lang="pt-BR" dirty="0"/>
          </a:p>
        </p:txBody>
      </p:sp>
      <p:cxnSp>
        <p:nvCxnSpPr>
          <p:cNvPr id="24" name="Conector de seta reta 23"/>
          <p:cNvCxnSpPr>
            <a:stCxn id="55" idx="0"/>
          </p:cNvCxnSpPr>
          <p:nvPr/>
        </p:nvCxnSpPr>
        <p:spPr>
          <a:xfrm flipV="1">
            <a:off x="855636" y="3212976"/>
            <a:ext cx="0" cy="32638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3491880" y="3811106"/>
            <a:ext cx="213507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Inserção de Novo Nó</a:t>
            </a:r>
            <a:endParaRPr lang="pt-BR" dirty="0"/>
          </a:p>
        </p:txBody>
      </p:sp>
      <p:cxnSp>
        <p:nvCxnSpPr>
          <p:cNvPr id="61" name="Conector de seta reta 60"/>
          <p:cNvCxnSpPr/>
          <p:nvPr/>
        </p:nvCxnSpPr>
        <p:spPr>
          <a:xfrm>
            <a:off x="4211961" y="5266060"/>
            <a:ext cx="216023" cy="75522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Tabela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050745"/>
              </p:ext>
            </p:extLst>
          </p:nvPr>
        </p:nvGraphicFramePr>
        <p:xfrm>
          <a:off x="3989379" y="6021288"/>
          <a:ext cx="2016224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Dado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Tabe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096238"/>
              </p:ext>
            </p:extLst>
          </p:nvPr>
        </p:nvGraphicFramePr>
        <p:xfrm>
          <a:off x="2795954" y="2563177"/>
          <a:ext cx="2016224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Dado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6" name="Conector de seta reta 25"/>
          <p:cNvCxnSpPr/>
          <p:nvPr/>
        </p:nvCxnSpPr>
        <p:spPr>
          <a:xfrm>
            <a:off x="4596154" y="2707193"/>
            <a:ext cx="583955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ela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548315"/>
              </p:ext>
            </p:extLst>
          </p:nvPr>
        </p:nvGraphicFramePr>
        <p:xfrm>
          <a:off x="5180109" y="2563177"/>
          <a:ext cx="2016224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Dado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2" name="Conector de seta reta 31"/>
          <p:cNvCxnSpPr/>
          <p:nvPr/>
        </p:nvCxnSpPr>
        <p:spPr>
          <a:xfrm>
            <a:off x="7092280" y="2708920"/>
            <a:ext cx="576064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7740352" y="2385754"/>
            <a:ext cx="676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NULL</a:t>
            </a:r>
          </a:p>
          <a:p>
            <a:r>
              <a:rPr lang="pt-BR" dirty="0" smtClean="0"/>
              <a:t>(fim)</a:t>
            </a:r>
            <a:endParaRPr lang="pt-BR" dirty="0"/>
          </a:p>
        </p:txBody>
      </p:sp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506777"/>
              </p:ext>
            </p:extLst>
          </p:nvPr>
        </p:nvGraphicFramePr>
        <p:xfrm>
          <a:off x="366814" y="4798879"/>
          <a:ext cx="2016224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/>
                <a:gridCol w="100811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Dado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6" name="Conector de seta reta 35"/>
          <p:cNvCxnSpPr/>
          <p:nvPr/>
        </p:nvCxnSpPr>
        <p:spPr>
          <a:xfrm>
            <a:off x="2167014" y="4942895"/>
            <a:ext cx="604786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 flipV="1">
            <a:off x="855636" y="5446951"/>
            <a:ext cx="0" cy="326385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4596154" y="4941168"/>
            <a:ext cx="583955" cy="0"/>
          </a:xfrm>
          <a:prstGeom prst="straightConnector1">
            <a:avLst/>
          </a:prstGeom>
          <a:ln w="28575">
            <a:solidFill>
              <a:srgbClr val="FFC000"/>
            </a:solidFill>
            <a:prstDash val="sysDot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>
            <a:off x="7092280" y="4942895"/>
            <a:ext cx="576064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/>
          <p:cNvSpPr txBox="1"/>
          <p:nvPr/>
        </p:nvSpPr>
        <p:spPr>
          <a:xfrm>
            <a:off x="7740352" y="4619729"/>
            <a:ext cx="676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NULL</a:t>
            </a:r>
          </a:p>
          <a:p>
            <a:r>
              <a:rPr lang="pt-BR" dirty="0" smtClean="0"/>
              <a:t>(fim)</a:t>
            </a:r>
            <a:endParaRPr lang="pt-BR" dirty="0"/>
          </a:p>
        </p:txBody>
      </p:sp>
      <p:cxnSp>
        <p:nvCxnSpPr>
          <p:cNvPr id="45" name="Conector de seta reta 44"/>
          <p:cNvCxnSpPr/>
          <p:nvPr/>
        </p:nvCxnSpPr>
        <p:spPr>
          <a:xfrm flipV="1">
            <a:off x="5580112" y="5446951"/>
            <a:ext cx="65715" cy="64634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02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775" y="188989"/>
            <a:ext cx="8292523" cy="706090"/>
          </a:xfrm>
        </p:spPr>
        <p:txBody>
          <a:bodyPr>
            <a:noAutofit/>
          </a:bodyPr>
          <a:lstStyle/>
          <a:p>
            <a:r>
              <a:rPr lang="pt-BR" sz="2800" dirty="0"/>
              <a:t>Alocação Dinâmica - Ponteiros: Lista Encadeada Simples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21</a:t>
            </a:fld>
            <a:endParaRPr lang="pt-BR" dirty="0"/>
          </a:p>
        </p:txBody>
      </p:sp>
      <p:sp>
        <p:nvSpPr>
          <p:cNvPr id="5" name="AutoShape 4" descr="Image result for queue british very l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Image result for queue british very l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Image result for queue british very l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56" name="Tabela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053734"/>
              </p:ext>
            </p:extLst>
          </p:nvPr>
        </p:nvGraphicFramePr>
        <p:xfrm>
          <a:off x="4190763" y="1311149"/>
          <a:ext cx="1667498" cy="476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3749"/>
                <a:gridCol w="833749"/>
              </a:tblGrid>
              <a:tr h="476428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Dado</a:t>
                      </a:r>
                      <a:endParaRPr lang="pt-BR" sz="1200" dirty="0"/>
                    </a:p>
                  </a:txBody>
                  <a:tcPr marL="75625" marR="75625" marT="37812" marB="378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75625" marR="75625" marT="37812" marB="378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7" name="Conector de seta reta 56"/>
          <p:cNvCxnSpPr/>
          <p:nvPr/>
        </p:nvCxnSpPr>
        <p:spPr>
          <a:xfrm>
            <a:off x="5642237" y="1378945"/>
            <a:ext cx="576064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ela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458291"/>
              </p:ext>
            </p:extLst>
          </p:nvPr>
        </p:nvGraphicFramePr>
        <p:xfrm>
          <a:off x="6218301" y="1293807"/>
          <a:ext cx="1728192" cy="493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864096"/>
              </a:tblGrid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Dado</a:t>
                      </a:r>
                      <a:endParaRPr lang="pt-BR" sz="1200" dirty="0"/>
                    </a:p>
                  </a:txBody>
                  <a:tcPr marL="78377" marR="78377" marT="39189" marB="39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78377" marR="78377" marT="39189" marB="39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0" name="CaixaDeTexto 59"/>
          <p:cNvSpPr txBox="1"/>
          <p:nvPr/>
        </p:nvSpPr>
        <p:spPr>
          <a:xfrm>
            <a:off x="8378541" y="1225056"/>
            <a:ext cx="566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NULL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4267845" y="2155510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Início</a:t>
            </a:r>
            <a:endParaRPr lang="pt-BR" sz="1400" dirty="0"/>
          </a:p>
        </p:txBody>
      </p:sp>
      <p:cxnSp>
        <p:nvCxnSpPr>
          <p:cNvPr id="65" name="Conector de seta reta 64"/>
          <p:cNvCxnSpPr/>
          <p:nvPr/>
        </p:nvCxnSpPr>
        <p:spPr>
          <a:xfrm flipV="1">
            <a:off x="4563455" y="1829127"/>
            <a:ext cx="0" cy="32638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7802477" y="1378945"/>
            <a:ext cx="576064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spaço Reservado para Conteúdo 2"/>
          <p:cNvSpPr txBox="1">
            <a:spLocks/>
          </p:cNvSpPr>
          <p:nvPr/>
        </p:nvSpPr>
        <p:spPr>
          <a:xfrm>
            <a:off x="270502" y="836712"/>
            <a:ext cx="8333946" cy="5904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500" b="1" noProof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TIPOS </a:t>
            </a: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 DADOS: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typedef int Tipo_Dado;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typedef struct bloco {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Tipo_Dado Dado;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struct bloco *Proximo;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Node</a:t>
            </a:r>
          </a:p>
          <a:p>
            <a:pPr marL="0" indent="0">
              <a:buNone/>
            </a:pPr>
            <a:endParaRPr lang="pt-BR" sz="15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ROTINAS: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void inicializa_lista (Node **N);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insere_inicio_lista (Node **N, Tipo_Dado Dado);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insere_fim_lista (Node **N, Tipo_Dado Dado);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insere_ordenando_lista (Node **N, Tipo_Dado Dado);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remove_inicio_lista (Node **N, Tipo_Dado *Dado);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remove_fim_lista (Node **N, Tipo_Dado *Dado);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remove_elemento_lista (Node **N, Tipo_Dado Dado);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quantidade_lista (Node **N);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void exibe_lista (Node **N);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pesquisa_lista (Node **N, Tipo_Dado Dado);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percorre_lista (Node **N, Tipo_Dado *Dado);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void apaga_lista (Node **N);</a:t>
            </a:r>
          </a:p>
        </p:txBody>
      </p:sp>
    </p:spTree>
    <p:extLst>
      <p:ext uri="{BB962C8B-B14F-4D97-AF65-F5344CB8AC3E}">
        <p14:creationId xmlns:p14="http://schemas.microsoft.com/office/powerpoint/2010/main" val="128551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775" y="188989"/>
            <a:ext cx="8292523" cy="706090"/>
          </a:xfrm>
        </p:spPr>
        <p:txBody>
          <a:bodyPr>
            <a:noAutofit/>
          </a:bodyPr>
          <a:lstStyle/>
          <a:p>
            <a:r>
              <a:rPr lang="pt-BR" sz="2800" dirty="0"/>
              <a:t>Alocação Dinâmica - Ponteiros: Lista Encadeada Simples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22</a:t>
            </a:fld>
            <a:endParaRPr lang="pt-BR" dirty="0"/>
          </a:p>
        </p:txBody>
      </p:sp>
      <p:sp>
        <p:nvSpPr>
          <p:cNvPr id="5" name="AutoShape 4" descr="Image result for queue british very l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Image result for queue british very l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Image result for queue british very l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56" name="Tabela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97803"/>
              </p:ext>
            </p:extLst>
          </p:nvPr>
        </p:nvGraphicFramePr>
        <p:xfrm>
          <a:off x="4190763" y="1311149"/>
          <a:ext cx="1667498" cy="476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3749"/>
                <a:gridCol w="833749"/>
              </a:tblGrid>
              <a:tr h="476428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Dado</a:t>
                      </a:r>
                      <a:endParaRPr lang="pt-BR" sz="1200" dirty="0"/>
                    </a:p>
                  </a:txBody>
                  <a:tcPr marL="75625" marR="75625" marT="37812" marB="378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75625" marR="75625" marT="37812" marB="378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7" name="Conector de seta reta 56"/>
          <p:cNvCxnSpPr/>
          <p:nvPr/>
        </p:nvCxnSpPr>
        <p:spPr>
          <a:xfrm>
            <a:off x="5642237" y="1378945"/>
            <a:ext cx="576064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ela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658330"/>
              </p:ext>
            </p:extLst>
          </p:nvPr>
        </p:nvGraphicFramePr>
        <p:xfrm>
          <a:off x="6218301" y="1293807"/>
          <a:ext cx="1728192" cy="493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864096"/>
              </a:tblGrid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Dado</a:t>
                      </a:r>
                      <a:endParaRPr lang="pt-BR" sz="1200" dirty="0"/>
                    </a:p>
                  </a:txBody>
                  <a:tcPr marL="78377" marR="78377" marT="39189" marB="39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78377" marR="78377" marT="39189" marB="39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0" name="CaixaDeTexto 59"/>
          <p:cNvSpPr txBox="1"/>
          <p:nvPr/>
        </p:nvSpPr>
        <p:spPr>
          <a:xfrm>
            <a:off x="8378541" y="1225056"/>
            <a:ext cx="566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NULL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4267845" y="2155510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Início</a:t>
            </a:r>
            <a:endParaRPr lang="pt-BR" sz="1400" dirty="0"/>
          </a:p>
        </p:txBody>
      </p:sp>
      <p:cxnSp>
        <p:nvCxnSpPr>
          <p:cNvPr id="65" name="Conector de seta reta 64"/>
          <p:cNvCxnSpPr/>
          <p:nvPr/>
        </p:nvCxnSpPr>
        <p:spPr>
          <a:xfrm flipV="1">
            <a:off x="4563455" y="1829127"/>
            <a:ext cx="0" cy="32638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7802477" y="1378945"/>
            <a:ext cx="576064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spaço Reservado para Conteúdo 2"/>
          <p:cNvSpPr txBox="1">
            <a:spLocks/>
          </p:cNvSpPr>
          <p:nvPr/>
        </p:nvSpPr>
        <p:spPr>
          <a:xfrm>
            <a:off x="270502" y="3068960"/>
            <a:ext cx="8333946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500" b="1" noProof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ROTINA </a:t>
            </a: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INSERIR NO </a:t>
            </a: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INICIO</a:t>
            </a:r>
            <a:r>
              <a:rPr lang="pt-BR" sz="1500" b="1" noProof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insere_inicio_lista (Node **N, Tipo_Dado Dado) {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Node *novo;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novo = (Node *) calloc ( 1, sizeof (Node) 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if ( novo == NULL )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return (ERRO); /* Não conseguiu alocar na memória */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novo -&gt; Dado = Dado;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novo -&gt; Proximo = *N;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*N = novo;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return (OK);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97803"/>
              </p:ext>
            </p:extLst>
          </p:nvPr>
        </p:nvGraphicFramePr>
        <p:xfrm>
          <a:off x="1187624" y="1311149"/>
          <a:ext cx="1667498" cy="476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3749"/>
                <a:gridCol w="833749"/>
              </a:tblGrid>
              <a:tr h="476428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Dado</a:t>
                      </a:r>
                      <a:endParaRPr lang="pt-BR" sz="1200" dirty="0"/>
                    </a:p>
                  </a:txBody>
                  <a:tcPr marL="75625" marR="75625" marT="37812" marB="378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75625" marR="75625" marT="37812" marB="378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2" name="Conector de seta reta 21"/>
          <p:cNvCxnSpPr/>
          <p:nvPr/>
        </p:nvCxnSpPr>
        <p:spPr>
          <a:xfrm>
            <a:off x="2639098" y="1378945"/>
            <a:ext cx="1500854" cy="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124987" y="1394937"/>
            <a:ext cx="56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Novo</a:t>
            </a:r>
          </a:p>
        </p:txBody>
      </p:sp>
      <p:cxnSp>
        <p:nvCxnSpPr>
          <p:cNvPr id="24" name="Conector de seta reta 23"/>
          <p:cNvCxnSpPr>
            <a:stCxn id="23" idx="3"/>
            <a:endCxn id="21" idx="1"/>
          </p:cNvCxnSpPr>
          <p:nvPr/>
        </p:nvCxnSpPr>
        <p:spPr>
          <a:xfrm>
            <a:off x="693541" y="1548826"/>
            <a:ext cx="494083" cy="537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023 L -0.32118 -0.00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59" y="-2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23 L -0.32205 -0.00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1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775" y="188989"/>
            <a:ext cx="8292523" cy="706090"/>
          </a:xfrm>
        </p:spPr>
        <p:txBody>
          <a:bodyPr>
            <a:noAutofit/>
          </a:bodyPr>
          <a:lstStyle/>
          <a:p>
            <a:r>
              <a:rPr lang="pt-BR" sz="2800" dirty="0"/>
              <a:t>Alocação Dinâmica - Ponteiros: Lista Encadeada Simples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23</a:t>
            </a:fld>
            <a:endParaRPr lang="pt-BR" dirty="0"/>
          </a:p>
        </p:txBody>
      </p:sp>
      <p:sp>
        <p:nvSpPr>
          <p:cNvPr id="5" name="AutoShape 4" descr="Image result for queue british very l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Image result for queue british very l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Image result for queue british very l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56" name="Tabela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912608"/>
              </p:ext>
            </p:extLst>
          </p:nvPr>
        </p:nvGraphicFramePr>
        <p:xfrm>
          <a:off x="643363" y="1056406"/>
          <a:ext cx="1667498" cy="476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3749"/>
                <a:gridCol w="833749"/>
              </a:tblGrid>
              <a:tr h="476428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Dado</a:t>
                      </a:r>
                      <a:endParaRPr lang="pt-BR" sz="1200" dirty="0"/>
                    </a:p>
                  </a:txBody>
                  <a:tcPr marL="75625" marR="75625" marT="37812" marB="378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75625" marR="75625" marT="37812" marB="378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7" name="Conector de seta reta 56"/>
          <p:cNvCxnSpPr/>
          <p:nvPr/>
        </p:nvCxnSpPr>
        <p:spPr>
          <a:xfrm>
            <a:off x="2094837" y="1124202"/>
            <a:ext cx="576064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ela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10946"/>
              </p:ext>
            </p:extLst>
          </p:nvPr>
        </p:nvGraphicFramePr>
        <p:xfrm>
          <a:off x="2670901" y="1039064"/>
          <a:ext cx="1728192" cy="493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864096"/>
              </a:tblGrid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Dado</a:t>
                      </a:r>
                      <a:endParaRPr lang="pt-BR" sz="1200" dirty="0"/>
                    </a:p>
                  </a:txBody>
                  <a:tcPr marL="78377" marR="78377" marT="39189" marB="39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78377" marR="78377" marT="39189" marB="39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0" name="CaixaDeTexto 59"/>
          <p:cNvSpPr txBox="1"/>
          <p:nvPr/>
        </p:nvSpPr>
        <p:spPr>
          <a:xfrm>
            <a:off x="4880851" y="970312"/>
            <a:ext cx="566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NULL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720445" y="1900767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Início</a:t>
            </a:r>
            <a:endParaRPr lang="pt-BR" sz="1400" dirty="0"/>
          </a:p>
        </p:txBody>
      </p:sp>
      <p:cxnSp>
        <p:nvCxnSpPr>
          <p:cNvPr id="65" name="Conector de seta reta 64"/>
          <p:cNvCxnSpPr/>
          <p:nvPr/>
        </p:nvCxnSpPr>
        <p:spPr>
          <a:xfrm flipV="1">
            <a:off x="1016055" y="1574384"/>
            <a:ext cx="0" cy="32638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>
            <a:off x="4255077" y="1124202"/>
            <a:ext cx="576064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spaço Reservado para Conteúdo 2"/>
          <p:cNvSpPr txBox="1">
            <a:spLocks/>
          </p:cNvSpPr>
          <p:nvPr/>
        </p:nvSpPr>
        <p:spPr>
          <a:xfrm>
            <a:off x="270502" y="2636912"/>
            <a:ext cx="833394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500" b="1" noProof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ROTINA </a:t>
            </a: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INSERIR </a:t>
            </a: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 </a:t>
            </a:r>
            <a:r>
              <a:rPr lang="pt-BR" sz="1500" b="1" noProof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FINAL: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insere_fim_lista (Node **N, Tipo_Dado Dado)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Node *aux, *novo;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novo = (Node *) calloc ( 1, sizeof (Node) 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if ( novo == NULL ) return(ERRO);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novo -&gt; Dado = Dado;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novo -&gt; Proximo = NULL;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if ( *N == NULL ) /* 1o. da lista? */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	    *N = novo;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else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aux = *N;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while ( aux -&gt; Proximo != NULL 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aux = aux -&gt; Proximo;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aux -&gt; Proximo = novo;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return (OK);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469833"/>
              </p:ext>
            </p:extLst>
          </p:nvPr>
        </p:nvGraphicFramePr>
        <p:xfrm>
          <a:off x="4988946" y="1970330"/>
          <a:ext cx="1667498" cy="476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3749"/>
                <a:gridCol w="833749"/>
              </a:tblGrid>
              <a:tr h="476428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Dado</a:t>
                      </a:r>
                      <a:endParaRPr lang="pt-BR" sz="1200" dirty="0"/>
                    </a:p>
                  </a:txBody>
                  <a:tcPr marL="75625" marR="75625" marT="37812" marB="378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75625" marR="75625" marT="37812" marB="378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CaixaDeTexto 22"/>
          <p:cNvSpPr txBox="1"/>
          <p:nvPr/>
        </p:nvSpPr>
        <p:spPr>
          <a:xfrm>
            <a:off x="3874838" y="2045891"/>
            <a:ext cx="56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Novo</a:t>
            </a:r>
          </a:p>
        </p:txBody>
      </p:sp>
      <p:cxnSp>
        <p:nvCxnSpPr>
          <p:cNvPr id="24" name="Conector de seta reta 23"/>
          <p:cNvCxnSpPr>
            <a:endCxn id="21" idx="1"/>
          </p:cNvCxnSpPr>
          <p:nvPr/>
        </p:nvCxnSpPr>
        <p:spPr>
          <a:xfrm>
            <a:off x="4494863" y="2208007"/>
            <a:ext cx="494083" cy="537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7183018" y="1915259"/>
            <a:ext cx="566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NULL</a:t>
            </a:r>
          </a:p>
        </p:txBody>
      </p:sp>
      <p:cxnSp>
        <p:nvCxnSpPr>
          <p:cNvPr id="28" name="Conector de seta reta 27"/>
          <p:cNvCxnSpPr/>
          <p:nvPr/>
        </p:nvCxnSpPr>
        <p:spPr>
          <a:xfrm>
            <a:off x="6557244" y="2069149"/>
            <a:ext cx="576064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2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70877E-6 L 0.00157 -0.1369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684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5714E-6 L -0.00486 -0.137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-687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05714E-6 L 1.66667E-6 -0.1269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23" grpId="0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775" y="188989"/>
            <a:ext cx="8292523" cy="706090"/>
          </a:xfrm>
        </p:spPr>
        <p:txBody>
          <a:bodyPr>
            <a:noAutofit/>
          </a:bodyPr>
          <a:lstStyle/>
          <a:p>
            <a:r>
              <a:rPr lang="pt-BR" sz="2800" dirty="0"/>
              <a:t>Alocação Dinâmica - Ponteiros: Lista Encadeada Simples</a:t>
            </a:r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24</a:t>
            </a:fld>
            <a:endParaRPr lang="pt-BR" dirty="0"/>
          </a:p>
        </p:txBody>
      </p:sp>
      <p:sp>
        <p:nvSpPr>
          <p:cNvPr id="5" name="AutoShape 4" descr="Image result for queue british very l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Image result for queue british very l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Image result for queue british very l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56" name="Tabela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238056"/>
              </p:ext>
            </p:extLst>
          </p:nvPr>
        </p:nvGraphicFramePr>
        <p:xfrm>
          <a:off x="1297847" y="1206587"/>
          <a:ext cx="1667498" cy="476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3749"/>
                <a:gridCol w="833749"/>
              </a:tblGrid>
              <a:tr h="476428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Dado</a:t>
                      </a:r>
                      <a:endParaRPr lang="pt-BR" sz="1200" dirty="0"/>
                    </a:p>
                  </a:txBody>
                  <a:tcPr marL="75625" marR="75625" marT="37812" marB="378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75625" marR="75625" marT="37812" marB="378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7" name="Conector de seta reta 56"/>
          <p:cNvCxnSpPr/>
          <p:nvPr/>
        </p:nvCxnSpPr>
        <p:spPr>
          <a:xfrm>
            <a:off x="2749321" y="1274383"/>
            <a:ext cx="576064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ela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807191"/>
              </p:ext>
            </p:extLst>
          </p:nvPr>
        </p:nvGraphicFramePr>
        <p:xfrm>
          <a:off x="3325385" y="1189245"/>
          <a:ext cx="1728192" cy="493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864096"/>
              </a:tblGrid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Dado</a:t>
                      </a:r>
                      <a:endParaRPr lang="pt-BR" sz="1200" dirty="0"/>
                    </a:p>
                  </a:txBody>
                  <a:tcPr marL="78377" marR="78377" marT="39189" marB="39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78377" marR="78377" marT="39189" marB="39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4" name="CaixaDeTexto 63"/>
          <p:cNvSpPr txBox="1"/>
          <p:nvPr/>
        </p:nvSpPr>
        <p:spPr>
          <a:xfrm>
            <a:off x="1374929" y="2050948"/>
            <a:ext cx="577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Início</a:t>
            </a:r>
            <a:endParaRPr lang="pt-BR" sz="1400" dirty="0"/>
          </a:p>
        </p:txBody>
      </p:sp>
      <p:cxnSp>
        <p:nvCxnSpPr>
          <p:cNvPr id="65" name="Conector de seta reta 64"/>
          <p:cNvCxnSpPr/>
          <p:nvPr/>
        </p:nvCxnSpPr>
        <p:spPr>
          <a:xfrm flipV="1">
            <a:off x="1670539" y="1724565"/>
            <a:ext cx="0" cy="32638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spaço Reservado para Conteúdo 2"/>
          <p:cNvSpPr txBox="1">
            <a:spLocks/>
          </p:cNvSpPr>
          <p:nvPr/>
        </p:nvSpPr>
        <p:spPr>
          <a:xfrm>
            <a:off x="270502" y="2636912"/>
            <a:ext cx="833394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ROTINA </a:t>
            </a:r>
            <a:r>
              <a:rPr lang="pt-BR" sz="1500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EXIBIR </a:t>
            </a:r>
            <a:endParaRPr lang="pt-BR" sz="1500" b="1" noProof="1" smtClean="0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exibe_lista 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Node 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**N)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Node *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aux;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aux = *N;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if (aux != NULL)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while ( aux != NULL 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    printf("Dado: %d\n",aux-&gt;Dado);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    aux = aux -&gt; Proximo;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else printf("Lista vazia!\n");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cxnSp>
        <p:nvCxnSpPr>
          <p:cNvPr id="20" name="Conector de seta reta 19"/>
          <p:cNvCxnSpPr/>
          <p:nvPr/>
        </p:nvCxnSpPr>
        <p:spPr>
          <a:xfrm>
            <a:off x="4959271" y="1274383"/>
            <a:ext cx="576064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666387"/>
              </p:ext>
            </p:extLst>
          </p:nvPr>
        </p:nvGraphicFramePr>
        <p:xfrm>
          <a:off x="5569373" y="1189245"/>
          <a:ext cx="1728192" cy="493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864096"/>
              </a:tblGrid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Dado</a:t>
                      </a:r>
                      <a:endParaRPr lang="pt-BR" sz="1200" dirty="0"/>
                    </a:p>
                  </a:txBody>
                  <a:tcPr marL="78377" marR="78377" marT="39189" marB="39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accent2"/>
                          </a:solidFill>
                        </a:rPr>
                        <a:t>Próximo</a:t>
                      </a:r>
                      <a:endParaRPr lang="pt-BR" sz="1200" dirty="0">
                        <a:solidFill>
                          <a:schemeClr val="accent2"/>
                        </a:solidFill>
                      </a:endParaRPr>
                    </a:p>
                  </a:txBody>
                  <a:tcPr marL="78377" marR="78377" marT="39189" marB="391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" name="CaixaDeTexto 30"/>
          <p:cNvSpPr txBox="1"/>
          <p:nvPr/>
        </p:nvSpPr>
        <p:spPr>
          <a:xfrm>
            <a:off x="7745285" y="1120493"/>
            <a:ext cx="566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NULL</a:t>
            </a:r>
          </a:p>
        </p:txBody>
      </p:sp>
      <p:cxnSp>
        <p:nvCxnSpPr>
          <p:cNvPr id="32" name="Conector de seta reta 31"/>
          <p:cNvCxnSpPr/>
          <p:nvPr/>
        </p:nvCxnSpPr>
        <p:spPr>
          <a:xfrm>
            <a:off x="7169221" y="1274383"/>
            <a:ext cx="576064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83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Exercício (próxima aula</a:t>
            </a:r>
            <a:r>
              <a:rPr lang="pt-BR" sz="3600" dirty="0" smtClean="0"/>
              <a:t>) – Submeter no STOA</a:t>
            </a:r>
            <a:endParaRPr lang="pt-BR" sz="3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25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51520" y="1340769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t-BR" sz="1600" dirty="0" smtClean="0"/>
              <a:t>Faça </a:t>
            </a:r>
            <a:r>
              <a:rPr lang="pt-BR" sz="1600" dirty="0"/>
              <a:t>um programa que simule uma fila de um banco: (usando as rotinas vistas na aula</a:t>
            </a:r>
            <a:r>
              <a:rPr lang="pt-BR" sz="1600" dirty="0" smtClean="0"/>
              <a:t>). O </a:t>
            </a:r>
            <a:r>
              <a:rPr lang="pt-BR" sz="1600" dirty="0"/>
              <a:t>programa deve ter um laço principal que solicita a operação a executar, </a:t>
            </a:r>
            <a:r>
              <a:rPr lang="pt-BR" sz="1600" dirty="0" smtClean="0"/>
              <a:t>sendo</a:t>
            </a:r>
          </a:p>
          <a:p>
            <a:endParaRPr lang="pt-BR" sz="1600" dirty="0"/>
          </a:p>
          <a:p>
            <a:pPr lvl="1"/>
            <a:r>
              <a:rPr lang="pt-BR" sz="1600" dirty="0"/>
              <a:t>1: Insere na fila</a:t>
            </a:r>
          </a:p>
          <a:p>
            <a:pPr lvl="1"/>
            <a:r>
              <a:rPr lang="pt-BR" sz="1600" dirty="0"/>
              <a:t>2: Retira da fila</a:t>
            </a:r>
          </a:p>
          <a:p>
            <a:pPr lvl="1"/>
            <a:r>
              <a:rPr lang="pt-BR" sz="1600" dirty="0"/>
              <a:t>3: Exibe a </a:t>
            </a:r>
            <a:r>
              <a:rPr lang="pt-BR" sz="1600" dirty="0" smtClean="0"/>
              <a:t>fila</a:t>
            </a:r>
          </a:p>
          <a:p>
            <a:pPr lvl="1"/>
            <a:endParaRPr lang="pt-BR" sz="1600" dirty="0"/>
          </a:p>
          <a:p>
            <a:pPr lvl="1"/>
            <a:r>
              <a:rPr lang="pt-BR" sz="1600" dirty="0"/>
              <a:t>Quando a operação for inserir na fila, ler um valor numérico e inserir na fila.</a:t>
            </a:r>
          </a:p>
          <a:p>
            <a:pPr lvl="1"/>
            <a:r>
              <a:rPr lang="pt-BR" sz="1600" dirty="0"/>
              <a:t>Quando a operação for retirar da fila, exibir na tela o valor que estava na fila.</a:t>
            </a:r>
          </a:p>
          <a:p>
            <a:pPr lvl="1"/>
            <a:r>
              <a:rPr lang="pt-BR" sz="1600" dirty="0"/>
              <a:t>Quando a operação for exibir a fila, exibir todos os dados armazenados na fila</a:t>
            </a:r>
            <a:r>
              <a:rPr lang="pt-BR" sz="1600" dirty="0" smtClean="0"/>
              <a:t>.</a:t>
            </a:r>
          </a:p>
          <a:p>
            <a:endParaRPr lang="pt-BR" sz="1600" dirty="0"/>
          </a:p>
          <a:p>
            <a:r>
              <a:rPr lang="pt-BR" sz="1600" dirty="0"/>
              <a:t>2. Faça um programa que simule uma pilha de valores: (usando as rotinas vistas na aula</a:t>
            </a:r>
            <a:r>
              <a:rPr lang="pt-BR" sz="1600" dirty="0" smtClean="0"/>
              <a:t>). O </a:t>
            </a:r>
            <a:r>
              <a:rPr lang="pt-BR" sz="1600" dirty="0"/>
              <a:t>programa deve ter um laço principal que solicita a operação a executar, </a:t>
            </a:r>
            <a:r>
              <a:rPr lang="pt-BR" sz="1600" dirty="0" smtClean="0"/>
              <a:t>sendo</a:t>
            </a:r>
          </a:p>
          <a:p>
            <a:endParaRPr lang="pt-BR" sz="1600" dirty="0"/>
          </a:p>
          <a:p>
            <a:pPr lvl="1"/>
            <a:r>
              <a:rPr lang="pt-BR" sz="1600" dirty="0"/>
              <a:t>1: Insere na pilha</a:t>
            </a:r>
          </a:p>
          <a:p>
            <a:pPr lvl="1"/>
            <a:r>
              <a:rPr lang="pt-BR" sz="1600" dirty="0"/>
              <a:t>2: Retira da pilha</a:t>
            </a:r>
          </a:p>
          <a:p>
            <a:pPr lvl="1"/>
            <a:r>
              <a:rPr lang="pt-BR" sz="1600" dirty="0"/>
              <a:t>3: Exibe a pilha</a:t>
            </a:r>
          </a:p>
          <a:p>
            <a:pPr lvl="1"/>
            <a:endParaRPr lang="pt-BR" sz="1600" dirty="0" smtClean="0"/>
          </a:p>
          <a:p>
            <a:pPr lvl="1"/>
            <a:r>
              <a:rPr lang="pt-BR" sz="1600" dirty="0" smtClean="0"/>
              <a:t>Quando </a:t>
            </a:r>
            <a:r>
              <a:rPr lang="pt-BR" sz="1600" dirty="0"/>
              <a:t>a operação for inserir na pilha, ler um valor numérico e inserir na pilha.</a:t>
            </a:r>
          </a:p>
          <a:p>
            <a:pPr lvl="1"/>
            <a:r>
              <a:rPr lang="pt-BR" sz="1600" dirty="0"/>
              <a:t>Quando a operação for retirar da pilha, exibir na tela o valor que estava na pilha.</a:t>
            </a:r>
          </a:p>
          <a:p>
            <a:pPr lvl="1"/>
            <a:r>
              <a:rPr lang="pt-BR" sz="1600" dirty="0"/>
              <a:t>Quando a operação for exibir a pilha, exibir todos os dados armazenados na pilha.</a:t>
            </a:r>
          </a:p>
        </p:txBody>
      </p:sp>
    </p:spTree>
    <p:extLst>
      <p:ext uri="{BB962C8B-B14F-4D97-AF65-F5344CB8AC3E}">
        <p14:creationId xmlns:p14="http://schemas.microsoft.com/office/powerpoint/2010/main" val="23591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dirty="0" smtClean="0"/>
              <a:t>Informações sobre a disciplina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noProof="0" dirty="0"/>
              <a:t>USP - Universidade de São Paulo - São Carlos, SP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/>
              <a:t>ICMC - Instituto de Ciências Matemáticas e de Computação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/>
              <a:t>SSC - Departamento de Sistemas de Computação</a:t>
            </a:r>
            <a:endParaRPr lang="pt-BR" noProof="0" dirty="0"/>
          </a:p>
          <a:p>
            <a:pPr marL="0" indent="0">
              <a:buNone/>
            </a:pPr>
            <a:r>
              <a:rPr lang="pt-BR" noProof="0" dirty="0"/>
              <a:t> </a:t>
            </a:r>
          </a:p>
          <a:p>
            <a:pPr marL="0" indent="0">
              <a:buNone/>
            </a:pPr>
            <a:r>
              <a:rPr lang="pt-BR" b="1" noProof="0" dirty="0"/>
              <a:t>Prof. </a:t>
            </a:r>
            <a:r>
              <a:rPr lang="pt-BR" b="1" noProof="0" dirty="0" smtClean="0"/>
              <a:t>Dr. Daniel Rodrigo Ferraz Bonetti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/>
              <a:t>Web institucional: </a:t>
            </a:r>
            <a:r>
              <a:rPr lang="pt-BR" b="1" noProof="0" dirty="0">
                <a:hlinkClick r:id="rId2"/>
              </a:rPr>
              <a:t>http://www.icmc.usp.br/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 smtClean="0"/>
              <a:t>Página </a:t>
            </a:r>
            <a:r>
              <a:rPr lang="pt-BR" b="1" noProof="0" dirty="0"/>
              <a:t>do Grupo de Pesquisa: </a:t>
            </a:r>
            <a:r>
              <a:rPr lang="pt-BR" b="1" noProof="0" dirty="0">
                <a:hlinkClick r:id="rId3"/>
              </a:rPr>
              <a:t>http://</a:t>
            </a:r>
            <a:r>
              <a:rPr lang="pt-BR" b="1" noProof="0" dirty="0" smtClean="0">
                <a:hlinkClick r:id="rId3"/>
              </a:rPr>
              <a:t>www.lcr.icmc.usp.br</a:t>
            </a:r>
            <a:r>
              <a:rPr lang="pt-BR" b="1" noProof="0" dirty="0">
                <a:hlinkClick r:id="rId3"/>
              </a:rPr>
              <a:t>/</a:t>
            </a:r>
            <a:endParaRPr lang="pt-BR" noProof="0" dirty="0"/>
          </a:p>
          <a:p>
            <a:pPr marL="0" indent="0">
              <a:buNone/>
            </a:pPr>
            <a:r>
              <a:rPr lang="pt-BR" b="1" noProof="0" dirty="0"/>
              <a:t>E-mail:  </a:t>
            </a:r>
            <a:r>
              <a:rPr lang="pt-BR" b="1" noProof="0" dirty="0" smtClean="0">
                <a:hlinkClick r:id="rId4"/>
              </a:rPr>
              <a:t>dbonetti@icmc.usp.br</a:t>
            </a:r>
            <a:r>
              <a:rPr lang="pt-BR" b="1" noProof="0" dirty="0" smtClean="0"/>
              <a:t> ou </a:t>
            </a:r>
            <a:r>
              <a:rPr lang="pt-BR" b="1" noProof="0" dirty="0" smtClean="0">
                <a:hlinkClick r:id="rId5"/>
              </a:rPr>
              <a:t>daniel.bonetti@gmail.com</a:t>
            </a:r>
            <a:r>
              <a:rPr lang="pt-BR" b="1" noProof="0" dirty="0" smtClean="0"/>
              <a:t> </a:t>
            </a:r>
            <a:endParaRPr lang="pt-BR" noProof="0" dirty="0"/>
          </a:p>
          <a:p>
            <a:pPr marL="0" indent="0">
              <a:buNone/>
            </a:pPr>
            <a:r>
              <a:rPr lang="pt-BR" noProof="0" dirty="0"/>
              <a:t> </a:t>
            </a:r>
          </a:p>
          <a:p>
            <a:pPr marL="0" indent="0">
              <a:buNone/>
            </a:pPr>
            <a:r>
              <a:rPr lang="pt-BR" b="1" noProof="0" dirty="0" smtClean="0"/>
              <a:t>Disciplina de Linguagem de Programação e Aplicações SSC0300</a:t>
            </a:r>
          </a:p>
          <a:p>
            <a:pPr marL="0" indent="0">
              <a:buNone/>
            </a:pPr>
            <a:r>
              <a:rPr lang="pt-BR" sz="3100" b="1" dirty="0">
                <a:hlinkClick r:id="rId6"/>
              </a:rPr>
              <a:t>http://</a:t>
            </a:r>
            <a:r>
              <a:rPr lang="pt-BR" sz="3100" b="1" dirty="0" smtClean="0">
                <a:hlinkClick r:id="rId6"/>
              </a:rPr>
              <a:t>disciplinas.stoa.usp.br/course/view.php?id=7891</a:t>
            </a:r>
            <a:r>
              <a:rPr lang="pt-BR" sz="3100" b="1" dirty="0" smtClean="0"/>
              <a:t> </a:t>
            </a:r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23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Listas Lineares Sequenciais (Vetores)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3</a:t>
            </a:fld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292406"/>
              </p:ext>
            </p:extLst>
          </p:nvPr>
        </p:nvGraphicFramePr>
        <p:xfrm>
          <a:off x="2236910" y="1988840"/>
          <a:ext cx="1319808" cy="3480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808"/>
              </a:tblGrid>
              <a:tr h="66425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06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396478" y="4899977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V[0]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396478" y="4193627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V[1]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396478" y="3487278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V[2]</a:t>
            </a:r>
            <a:endParaRPr lang="pt-BR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396478" y="2780929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V[3]</a:t>
            </a:r>
            <a:endParaRPr lang="pt-BR" sz="2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771744" y="1988841"/>
            <a:ext cx="22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.</a:t>
            </a:r>
          </a:p>
          <a:p>
            <a:r>
              <a:rPr lang="pt-BR" sz="1200" b="1" dirty="0" smtClean="0"/>
              <a:t>.</a:t>
            </a:r>
          </a:p>
          <a:p>
            <a:r>
              <a:rPr lang="pt-BR" sz="1200" b="1" dirty="0"/>
              <a:t>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618320" y="2776041"/>
            <a:ext cx="1771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Topo = Fim</a:t>
            </a:r>
            <a:endParaRPr lang="pt-BR" sz="2800" dirty="0"/>
          </a:p>
        </p:txBody>
      </p:sp>
      <p:sp>
        <p:nvSpPr>
          <p:cNvPr id="16" name="Seta para a direita 15"/>
          <p:cNvSpPr/>
          <p:nvPr/>
        </p:nvSpPr>
        <p:spPr>
          <a:xfrm>
            <a:off x="3844750" y="2734477"/>
            <a:ext cx="1656184" cy="606348"/>
          </a:xfrm>
          <a:prstGeom prst="right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5618321" y="4848923"/>
            <a:ext cx="1997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Base = Início</a:t>
            </a:r>
            <a:endParaRPr lang="pt-BR" sz="2800" dirty="0"/>
          </a:p>
        </p:txBody>
      </p:sp>
      <p:sp>
        <p:nvSpPr>
          <p:cNvPr id="18" name="Seta para a direita 17"/>
          <p:cNvSpPr/>
          <p:nvPr/>
        </p:nvSpPr>
        <p:spPr>
          <a:xfrm>
            <a:off x="3844750" y="4807359"/>
            <a:ext cx="1656184" cy="606348"/>
          </a:xfrm>
          <a:prstGeom prst="right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30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Fila / </a:t>
            </a:r>
            <a:r>
              <a:rPr lang="pt-BR" dirty="0" err="1" smtClean="0"/>
              <a:t>Queue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Alocação Estática - Vetores : Filas - FIFO (</a:t>
            </a:r>
            <a:r>
              <a:rPr lang="pt-BR" sz="2400" dirty="0" err="1" smtClean="0"/>
              <a:t>First</a:t>
            </a:r>
            <a:r>
              <a:rPr lang="pt-BR" sz="2400" dirty="0" smtClean="0"/>
              <a:t> In, </a:t>
            </a:r>
            <a:r>
              <a:rPr lang="pt-BR" sz="2400" dirty="0" err="1" smtClean="0"/>
              <a:t>First</a:t>
            </a:r>
            <a:r>
              <a:rPr lang="pt-BR" sz="2400" dirty="0" smtClean="0"/>
              <a:t> Out)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4</a:t>
            </a:fld>
            <a:endParaRPr lang="pt-BR" dirty="0"/>
          </a:p>
        </p:txBody>
      </p:sp>
      <p:pic>
        <p:nvPicPr>
          <p:cNvPr id="1026" name="Picture 2" descr="http://www.ianwaring.com/wp-content/uploads/sites/12/2014/07/keep-calm-and-queue-he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44489"/>
            <a:ext cx="1224136" cy="142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Image result for queue british very l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Image result for queue british very l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Image result for queue british very l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4" name="Picture 10" descr="http://ichef-1.bbci.co.uk/news/660/media/images/68548000/jpg/_68548146_jub1.gett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4489"/>
            <a:ext cx="2326060" cy="130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965912"/>
              </p:ext>
            </p:extLst>
          </p:nvPr>
        </p:nvGraphicFramePr>
        <p:xfrm>
          <a:off x="395536" y="2382685"/>
          <a:ext cx="1319808" cy="416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808"/>
              </a:tblGrid>
              <a:tr h="66425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06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971600" y="2382685"/>
            <a:ext cx="22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.</a:t>
            </a:r>
          </a:p>
          <a:p>
            <a:r>
              <a:rPr lang="pt-BR" sz="1200" b="1" dirty="0" smtClean="0"/>
              <a:t>.</a:t>
            </a:r>
          </a:p>
          <a:p>
            <a:r>
              <a:rPr lang="pt-BR" sz="1200" b="1" dirty="0"/>
              <a:t>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971600" y="5911077"/>
            <a:ext cx="22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.</a:t>
            </a:r>
          </a:p>
          <a:p>
            <a:r>
              <a:rPr lang="pt-BR" sz="1200" b="1" dirty="0" smtClean="0"/>
              <a:t>.</a:t>
            </a:r>
          </a:p>
          <a:p>
            <a:r>
              <a:rPr lang="pt-BR" sz="1200" b="1" dirty="0"/>
              <a:t>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987824" y="2780928"/>
            <a:ext cx="2097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Entra = Fim da Fila</a:t>
            </a:r>
            <a:endParaRPr lang="pt-BR" sz="2000" dirty="0"/>
          </a:p>
        </p:txBody>
      </p:sp>
      <p:sp>
        <p:nvSpPr>
          <p:cNvPr id="14" name="Seta para a direita 13"/>
          <p:cNvSpPr/>
          <p:nvPr/>
        </p:nvSpPr>
        <p:spPr>
          <a:xfrm rot="9590911">
            <a:off x="1824800" y="2888450"/>
            <a:ext cx="1184090" cy="606348"/>
          </a:xfrm>
          <a:prstGeom prst="right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3044456" y="5693679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Sai = Início da Fila</a:t>
            </a:r>
            <a:endParaRPr lang="pt-BR" sz="2000" dirty="0"/>
          </a:p>
        </p:txBody>
      </p:sp>
      <p:sp>
        <p:nvSpPr>
          <p:cNvPr id="16" name="Seta para a direita 15"/>
          <p:cNvSpPr/>
          <p:nvPr/>
        </p:nvSpPr>
        <p:spPr>
          <a:xfrm rot="849045">
            <a:off x="1835690" y="5398144"/>
            <a:ext cx="1152128" cy="606348"/>
          </a:xfrm>
          <a:prstGeom prst="right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Conector reto 18"/>
          <p:cNvCxnSpPr>
            <a:stCxn id="8" idx="2"/>
            <a:endCxn id="8" idx="6"/>
          </p:cNvCxnSpPr>
          <p:nvPr/>
        </p:nvCxnSpPr>
        <p:spPr>
          <a:xfrm>
            <a:off x="5796136" y="4397168"/>
            <a:ext cx="2736304" cy="0"/>
          </a:xfrm>
          <a:prstGeom prst="line">
            <a:avLst/>
          </a:prstGeom>
          <a:ln w="381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5580112" y="3613086"/>
            <a:ext cx="288032" cy="134231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4914284" y="3345848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Início</a:t>
            </a:r>
            <a:endParaRPr lang="pt-BR" sz="2000" dirty="0"/>
          </a:p>
        </p:txBody>
      </p:sp>
      <p:cxnSp>
        <p:nvCxnSpPr>
          <p:cNvPr id="38" name="Conector de seta reta 37"/>
          <p:cNvCxnSpPr/>
          <p:nvPr/>
        </p:nvCxnSpPr>
        <p:spPr>
          <a:xfrm flipH="1">
            <a:off x="8532440" y="3680201"/>
            <a:ext cx="288032" cy="180847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8532440" y="332673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Fim</a:t>
            </a:r>
            <a:endParaRPr lang="pt-BR" sz="2000" dirty="0"/>
          </a:p>
        </p:txBody>
      </p:sp>
      <p:grpSp>
        <p:nvGrpSpPr>
          <p:cNvPr id="42" name="Grupo 41"/>
          <p:cNvGrpSpPr/>
          <p:nvPr/>
        </p:nvGrpSpPr>
        <p:grpSpPr>
          <a:xfrm>
            <a:off x="5796136" y="3029016"/>
            <a:ext cx="2736304" cy="2736304"/>
            <a:chOff x="5796136" y="3029016"/>
            <a:chExt cx="2736304" cy="2736304"/>
          </a:xfrm>
        </p:grpSpPr>
        <p:sp>
          <p:nvSpPr>
            <p:cNvPr id="8" name="Elipse 7"/>
            <p:cNvSpPr/>
            <p:nvPr/>
          </p:nvSpPr>
          <p:spPr>
            <a:xfrm>
              <a:off x="5796136" y="3029016"/>
              <a:ext cx="2736304" cy="2736304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3" name="Conector reto 22"/>
            <p:cNvCxnSpPr>
              <a:stCxn id="8" idx="0"/>
              <a:endCxn id="8" idx="4"/>
            </p:cNvCxnSpPr>
            <p:nvPr/>
          </p:nvCxnSpPr>
          <p:spPr>
            <a:xfrm>
              <a:off x="7164288" y="3029016"/>
              <a:ext cx="0" cy="2736304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>
              <a:stCxn id="8" idx="1"/>
            </p:cNvCxnSpPr>
            <p:nvPr/>
          </p:nvCxnSpPr>
          <p:spPr>
            <a:xfrm>
              <a:off x="6196858" y="3429738"/>
              <a:ext cx="1903534" cy="1927509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8" idx="3"/>
              <a:endCxn id="8" idx="7"/>
            </p:cNvCxnSpPr>
            <p:nvPr/>
          </p:nvCxnSpPr>
          <p:spPr>
            <a:xfrm flipV="1">
              <a:off x="6196858" y="3429738"/>
              <a:ext cx="1934860" cy="1934860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ipse 29"/>
            <p:cNvSpPr/>
            <p:nvPr/>
          </p:nvSpPr>
          <p:spPr>
            <a:xfrm>
              <a:off x="6374995" y="3623538"/>
              <a:ext cx="1547259" cy="154725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6021520" y="3727878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 smtClean="0"/>
                <a:t>a</a:t>
              </a:r>
              <a:endParaRPr lang="pt-BR" sz="2400" dirty="0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6588224" y="3151421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b</a:t>
              </a: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7404684" y="3151421"/>
              <a:ext cx="3145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c</a:t>
              </a:r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7980455" y="3727878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d</a:t>
              </a: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6428666" y="39584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0</a:t>
              </a:r>
              <a:endParaRPr lang="pt-BR" dirty="0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6775073" y="3631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1</a:t>
              </a:r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7253841" y="3631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2</a:t>
              </a:r>
              <a:endParaRPr lang="pt-BR" dirty="0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7555527" y="39584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3</a:t>
              </a:r>
              <a:endParaRPr lang="pt-BR" dirty="0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6428666" y="44281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7</a:t>
              </a:r>
              <a:endParaRPr lang="pt-BR" dirty="0"/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7555527" y="44281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4</a:t>
              </a:r>
              <a:endParaRPr lang="pt-BR" dirty="0"/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6775073" y="472514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6</a:t>
              </a:r>
              <a:endParaRPr lang="pt-BR" dirty="0"/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7253841" y="472514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5</a:t>
              </a:r>
              <a:endParaRPr lang="pt-BR" dirty="0"/>
            </a:p>
          </p:txBody>
        </p:sp>
      </p:grpSp>
      <p:sp>
        <p:nvSpPr>
          <p:cNvPr id="54" name="CaixaDeTexto 53"/>
          <p:cNvSpPr txBox="1"/>
          <p:nvPr/>
        </p:nvSpPr>
        <p:spPr>
          <a:xfrm>
            <a:off x="6350796" y="5936071"/>
            <a:ext cx="16269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“Fila Circular”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602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Pilha / </a:t>
            </a:r>
            <a:r>
              <a:rPr lang="pt-BR" dirty="0" err="1" smtClean="0"/>
              <a:t>Stack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Alocação Estática - Vetores : Pilhas - LIFO (</a:t>
            </a:r>
            <a:r>
              <a:rPr lang="pt-BR" sz="2400" dirty="0" err="1"/>
              <a:t>Last</a:t>
            </a:r>
            <a:r>
              <a:rPr lang="pt-BR" sz="2400" dirty="0"/>
              <a:t> In, </a:t>
            </a:r>
            <a:r>
              <a:rPr lang="pt-BR" sz="2400" dirty="0" err="1"/>
              <a:t>First</a:t>
            </a:r>
            <a:r>
              <a:rPr lang="pt-BR" sz="2400" dirty="0"/>
              <a:t> Out)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5</a:t>
            </a:fld>
            <a:endParaRPr lang="pt-BR" dirty="0"/>
          </a:p>
        </p:txBody>
      </p:sp>
      <p:sp>
        <p:nvSpPr>
          <p:cNvPr id="5" name="AutoShape 4" descr="Image result for queue british very l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Image result for queue british very l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Image result for queue british very l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76397"/>
              </p:ext>
            </p:extLst>
          </p:nvPr>
        </p:nvGraphicFramePr>
        <p:xfrm>
          <a:off x="2555944" y="3051829"/>
          <a:ext cx="1319808" cy="3480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808"/>
              </a:tblGrid>
              <a:tr h="66425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06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3132008" y="3051829"/>
            <a:ext cx="22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.</a:t>
            </a:r>
          </a:p>
          <a:p>
            <a:r>
              <a:rPr lang="pt-BR" sz="1200" b="1" dirty="0" smtClean="0"/>
              <a:t>.</a:t>
            </a:r>
          </a:p>
          <a:p>
            <a:r>
              <a:rPr lang="pt-BR" sz="1200" b="1" dirty="0"/>
              <a:t>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4742394" y="2228012"/>
            <a:ext cx="1474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Sai</a:t>
            </a:r>
          </a:p>
          <a:p>
            <a:r>
              <a:rPr lang="pt-BR" sz="2000" dirty="0" smtClean="0"/>
              <a:t>(Topo = Fim)</a:t>
            </a:r>
            <a:endParaRPr lang="pt-BR" sz="2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6054" y="5925410"/>
            <a:ext cx="1481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Base = Início</a:t>
            </a:r>
            <a:endParaRPr lang="pt-BR" sz="2000" dirty="0"/>
          </a:p>
        </p:txBody>
      </p:sp>
      <p:sp>
        <p:nvSpPr>
          <p:cNvPr id="16" name="Seta para a direita 15"/>
          <p:cNvSpPr/>
          <p:nvPr/>
        </p:nvSpPr>
        <p:spPr>
          <a:xfrm rot="10800000" flipH="1">
            <a:off x="1537550" y="5822291"/>
            <a:ext cx="959771" cy="606348"/>
          </a:xfrm>
          <a:prstGeom prst="right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1688615" y="2564905"/>
            <a:ext cx="1008112" cy="360040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 flipH="1">
            <a:off x="3704839" y="2564905"/>
            <a:ext cx="1024729" cy="360040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156445" y="2372413"/>
            <a:ext cx="14747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2000" dirty="0" smtClean="0"/>
              <a:t>Entra</a:t>
            </a:r>
          </a:p>
          <a:p>
            <a:pPr algn="r"/>
            <a:r>
              <a:rPr lang="pt-BR" sz="2000" dirty="0" smtClean="0"/>
              <a:t>(Topo = Fim)</a:t>
            </a:r>
            <a:endParaRPr lang="pt-BR" sz="2000" dirty="0"/>
          </a:p>
        </p:txBody>
      </p:sp>
      <p:pic>
        <p:nvPicPr>
          <p:cNvPr id="2050" name="Picture 2" descr="http://previews.123rf.com/images/cgtoolbox/cgtoolbox1211/cgtoolbox121100011/16595462-Stack-of-cargo-containers-Stock-Photo-container-shipping-car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10" y="36800"/>
            <a:ext cx="1688149" cy="153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en/thumb/a/a7/ProgramCallStack2.png/350px-ProgramCallStack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569" y="2818876"/>
            <a:ext cx="2613670" cy="31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Conector de seta reta 25"/>
          <p:cNvCxnSpPr>
            <a:stCxn id="2052" idx="2"/>
          </p:cNvCxnSpPr>
          <p:nvPr/>
        </p:nvCxnSpPr>
        <p:spPr>
          <a:xfrm>
            <a:off x="7649404" y="5925410"/>
            <a:ext cx="0" cy="599934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6908656" y="6365035"/>
            <a:ext cx="1795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err="1" smtClean="0"/>
              <a:t>Stack</a:t>
            </a:r>
            <a:r>
              <a:rPr lang="pt-BR" sz="2000" dirty="0" smtClean="0"/>
              <a:t> overflow!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6099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344816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Deque / Double </a:t>
            </a:r>
            <a:r>
              <a:rPr lang="pt-BR" dirty="0" err="1" smtClean="0"/>
              <a:t>Ended</a:t>
            </a:r>
            <a:r>
              <a:rPr lang="pt-BR" dirty="0" smtClean="0"/>
              <a:t> </a:t>
            </a:r>
            <a:r>
              <a:rPr lang="pt-BR" dirty="0" err="1" smtClean="0"/>
              <a:t>Queue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Alocação Estática - Vetores : Filas - FIFO (</a:t>
            </a:r>
            <a:r>
              <a:rPr lang="pt-BR" sz="2400" dirty="0" err="1" smtClean="0"/>
              <a:t>First</a:t>
            </a:r>
            <a:r>
              <a:rPr lang="pt-BR" sz="2400" dirty="0" smtClean="0"/>
              <a:t> In, </a:t>
            </a:r>
            <a:r>
              <a:rPr lang="pt-BR" sz="2400" dirty="0" err="1" smtClean="0"/>
              <a:t>First</a:t>
            </a:r>
            <a:r>
              <a:rPr lang="pt-BR" sz="2400" dirty="0" smtClean="0"/>
              <a:t> Out)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6</a:t>
            </a:fld>
            <a:endParaRPr lang="pt-BR" dirty="0"/>
          </a:p>
        </p:txBody>
      </p:sp>
      <p:sp>
        <p:nvSpPr>
          <p:cNvPr id="5" name="AutoShape 4" descr="Image result for queue british very lo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Image result for queue british very lo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8" descr="Image result for queue british very lo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523208"/>
              </p:ext>
            </p:extLst>
          </p:nvPr>
        </p:nvGraphicFramePr>
        <p:xfrm>
          <a:off x="1403649" y="2382685"/>
          <a:ext cx="1319808" cy="416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808"/>
              </a:tblGrid>
              <a:tr h="66425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06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979713" y="2382685"/>
            <a:ext cx="22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.</a:t>
            </a:r>
          </a:p>
          <a:p>
            <a:r>
              <a:rPr lang="pt-BR" sz="1200" b="1" dirty="0" smtClean="0"/>
              <a:t>.</a:t>
            </a:r>
          </a:p>
          <a:p>
            <a:r>
              <a:rPr lang="pt-BR" sz="1200" b="1" dirty="0"/>
              <a:t>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979713" y="5911077"/>
            <a:ext cx="22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.</a:t>
            </a:r>
          </a:p>
          <a:p>
            <a:r>
              <a:rPr lang="pt-BR" sz="1200" b="1" dirty="0" smtClean="0"/>
              <a:t>.</a:t>
            </a:r>
          </a:p>
          <a:p>
            <a:r>
              <a:rPr lang="pt-BR" sz="1200" b="1" dirty="0"/>
              <a:t>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203848" y="2181696"/>
            <a:ext cx="1207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Sai / Topo</a:t>
            </a:r>
            <a:endParaRPr lang="pt-BR" sz="20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173263" y="6457890"/>
            <a:ext cx="1443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Entra / Base</a:t>
            </a:r>
            <a:endParaRPr lang="pt-BR" sz="2000" dirty="0"/>
          </a:p>
        </p:txBody>
      </p:sp>
      <p:cxnSp>
        <p:nvCxnSpPr>
          <p:cNvPr id="19" name="Conector reto 18"/>
          <p:cNvCxnSpPr>
            <a:stCxn id="8" idx="2"/>
            <a:endCxn id="8" idx="6"/>
          </p:cNvCxnSpPr>
          <p:nvPr/>
        </p:nvCxnSpPr>
        <p:spPr>
          <a:xfrm>
            <a:off x="5796136" y="4397168"/>
            <a:ext cx="2736304" cy="0"/>
          </a:xfrm>
          <a:prstGeom prst="line">
            <a:avLst/>
          </a:prstGeom>
          <a:ln w="381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5580112" y="3613086"/>
            <a:ext cx="288032" cy="134231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4914284" y="3345848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Fim</a:t>
            </a:r>
            <a:endParaRPr lang="pt-BR" sz="2000" dirty="0"/>
          </a:p>
        </p:txBody>
      </p:sp>
      <p:cxnSp>
        <p:nvCxnSpPr>
          <p:cNvPr id="38" name="Conector de seta reta 37"/>
          <p:cNvCxnSpPr/>
          <p:nvPr/>
        </p:nvCxnSpPr>
        <p:spPr>
          <a:xfrm flipH="1">
            <a:off x="8532440" y="3680201"/>
            <a:ext cx="288032" cy="180847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8532440" y="3326734"/>
            <a:ext cx="745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Início</a:t>
            </a:r>
            <a:endParaRPr lang="pt-BR" sz="2000" dirty="0"/>
          </a:p>
        </p:txBody>
      </p:sp>
      <p:grpSp>
        <p:nvGrpSpPr>
          <p:cNvPr id="42" name="Grupo 41"/>
          <p:cNvGrpSpPr/>
          <p:nvPr/>
        </p:nvGrpSpPr>
        <p:grpSpPr>
          <a:xfrm>
            <a:off x="5796136" y="3029016"/>
            <a:ext cx="2736304" cy="2736304"/>
            <a:chOff x="5796136" y="3029016"/>
            <a:chExt cx="2736304" cy="2736304"/>
          </a:xfrm>
        </p:grpSpPr>
        <p:sp>
          <p:nvSpPr>
            <p:cNvPr id="8" name="Elipse 7"/>
            <p:cNvSpPr/>
            <p:nvPr/>
          </p:nvSpPr>
          <p:spPr>
            <a:xfrm>
              <a:off x="5796136" y="3029016"/>
              <a:ext cx="2736304" cy="2736304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3" name="Conector reto 22"/>
            <p:cNvCxnSpPr>
              <a:stCxn id="8" idx="0"/>
              <a:endCxn id="8" idx="4"/>
            </p:cNvCxnSpPr>
            <p:nvPr/>
          </p:nvCxnSpPr>
          <p:spPr>
            <a:xfrm>
              <a:off x="7164288" y="3029016"/>
              <a:ext cx="0" cy="2736304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>
              <a:stCxn id="8" idx="1"/>
            </p:cNvCxnSpPr>
            <p:nvPr/>
          </p:nvCxnSpPr>
          <p:spPr>
            <a:xfrm>
              <a:off x="6196858" y="3429738"/>
              <a:ext cx="1903534" cy="1927509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8" idx="3"/>
              <a:endCxn id="8" idx="7"/>
            </p:cNvCxnSpPr>
            <p:nvPr/>
          </p:nvCxnSpPr>
          <p:spPr>
            <a:xfrm flipV="1">
              <a:off x="6196858" y="3429738"/>
              <a:ext cx="1934860" cy="1934860"/>
            </a:xfrm>
            <a:prstGeom prst="line">
              <a:avLst/>
            </a:prstGeom>
            <a:ln w="381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ipse 29"/>
            <p:cNvSpPr/>
            <p:nvPr/>
          </p:nvSpPr>
          <p:spPr>
            <a:xfrm>
              <a:off x="6374995" y="3623538"/>
              <a:ext cx="1547259" cy="154725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6021520" y="3727878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 smtClean="0"/>
                <a:t>a</a:t>
              </a:r>
              <a:endParaRPr lang="pt-BR" sz="2400" dirty="0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6588224" y="3151421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b</a:t>
              </a: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7404684" y="3151421"/>
              <a:ext cx="3145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c</a:t>
              </a:r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7980455" y="3727878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/>
                <a:t>d</a:t>
              </a:r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6428666" y="39584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0</a:t>
              </a:r>
              <a:endParaRPr lang="pt-BR" dirty="0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6775073" y="3631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1</a:t>
              </a:r>
            </a:p>
          </p:txBody>
        </p:sp>
        <p:sp>
          <p:nvSpPr>
            <p:cNvPr id="46" name="CaixaDeTexto 45"/>
            <p:cNvSpPr txBox="1"/>
            <p:nvPr/>
          </p:nvSpPr>
          <p:spPr>
            <a:xfrm>
              <a:off x="7253841" y="3631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2</a:t>
              </a:r>
              <a:endParaRPr lang="pt-BR" dirty="0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7555527" y="395846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3</a:t>
              </a:r>
              <a:endParaRPr lang="pt-BR" dirty="0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6428666" y="44281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7</a:t>
              </a:r>
              <a:endParaRPr lang="pt-BR" dirty="0"/>
            </a:p>
          </p:txBody>
        </p:sp>
        <p:sp>
          <p:nvSpPr>
            <p:cNvPr id="49" name="CaixaDeTexto 48"/>
            <p:cNvSpPr txBox="1"/>
            <p:nvPr/>
          </p:nvSpPr>
          <p:spPr>
            <a:xfrm>
              <a:off x="7555527" y="442816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4</a:t>
              </a:r>
              <a:endParaRPr lang="pt-BR" dirty="0"/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6775073" y="472514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6</a:t>
              </a:r>
              <a:endParaRPr lang="pt-BR" dirty="0"/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7253841" y="472514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5</a:t>
              </a:r>
              <a:endParaRPr lang="pt-BR" dirty="0"/>
            </a:p>
          </p:txBody>
        </p:sp>
      </p:grpSp>
      <p:sp>
        <p:nvSpPr>
          <p:cNvPr id="54" name="CaixaDeTexto 53"/>
          <p:cNvSpPr txBox="1"/>
          <p:nvPr/>
        </p:nvSpPr>
        <p:spPr>
          <a:xfrm>
            <a:off x="6350796" y="5936071"/>
            <a:ext cx="1949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“Deque Circular”</a:t>
            </a:r>
            <a:endParaRPr lang="pt-BR" sz="2000" dirty="0"/>
          </a:p>
        </p:txBody>
      </p:sp>
      <p:cxnSp>
        <p:nvCxnSpPr>
          <p:cNvPr id="17" name="Conector de seta reta 16"/>
          <p:cNvCxnSpPr/>
          <p:nvPr/>
        </p:nvCxnSpPr>
        <p:spPr>
          <a:xfrm flipH="1" flipV="1">
            <a:off x="2483768" y="6336181"/>
            <a:ext cx="648072" cy="405187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V="1">
            <a:off x="2411760" y="2382685"/>
            <a:ext cx="761503" cy="398243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>
            <a:off x="1187624" y="2381751"/>
            <a:ext cx="648072" cy="471185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155575" y="2170608"/>
            <a:ext cx="1032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dirty="0" smtClean="0"/>
              <a:t>Entra / Topo</a:t>
            </a:r>
          </a:p>
        </p:txBody>
      </p:sp>
      <p:cxnSp>
        <p:nvCxnSpPr>
          <p:cNvPr id="26" name="Conector de seta reta 25"/>
          <p:cNvCxnSpPr/>
          <p:nvPr/>
        </p:nvCxnSpPr>
        <p:spPr>
          <a:xfrm flipH="1">
            <a:off x="1115616" y="6336181"/>
            <a:ext cx="720080" cy="423703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/>
          <p:cNvSpPr txBox="1"/>
          <p:nvPr/>
        </p:nvSpPr>
        <p:spPr>
          <a:xfrm>
            <a:off x="0" y="6457890"/>
            <a:ext cx="1135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Sai/ Base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4193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Listas Lineares Sequenciais (Vetores)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7</a:t>
            </a:fld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523257"/>
              </p:ext>
            </p:extLst>
          </p:nvPr>
        </p:nvGraphicFramePr>
        <p:xfrm>
          <a:off x="2236910" y="1988840"/>
          <a:ext cx="1319808" cy="3480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808"/>
              </a:tblGrid>
              <a:tr h="664254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06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03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pt-BR" sz="3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Grupo 2"/>
          <p:cNvGrpSpPr/>
          <p:nvPr/>
        </p:nvGrpSpPr>
        <p:grpSpPr>
          <a:xfrm>
            <a:off x="1396478" y="1988841"/>
            <a:ext cx="6219506" cy="3424866"/>
            <a:chOff x="1396478" y="1988841"/>
            <a:chExt cx="6219506" cy="3424866"/>
          </a:xfrm>
        </p:grpSpPr>
        <p:sp>
          <p:nvSpPr>
            <p:cNvPr id="7" name="CaixaDeTexto 6"/>
            <p:cNvSpPr txBox="1"/>
            <p:nvPr/>
          </p:nvSpPr>
          <p:spPr>
            <a:xfrm>
              <a:off x="1396478" y="4899977"/>
              <a:ext cx="7040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 smtClean="0"/>
                <a:t>V[0]</a:t>
              </a:r>
              <a:endParaRPr lang="pt-BR" sz="2400" dirty="0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1396478" y="4193627"/>
              <a:ext cx="7040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 smtClean="0"/>
                <a:t>V[1]</a:t>
              </a:r>
              <a:endParaRPr lang="pt-BR" sz="2400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1396478" y="3487278"/>
              <a:ext cx="7040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 smtClean="0"/>
                <a:t>V[2]</a:t>
              </a:r>
              <a:endParaRPr lang="pt-BR" sz="2400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1396478" y="2780929"/>
              <a:ext cx="7040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 smtClean="0"/>
                <a:t>V[3]</a:t>
              </a:r>
              <a:endParaRPr lang="pt-BR" sz="24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2771744" y="1988841"/>
              <a:ext cx="2263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b="1" dirty="0" smtClean="0"/>
                <a:t>.</a:t>
              </a:r>
            </a:p>
            <a:p>
              <a:r>
                <a:rPr lang="pt-BR" sz="1200" b="1" dirty="0" smtClean="0"/>
                <a:t>.</a:t>
              </a:r>
            </a:p>
            <a:p>
              <a:r>
                <a:rPr lang="pt-BR" sz="1200" b="1" dirty="0"/>
                <a:t>.</a:t>
              </a: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5618320" y="2776041"/>
              <a:ext cx="17717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dirty="0" smtClean="0"/>
                <a:t>Topo = Fim</a:t>
              </a:r>
              <a:endParaRPr lang="pt-BR" sz="2800" dirty="0"/>
            </a:p>
          </p:txBody>
        </p:sp>
        <p:sp>
          <p:nvSpPr>
            <p:cNvPr id="16" name="Seta para a direita 15"/>
            <p:cNvSpPr/>
            <p:nvPr/>
          </p:nvSpPr>
          <p:spPr>
            <a:xfrm>
              <a:off x="3844750" y="2734477"/>
              <a:ext cx="1656184" cy="606348"/>
            </a:xfrm>
            <a:prstGeom prst="rightArrow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5618321" y="4848923"/>
              <a:ext cx="19976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dirty="0" smtClean="0"/>
                <a:t>Base = Início</a:t>
              </a:r>
              <a:endParaRPr lang="pt-BR" sz="2800" dirty="0"/>
            </a:p>
          </p:txBody>
        </p:sp>
        <p:sp>
          <p:nvSpPr>
            <p:cNvPr id="18" name="Seta para a direita 17"/>
            <p:cNvSpPr/>
            <p:nvPr/>
          </p:nvSpPr>
          <p:spPr>
            <a:xfrm>
              <a:off x="3844750" y="4807359"/>
              <a:ext cx="1656184" cy="606348"/>
            </a:xfrm>
            <a:prstGeom prst="rightArrow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46249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Listas Lineares Sequenciais (Vetores)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TIPOS DE </a:t>
            </a:r>
            <a:r>
              <a:rPr lang="pt-BR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DADOS</a:t>
            </a:r>
            <a:r>
              <a:rPr lang="pt-BR" b="1" noProof="1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endParaRPr lang="pt-BR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typedef int Tipo_Dado;</a:t>
            </a:r>
          </a:p>
          <a:p>
            <a:pPr marL="0" indent="0">
              <a:buNone/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typedef struct {</a:t>
            </a:r>
          </a:p>
          <a:p>
            <a:pPr marL="0" indent="0">
              <a:buNone/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	Tipo_Dado *Dado;</a:t>
            </a:r>
          </a:p>
          <a:p>
            <a:pPr marL="0" indent="0">
              <a:buNone/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	int *Excluido;</a:t>
            </a:r>
          </a:p>
          <a:p>
            <a:pPr marL="0" indent="0">
              <a:buNone/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	int Tamanho;</a:t>
            </a:r>
          </a:p>
          <a:p>
            <a:pPr marL="0" indent="0">
              <a:buNone/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	int Inicio, Fim;</a:t>
            </a:r>
          </a:p>
          <a:p>
            <a:pPr marL="0" indent="0">
              <a:buNone/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} Tipo_Vetor;</a:t>
            </a:r>
          </a:p>
          <a:p>
            <a:pPr marL="0" indent="0">
              <a:buNone/>
            </a:pPr>
            <a:endParaRPr lang="pt-BR" noProof="1">
              <a:solidFill>
                <a:schemeClr val="accent3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b="1" noProof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ROTINAS:</a:t>
            </a:r>
          </a:p>
          <a:p>
            <a:pPr marL="0" indent="0">
              <a:buNone/>
            </a:pPr>
            <a:endParaRPr lang="pt-BR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void inicializa_vetor (Tipo_Vetor *V, int Qtde);</a:t>
            </a:r>
          </a:p>
          <a:p>
            <a:pPr marL="0" indent="0">
              <a:buNone/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int insere_vetor (Tipo_Vetor *V, Tipo_Dado Dado);</a:t>
            </a:r>
          </a:p>
          <a:p>
            <a:pPr marL="0" indent="0">
              <a:buNone/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int consulta_vetor (Tipo_Vetor *V, int Indice, Tipo_Dado *Dado);</a:t>
            </a:r>
          </a:p>
          <a:p>
            <a:pPr marL="0" indent="0">
              <a:buNone/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int acha_vetor (Tipo_Vetor *V, Tipo_Dado Dado, int *Indice);</a:t>
            </a:r>
          </a:p>
          <a:p>
            <a:pPr marL="0" indent="0">
              <a:buNone/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void lista_vetor (Tipo_Vetor *V);</a:t>
            </a:r>
          </a:p>
          <a:p>
            <a:pPr marL="0" indent="0">
              <a:buNone/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int exclui_vetor (Tipo_Vetor *V, int Indice);</a:t>
            </a:r>
          </a:p>
          <a:p>
            <a:pPr marL="0" indent="0">
              <a:buNone/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Int vazio_vetor (Tipo_Vetor *V);</a:t>
            </a:r>
          </a:p>
          <a:p>
            <a:pPr marL="0" indent="0">
              <a:buNone/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int quantidade_vetor (Tipo_Vetor *V);</a:t>
            </a:r>
          </a:p>
          <a:p>
            <a:pPr marL="0" indent="0">
              <a:buNone/>
            </a:pPr>
            <a:endParaRPr lang="pt-BR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noProof="1">
                <a:latin typeface="Consolas" panose="020B0609020204030204" pitchFamily="49" charset="0"/>
                <a:cs typeface="Consolas" panose="020B0609020204030204" pitchFamily="49" charset="0"/>
              </a:rPr>
              <a:t>Outras rotinas: posiciona_inicio, avanca_proximo, consulta_atual, ...</a:t>
            </a:r>
            <a:endParaRPr lang="pt-BR" noProof="1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8</a:t>
            </a:fld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725539"/>
              </p:ext>
            </p:extLst>
          </p:nvPr>
        </p:nvGraphicFramePr>
        <p:xfrm>
          <a:off x="6263434" y="1689555"/>
          <a:ext cx="502178" cy="1582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178"/>
              </a:tblGrid>
              <a:tr h="302031">
                <a:tc>
                  <a:txBody>
                    <a:bodyPr/>
                    <a:lstStyle/>
                    <a:p>
                      <a:endParaRPr lang="pt-BR" sz="800" dirty="0"/>
                    </a:p>
                  </a:txBody>
                  <a:tcPr marL="41577" marR="41577" marT="20789" marB="207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98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1577" marR="41577" marT="20789" marB="207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0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1577" marR="41577" marT="20789" marB="207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0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1577" marR="41577" marT="20789" marB="207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0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1577" marR="41577" marT="20789" marB="207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796136" y="2935073"/>
            <a:ext cx="408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V[0]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796136" y="2613901"/>
            <a:ext cx="408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V[1]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96136" y="2292730"/>
            <a:ext cx="408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V[2]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796136" y="1971559"/>
            <a:ext cx="408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V[3]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424514" y="1597855"/>
            <a:ext cx="20871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b="1" dirty="0" smtClean="0"/>
              <a:t>.</a:t>
            </a:r>
          </a:p>
          <a:p>
            <a:r>
              <a:rPr lang="pt-BR" sz="700" b="1" dirty="0" smtClean="0"/>
              <a:t>.</a:t>
            </a:r>
          </a:p>
          <a:p>
            <a:r>
              <a:rPr lang="pt-BR" sz="700" b="1" dirty="0"/>
              <a:t>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507617" y="1986734"/>
            <a:ext cx="9132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Topo = Fim</a:t>
            </a:r>
            <a:endParaRPr lang="pt-BR" sz="1600" dirty="0"/>
          </a:p>
        </p:txBody>
      </p:sp>
      <p:sp>
        <p:nvSpPr>
          <p:cNvPr id="13" name="Seta para a direita 12"/>
          <p:cNvSpPr/>
          <p:nvPr/>
        </p:nvSpPr>
        <p:spPr>
          <a:xfrm>
            <a:off x="6832785" y="2021103"/>
            <a:ext cx="630167" cy="275702"/>
          </a:xfrm>
          <a:prstGeom prst="right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14" name="CaixaDeTexto 13"/>
          <p:cNvSpPr txBox="1"/>
          <p:nvPr/>
        </p:nvSpPr>
        <p:spPr>
          <a:xfrm>
            <a:off x="7507618" y="2929256"/>
            <a:ext cx="1021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Base = Início</a:t>
            </a:r>
            <a:endParaRPr lang="pt-BR" sz="1600" dirty="0"/>
          </a:p>
        </p:txBody>
      </p:sp>
      <p:sp>
        <p:nvSpPr>
          <p:cNvPr id="15" name="Seta para a direita 14"/>
          <p:cNvSpPr/>
          <p:nvPr/>
        </p:nvSpPr>
        <p:spPr>
          <a:xfrm>
            <a:off x="6832784" y="2951110"/>
            <a:ext cx="630167" cy="275702"/>
          </a:xfrm>
          <a:prstGeom prst="right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val="116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Listas Lineares Sequenciais (Vetores)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0501" y="1412776"/>
            <a:ext cx="8765995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inicializa_vetor 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Tipo_Vetor 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*V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int Qtde) {</a:t>
            </a:r>
            <a:endParaRPr lang="pt-BR" sz="15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V-&gt;Dado=(Tipo_Dado *)calloc(Qtde,sizeof(Tipo_Dado));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V-&gt;Excluido=(int *)calloc(Qtde,sizeof(int));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V-&gt;Tamanho=Qtde;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V-&gt;Inicio=0; /* Igual a: (*V).Inicio=0; */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V-&gt;Fim=0;</a:t>
            </a:r>
          </a:p>
          <a:p>
            <a:pPr marL="0" indent="0">
              <a:buNone/>
            </a:pP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pt-BR" sz="15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insere_vetor 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Tipo_Vetor 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*V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, Tipo_Dado 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Dado) {</a:t>
            </a:r>
            <a:endParaRPr lang="pt-BR" sz="15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if (V-&gt;Fim &lt; V-&gt;Tamanho) /* Vetor nao esta cheio ? */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V-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&gt;Dado[V-&gt;Fim]=Dado;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V-&gt;Excluido[V-&gt;Fim]=FALSO; /* Falso: dado nao excluido */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(V-&gt;Fim)++;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    return(OK);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} else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t-BR" sz="1500" noProof="1" smtClean="0">
                <a:latin typeface="Consolas" panose="020B0609020204030204" pitchFamily="49" charset="0"/>
                <a:cs typeface="Consolas" panose="020B0609020204030204" pitchFamily="49" charset="0"/>
              </a:rPr>
              <a:t>    return(ERRO</a:t>
            </a: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15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1500" noProof="1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2AF50-CDA6-454A-9022-709EDA08C3B4}" type="slidenum">
              <a:rPr lang="pt-BR" smtClean="0"/>
              <a:t>9</a:t>
            </a:fld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697107"/>
              </p:ext>
            </p:extLst>
          </p:nvPr>
        </p:nvGraphicFramePr>
        <p:xfrm>
          <a:off x="6726752" y="2255368"/>
          <a:ext cx="502178" cy="1582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2178"/>
              </a:tblGrid>
              <a:tr h="302031">
                <a:tc>
                  <a:txBody>
                    <a:bodyPr/>
                    <a:lstStyle/>
                    <a:p>
                      <a:endParaRPr lang="pt-BR" sz="800" dirty="0"/>
                    </a:p>
                  </a:txBody>
                  <a:tcPr marL="41577" marR="41577" marT="20789" marB="207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98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1577" marR="41577" marT="20789" marB="207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0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1577" marR="41577" marT="20789" marB="207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0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1577" marR="41577" marT="20789" marB="207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0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pt-BR" sz="16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41577" marR="41577" marT="20789" marB="207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259454" y="3500886"/>
            <a:ext cx="408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V[0]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259454" y="3179714"/>
            <a:ext cx="408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V[1]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259454" y="2858543"/>
            <a:ext cx="408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V[2]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259454" y="2537372"/>
            <a:ext cx="408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V[3]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887832" y="2163668"/>
            <a:ext cx="20871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b="1" dirty="0" smtClean="0"/>
              <a:t>.</a:t>
            </a:r>
          </a:p>
          <a:p>
            <a:r>
              <a:rPr lang="pt-BR" sz="700" b="1" dirty="0" smtClean="0"/>
              <a:t>.</a:t>
            </a:r>
          </a:p>
          <a:p>
            <a:r>
              <a:rPr lang="pt-BR" sz="700" b="1" dirty="0"/>
              <a:t>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7970935" y="2552547"/>
            <a:ext cx="9132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Topo = Fim</a:t>
            </a:r>
            <a:endParaRPr lang="pt-BR" sz="1600" dirty="0"/>
          </a:p>
        </p:txBody>
      </p:sp>
      <p:sp>
        <p:nvSpPr>
          <p:cNvPr id="13" name="Seta para a direita 12"/>
          <p:cNvSpPr/>
          <p:nvPr/>
        </p:nvSpPr>
        <p:spPr>
          <a:xfrm>
            <a:off x="7296103" y="2586916"/>
            <a:ext cx="630167" cy="275702"/>
          </a:xfrm>
          <a:prstGeom prst="right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  <p:sp>
        <p:nvSpPr>
          <p:cNvPr id="14" name="CaixaDeTexto 13"/>
          <p:cNvSpPr txBox="1"/>
          <p:nvPr/>
        </p:nvSpPr>
        <p:spPr>
          <a:xfrm>
            <a:off x="7970936" y="3495069"/>
            <a:ext cx="1021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Base = Início</a:t>
            </a:r>
            <a:endParaRPr lang="pt-BR" sz="1600" dirty="0"/>
          </a:p>
        </p:txBody>
      </p:sp>
      <p:sp>
        <p:nvSpPr>
          <p:cNvPr id="15" name="Seta para a direita 14"/>
          <p:cNvSpPr/>
          <p:nvPr/>
        </p:nvSpPr>
        <p:spPr>
          <a:xfrm>
            <a:off x="7296102" y="3516923"/>
            <a:ext cx="630167" cy="275702"/>
          </a:xfrm>
          <a:prstGeom prst="rightArrow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val="224176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7030A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  <a:headEnd type="none" w="med" len="med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7129</TotalTime>
  <Words>2300</Words>
  <Application>Microsoft Office PowerPoint</Application>
  <PresentationFormat>Apresentação na tela (4:3)</PresentationFormat>
  <Paragraphs>676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USP – ICMC – SSC SSC0300 2º Semestre 2015</vt:lpstr>
      <vt:lpstr>Listas</vt:lpstr>
      <vt:lpstr>Listas Lineares Sequenciais (Vetores)</vt:lpstr>
      <vt:lpstr>Fila / Queue</vt:lpstr>
      <vt:lpstr>Pilha / Stack</vt:lpstr>
      <vt:lpstr>Deque / Double Ended Queue</vt:lpstr>
      <vt:lpstr>Listas Lineares Sequenciais (Vetores)</vt:lpstr>
      <vt:lpstr>Listas Lineares Sequenciais (Vetores)</vt:lpstr>
      <vt:lpstr>Listas Lineares Sequenciais (Vetores)</vt:lpstr>
      <vt:lpstr>Listas Lineares Sequenciais (Vetores)</vt:lpstr>
      <vt:lpstr>Fila / Queue</vt:lpstr>
      <vt:lpstr>Alocação Estática - Vetores : Filas - FIFO (First In, First Out)</vt:lpstr>
      <vt:lpstr>Alocação Estática - Vetores : Filas - FIFO (First In, First Out)</vt:lpstr>
      <vt:lpstr>Pilha / Stack</vt:lpstr>
      <vt:lpstr>Alocação Estática - Vetores : Pilhas - LIFO (Last In, First Out)</vt:lpstr>
      <vt:lpstr>Alocação Estática - Vetores : Pilhas - LIFO (Last In, First Out)</vt:lpstr>
      <vt:lpstr>Deque / Double Ended Queue</vt:lpstr>
      <vt:lpstr>Deque / Double Ended Queue</vt:lpstr>
      <vt:lpstr>Lista Encadeada Simples (Ponteiros)</vt:lpstr>
      <vt:lpstr>Lista Encadeada Simples (Ponteiros)</vt:lpstr>
      <vt:lpstr>Alocação Dinâmica - Ponteiros: Lista Encadeada Simples</vt:lpstr>
      <vt:lpstr>Alocação Dinâmica - Ponteiros: Lista Encadeada Simples</vt:lpstr>
      <vt:lpstr>Alocação Dinâmica - Ponteiros: Lista Encadeada Simples</vt:lpstr>
      <vt:lpstr>Alocação Dinâmica - Ponteiros: Lista Encadeada Simples</vt:lpstr>
      <vt:lpstr>Exercício (próxima aula) – Submeter no STOA</vt:lpstr>
      <vt:lpstr>Informações sobre a disciplina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USP – ICMC – SSC SSC 0300 2º Semestre 2015</dc:title>
  <dc:creator>Daniel Bonetti</dc:creator>
  <cp:lastModifiedBy>Daniel Bonetti</cp:lastModifiedBy>
  <cp:revision>210</cp:revision>
  <dcterms:created xsi:type="dcterms:W3CDTF">2015-08-01T18:43:12Z</dcterms:created>
  <dcterms:modified xsi:type="dcterms:W3CDTF">2015-10-21T02:00:11Z</dcterms:modified>
</cp:coreProperties>
</file>