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257" r:id="rId3"/>
    <p:sldId id="39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10" r:id="rId26"/>
    <p:sldId id="411" r:id="rId27"/>
    <p:sldId id="412" r:id="rId28"/>
    <p:sldId id="413" r:id="rId29"/>
    <p:sldId id="386" r:id="rId30"/>
    <p:sldId id="341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2" autoAdjust="0"/>
  </p:normalViewPr>
  <p:slideViewPr>
    <p:cSldViewPr>
      <p:cViewPr>
        <p:scale>
          <a:sx n="80" d="100"/>
          <a:sy n="80" d="100"/>
        </p:scale>
        <p:origin x="-2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CC4BE-5844-4694-899E-1FB44C60E8BF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D1A3-5DD8-4994-A44B-2440137FBF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834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452F-5CFF-4C12-93A1-5AE4C25E5E16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5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926E-7E8D-4633-8D5E-9847561AA280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58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18E8-4BC9-4FD9-AAA3-32653FB3F7E5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84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defRPr/>
            </a:lvl1pPr>
            <a:lvl2pPr>
              <a:lnSpc>
                <a:spcPct val="130000"/>
              </a:lnSpc>
              <a:spcBef>
                <a:spcPts val="0"/>
              </a:spcBef>
              <a:defRPr/>
            </a:lvl2pPr>
            <a:lvl3pPr>
              <a:lnSpc>
                <a:spcPct val="130000"/>
              </a:lnSpc>
              <a:spcBef>
                <a:spcPts val="0"/>
              </a:spcBef>
              <a:defRPr/>
            </a:lvl3pPr>
            <a:lvl4pPr>
              <a:lnSpc>
                <a:spcPct val="130000"/>
              </a:lnSpc>
              <a:spcBef>
                <a:spcPts val="0"/>
              </a:spcBef>
              <a:defRPr/>
            </a:lvl4pPr>
            <a:lvl5pPr>
              <a:lnSpc>
                <a:spcPct val="13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AD85-ABBD-4E83-9F63-2286626C8FAF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247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6814-053D-4156-92F3-8EEC25B515F0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5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780-4A30-46CB-931E-FC28071E0BDE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8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4496-7C58-4266-8961-ADB4C055754D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5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429F-C1C1-4168-9E3D-CABABBB26E42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667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FC7-5C9F-40A0-98DC-69A91BDF374A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8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6C20-7579-4B29-BF31-6572C178E536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8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748-430E-4D1A-8F11-8B005BC3567B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20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45E-8014-4D27-8D9E-600320101252}" type="datetime1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3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bonetti@gmail.com" TargetMode="External"/><Relationship Id="rId2" Type="http://schemas.openxmlformats.org/officeDocument/2006/relationships/hyperlink" Target="mailto:dbonetti@icmc.usp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crserver.icmc.usp.br/~daniel/ssc0300/inde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r.icmc.usp.br/" TargetMode="External"/><Relationship Id="rId2" Type="http://schemas.openxmlformats.org/officeDocument/2006/relationships/hyperlink" Target="http://www.icmc.usp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crserver.icmc.usp.br/~daniel/ssc0300/index" TargetMode="External"/><Relationship Id="rId5" Type="http://schemas.openxmlformats.org/officeDocument/2006/relationships/hyperlink" Target="mailto:daniel.bonetti@gmail.com" TargetMode="External"/><Relationship Id="rId4" Type="http://schemas.openxmlformats.org/officeDocument/2006/relationships/hyperlink" Target="mailto:dbonetti@icmc.usp.b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/>
          </a:bodyPr>
          <a:lstStyle/>
          <a:p>
            <a:r>
              <a:rPr lang="pt-BR" noProof="0" dirty="0" smtClean="0"/>
              <a:t>USP – ICMC – SSC</a:t>
            </a:r>
            <a:br>
              <a:rPr lang="pt-BR" noProof="0" dirty="0" smtClean="0"/>
            </a:br>
            <a:r>
              <a:rPr lang="pt-BR" noProof="0" dirty="0" smtClean="0"/>
              <a:t>SSC0300 2º Semestre 2015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448471"/>
            <a:ext cx="7992888" cy="1752600"/>
          </a:xfrm>
        </p:spPr>
        <p:txBody>
          <a:bodyPr/>
          <a:lstStyle/>
          <a:p>
            <a:r>
              <a:rPr lang="pt-BR" noProof="0" dirty="0" smtClean="0"/>
              <a:t>Disciplina de</a:t>
            </a:r>
          </a:p>
          <a:p>
            <a:r>
              <a:rPr lang="pt-BR" noProof="0" dirty="0" smtClean="0"/>
              <a:t>Linguagem de Programação e Aplicações</a:t>
            </a:r>
          </a:p>
          <a:p>
            <a:r>
              <a:rPr lang="pt-BR" noProof="0" dirty="0" smtClean="0"/>
              <a:t>[ Eng. Elétrica / Eletrônica ]</a:t>
            </a:r>
            <a:endParaRPr lang="pt-BR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</a:t>
            </a:fld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4617830"/>
            <a:ext cx="58740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Dr. Daniel Rodrigo Ferraz Bonetti</a:t>
            </a:r>
          </a:p>
          <a:p>
            <a:r>
              <a:rPr lang="pt-BR" dirty="0" smtClean="0"/>
              <a:t>LCR – Laboratório de Computação Reconfigurável</a:t>
            </a:r>
          </a:p>
          <a:p>
            <a:r>
              <a:rPr lang="pt-BR" dirty="0" smtClean="0"/>
              <a:t>E-mail: </a:t>
            </a:r>
            <a:r>
              <a:rPr lang="pt-BR" dirty="0" smtClean="0">
                <a:hlinkClick r:id="rId2"/>
              </a:rPr>
              <a:t>dbonetti@icmc.usp.br</a:t>
            </a:r>
            <a:r>
              <a:rPr lang="pt-BR" dirty="0" smtClean="0"/>
              <a:t> ou </a:t>
            </a:r>
            <a:r>
              <a:rPr lang="pt-BR" dirty="0" smtClean="0">
                <a:hlinkClick r:id="rId3"/>
              </a:rPr>
              <a:t>daniel.bonetti@gmail.com</a:t>
            </a:r>
            <a:r>
              <a:rPr lang="pt-BR" dirty="0" smtClean="0"/>
              <a:t> </a:t>
            </a:r>
          </a:p>
          <a:p>
            <a:endParaRPr lang="en-GB" dirty="0"/>
          </a:p>
          <a:p>
            <a:r>
              <a:rPr lang="en-GB" dirty="0" err="1" smtClean="0"/>
              <a:t>Página</a:t>
            </a:r>
            <a:r>
              <a:rPr lang="en-GB" dirty="0" smtClean="0"/>
              <a:t> da </a:t>
            </a:r>
            <a:r>
              <a:rPr lang="en-GB" dirty="0" err="1" smtClean="0"/>
              <a:t>disciplina</a:t>
            </a:r>
            <a:r>
              <a:rPr lang="en-GB" dirty="0" smtClean="0"/>
              <a:t>:</a:t>
            </a:r>
          </a:p>
          <a:p>
            <a:r>
              <a:rPr lang="pt-BR" dirty="0">
                <a:hlinkClick r:id="rId4"/>
              </a:rPr>
              <a:t>http://lcrserver.icmc.usp.br/~</a:t>
            </a:r>
            <a:r>
              <a:rPr lang="pt-BR" dirty="0" smtClean="0">
                <a:hlinkClick r:id="rId4"/>
              </a:rPr>
              <a:t>daniel/ssc0300/index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9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14903"/>
          </a:xfrm>
        </p:spPr>
        <p:txBody>
          <a:bodyPr/>
          <a:lstStyle/>
          <a:p>
            <a:r>
              <a:rPr lang="pt-BR" dirty="0" smtClean="0"/>
              <a:t>Programa em C típico: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10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412776"/>
            <a:ext cx="540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calcula_media (double, double);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(void);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calcula_media(double v1, double v2 )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media;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return (media);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valor1, valor2;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m1, m2;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números: “);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(“%lf %lf”,&amp;valor1, &amp;valor2);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m1 = calcula_media ( valor1, valor2 );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m2 = calcula_media ( 10.0, 7.0 );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78894" y="1268760"/>
            <a:ext cx="3456384" cy="20313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noProof="1"/>
              <a:t>Declaração: “cabeçalho da rotina”</a:t>
            </a:r>
          </a:p>
          <a:p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Tipo de Saída</a:t>
            </a:r>
          </a:p>
          <a:p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Nome_da_Rotina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(Parâmetro1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, ... )</a:t>
            </a:r>
          </a:p>
          <a:p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Tipo Parâmetro1;</a:t>
            </a:r>
          </a:p>
          <a:p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Tipo 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Parâmetro2;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5536" y="2132856"/>
            <a:ext cx="4392488" cy="61323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 rot="5400000">
            <a:off x="4852629" y="2147662"/>
            <a:ext cx="446854" cy="576064"/>
          </a:xfrm>
          <a:prstGeom prst="down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378894" y="3921155"/>
            <a:ext cx="3456384" cy="175432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noProof="1" smtClean="0"/>
              <a:t>Parâmetros:</a:t>
            </a:r>
          </a:p>
          <a:p>
            <a:r>
              <a:rPr lang="pt-BR" noProof="1" smtClean="0"/>
              <a:t>Variáveis locais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Variáveis dinâmicas</a:t>
            </a:r>
          </a:p>
          <a:p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Atenção: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Quantidade, tipo e ordem</a:t>
            </a:r>
          </a:p>
        </p:txBody>
      </p:sp>
    </p:spTree>
    <p:extLst>
      <p:ext uri="{BB962C8B-B14F-4D97-AF65-F5344CB8AC3E}">
        <p14:creationId xmlns:p14="http://schemas.microsoft.com/office/powerpoint/2010/main" val="1322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14903"/>
          </a:xfrm>
        </p:spPr>
        <p:txBody>
          <a:bodyPr/>
          <a:lstStyle/>
          <a:p>
            <a:r>
              <a:rPr lang="pt-BR" dirty="0" smtClean="0"/>
              <a:t>Programa em C típico: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11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412776"/>
            <a:ext cx="540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calcula_media (double, double);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(void);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calcula_media(double v1, double v2 )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media;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return (media);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valor1, valor2;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m1, m2;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números: “);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(“%lf %lf”,&amp;valor1, &amp;valor2);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m1 = calcula_media ( valor1, valor2 );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m2 = calcula_media ( 10.0, 7.0 );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78894" y="1654695"/>
            <a:ext cx="3456384" cy="258532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noProof="1" smtClean="0"/>
              <a:t>Definição:  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como funciona</a:t>
            </a:r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</a:p>
          <a:p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Nome_da_Rotina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( ... )</a:t>
            </a:r>
          </a:p>
          <a:p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Bloco 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da Rotina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comando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comando</a:t>
            </a: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5536" y="2852936"/>
            <a:ext cx="4896544" cy="136815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378894" y="4653136"/>
            <a:ext cx="3456384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noProof="1" smtClean="0"/>
              <a:t>Sub-rotina: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É um “mini-programa”</a:t>
            </a:r>
          </a:p>
        </p:txBody>
      </p:sp>
    </p:spTree>
    <p:extLst>
      <p:ext uri="{BB962C8B-B14F-4D97-AF65-F5344CB8AC3E}">
        <p14:creationId xmlns:p14="http://schemas.microsoft.com/office/powerpoint/2010/main" val="18716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14903"/>
          </a:xfrm>
        </p:spPr>
        <p:txBody>
          <a:bodyPr/>
          <a:lstStyle/>
          <a:p>
            <a:r>
              <a:rPr lang="pt-BR" dirty="0" smtClean="0"/>
              <a:t>Programa em C típico: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12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412776"/>
            <a:ext cx="540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calcula_media (double, double);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(void);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calcula_media(double v1, double v2 )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media;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return (media);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valor1, valor2;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m1, m2;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números: “);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(“%lf %lf”,&amp;valor1, &amp;valor2);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m1 = calcula_media ( valor1, valor2 );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m2 = calcula_media ( 10.0, 7.0 );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012160" y="3158967"/>
            <a:ext cx="252028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noProof="1"/>
              <a:t>Variável Local:</a:t>
            </a:r>
          </a:p>
          <a:p>
            <a:r>
              <a:rPr lang="pt-BR" noProof="1"/>
              <a:t>- Pertence a sub-rotina</a:t>
            </a:r>
          </a:p>
          <a:p>
            <a:r>
              <a:rPr lang="pt-BR" noProof="1"/>
              <a:t>- Variável interna</a:t>
            </a:r>
          </a:p>
          <a:p>
            <a:r>
              <a:rPr lang="pt-BR" noProof="1"/>
              <a:t>- Variável dinâmica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63096" y="3140968"/>
            <a:ext cx="1584176" cy="28803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2447272" y="3284984"/>
            <a:ext cx="3564888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9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14903"/>
          </a:xfrm>
        </p:spPr>
        <p:txBody>
          <a:bodyPr/>
          <a:lstStyle/>
          <a:p>
            <a:r>
              <a:rPr lang="pt-BR" dirty="0" smtClean="0"/>
              <a:t>Programa em C típico: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13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412776"/>
            <a:ext cx="540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b="1" noProof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calcula_media (double, double);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(void);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calcula_media(double v1, double v2 )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media;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b="1" noProof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(media);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valor1, valor2;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m1, m2;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números: “);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(“%lf %lf”,&amp;valor1, &amp;valor2);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b="1" noProof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m1 =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calcula_media ( valor1, valor2 );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b="1" noProof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m2 =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calcula_media ( 10.0, 7.0 );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012160" y="3158967"/>
            <a:ext cx="252028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noProof="1"/>
              <a:t>Retorno do Resultado:</a:t>
            </a:r>
          </a:p>
          <a:p>
            <a:r>
              <a:rPr lang="pt-BR" noProof="1"/>
              <a:t>- Pertence a sub-rotina</a:t>
            </a:r>
          </a:p>
          <a:p>
            <a:r>
              <a:rPr lang="pt-BR" noProof="1"/>
              <a:t>- Variável interna</a:t>
            </a:r>
          </a:p>
          <a:p>
            <a:r>
              <a:rPr lang="pt-BR" noProof="1"/>
              <a:t>- Variável dinâmica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63096" y="3624491"/>
            <a:ext cx="1764688" cy="28803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cxnSp>
        <p:nvCxnSpPr>
          <p:cNvPr id="5" name="Conector de seta reta 4"/>
          <p:cNvCxnSpPr>
            <a:stCxn id="7" idx="1"/>
          </p:cNvCxnSpPr>
          <p:nvPr/>
        </p:nvCxnSpPr>
        <p:spPr>
          <a:xfrm flipH="1">
            <a:off x="2627784" y="3759132"/>
            <a:ext cx="3384376" cy="93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3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14903"/>
          </a:xfrm>
        </p:spPr>
        <p:txBody>
          <a:bodyPr/>
          <a:lstStyle/>
          <a:p>
            <a:r>
              <a:rPr lang="pt-BR" dirty="0" smtClean="0"/>
              <a:t>Programa em C típico: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14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412776"/>
            <a:ext cx="540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double calcula_media (double, double);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void main (void);</a:t>
            </a:r>
          </a:p>
          <a:p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double calcula_media(double v1, double v2 ) {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double media;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return (media);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main ( ) {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double valor1, valor2;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double m1, m2;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números: “);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scanf (“%lf %lf”,&amp;valor1, &amp;valor2);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m1 = calcula_media ( valor1, valor2 );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m2 = calcula_media ( 10.0, 7.0 );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652120" y="3921155"/>
            <a:ext cx="288032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noProof="1"/>
              <a:t>Rotina Principal: </a:t>
            </a:r>
            <a:endParaRPr lang="pt-BR" b="1" noProof="1" smtClean="0"/>
          </a:p>
          <a:p>
            <a:r>
              <a:rPr lang="pt-BR" b="1" noProof="1" smtClean="0"/>
              <a:t>- “</a:t>
            </a:r>
            <a:r>
              <a:rPr lang="pt-BR" b="1" noProof="1"/>
              <a:t>Main()”</a:t>
            </a:r>
          </a:p>
          <a:p>
            <a:r>
              <a:rPr lang="pt-BR" b="1" noProof="1"/>
              <a:t>- Onde começa o programa</a:t>
            </a:r>
          </a:p>
          <a:p>
            <a:r>
              <a:rPr lang="pt-BR" b="1" noProof="1"/>
              <a:t>- Código principal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5536" y="4361698"/>
            <a:ext cx="4824536" cy="206783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2267744" y="4509120"/>
            <a:ext cx="3384376" cy="937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4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14903"/>
          </a:xfrm>
        </p:spPr>
        <p:txBody>
          <a:bodyPr/>
          <a:lstStyle/>
          <a:p>
            <a:r>
              <a:rPr lang="pt-BR" dirty="0" smtClean="0"/>
              <a:t>Programa em C típico: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15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412776"/>
            <a:ext cx="540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double calcula_media (double, double);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void main (void);</a:t>
            </a:r>
          </a:p>
          <a:p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double calcula_media(double v1, double v2 ) {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double media;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return (media);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void main ( ) {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double valor1, valor2;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double m1, m2;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printf (“Entre 2 números: “);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scanf (“%lf %lf”,&amp;valor1, &amp;valor2);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m1 = calcula_media ( valor1, valor2 );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m2 = calcula_media ( 10.0, 7.0 );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724128" y="4148646"/>
            <a:ext cx="2880320" cy="14773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noProof="1"/>
              <a:t>Variáveis Locais do “Main()”:</a:t>
            </a:r>
          </a:p>
          <a:p>
            <a:r>
              <a:rPr lang="pt-BR" b="1" noProof="1"/>
              <a:t>- Pertencem a este bloco</a:t>
            </a:r>
          </a:p>
          <a:p>
            <a:r>
              <a:rPr lang="pt-BR" b="1" noProof="1"/>
              <a:t>- Variáveis locais</a:t>
            </a:r>
          </a:p>
          <a:p>
            <a:r>
              <a:rPr lang="pt-BR" b="1" noProof="1"/>
              <a:t>- Variáveis </a:t>
            </a:r>
            <a:r>
              <a:rPr lang="pt-BR" b="1" noProof="1" smtClean="0"/>
              <a:t>dinâmicas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99592" y="4653136"/>
            <a:ext cx="2520280" cy="46834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cxnSp>
        <p:nvCxnSpPr>
          <p:cNvPr id="5" name="Conector de seta reta 4"/>
          <p:cNvCxnSpPr>
            <a:stCxn id="7" idx="1"/>
            <a:endCxn id="8" idx="3"/>
          </p:cNvCxnSpPr>
          <p:nvPr/>
        </p:nvCxnSpPr>
        <p:spPr>
          <a:xfrm flipH="1">
            <a:off x="3419872" y="4887310"/>
            <a:ext cx="230425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14903"/>
          </a:xfrm>
        </p:spPr>
        <p:txBody>
          <a:bodyPr/>
          <a:lstStyle/>
          <a:p>
            <a:r>
              <a:rPr lang="pt-BR" dirty="0" smtClean="0"/>
              <a:t>Programa em C típico: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16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412776"/>
            <a:ext cx="540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double calcula_media (double, double);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void main (void);</a:t>
            </a:r>
          </a:p>
          <a:p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double calcula_media(double v1, double v2 ) {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double media;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return (media);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void main ( ) {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double valor1, valor2;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double m1, m2;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números: “);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scanf (“%lf %lf”,&amp;valor1, &amp;valor2);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m1 = calcula_media ( valor1, valor2 );</a:t>
            </a:r>
          </a:p>
          <a:p>
            <a:r>
              <a:rPr lang="pt-BR" sz="1600" b="1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m2 = calcula_media ( 10.0, 7.0 );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724128" y="5263784"/>
            <a:ext cx="2592288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Chamada </a:t>
            </a:r>
            <a:r>
              <a:rPr lang="pt-BR" b="1" dirty="0"/>
              <a:t>da Sub-Rotina </a:t>
            </a:r>
            <a:endParaRPr lang="pt-BR" dirty="0"/>
          </a:p>
          <a:p>
            <a:r>
              <a:rPr lang="pt-BR" dirty="0"/>
              <a:t>- Executa a sub-rotina </a:t>
            </a:r>
          </a:p>
          <a:p>
            <a:r>
              <a:rPr lang="pt-BR" dirty="0"/>
              <a:t>- Envia dados de entrada </a:t>
            </a:r>
          </a:p>
          <a:p>
            <a:r>
              <a:rPr lang="pt-BR" dirty="0"/>
              <a:t>- Recebe dados de saída </a:t>
            </a:r>
          </a:p>
        </p:txBody>
      </p:sp>
      <p:sp>
        <p:nvSpPr>
          <p:cNvPr id="8" name="Retângulo 7"/>
          <p:cNvSpPr/>
          <p:nvPr/>
        </p:nvSpPr>
        <p:spPr>
          <a:xfrm>
            <a:off x="899592" y="5625974"/>
            <a:ext cx="4320480" cy="46834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cxnSp>
        <p:nvCxnSpPr>
          <p:cNvPr id="5" name="Conector de seta reta 4"/>
          <p:cNvCxnSpPr>
            <a:stCxn id="7" idx="1"/>
            <a:endCxn id="8" idx="3"/>
          </p:cNvCxnSpPr>
          <p:nvPr/>
        </p:nvCxnSpPr>
        <p:spPr>
          <a:xfrm flipH="1" flipV="1">
            <a:off x="5220072" y="5860148"/>
            <a:ext cx="504056" cy="3801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51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14903"/>
          </a:xfrm>
        </p:spPr>
        <p:txBody>
          <a:bodyPr/>
          <a:lstStyle/>
          <a:p>
            <a:r>
              <a:rPr lang="pt-BR" dirty="0" smtClean="0"/>
              <a:t>Programa em C típico: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17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67544" y="1412776"/>
            <a:ext cx="540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double calcula_media (double, double);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void main (void);</a:t>
            </a:r>
          </a:p>
          <a:p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double calcula_media(double v1, double v2 ) {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double media;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return (media);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void main ( ) {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double valor1, valor2;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double m1, m2;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números: “);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scanf (“%lf %lf”,&amp;valor1, &amp;valor2);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m1 = calcula_media ( valor1, valor2 );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    m2 = calcula_media ( 10.0, 7.0 );</a:t>
            </a:r>
          </a:p>
          <a:p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508104" y="3284984"/>
            <a:ext cx="3168352" cy="26776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dirty="0"/>
              <a:t>Ordem de Execução: </a:t>
            </a: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err="1" smtClean="0"/>
              <a:t>main</a:t>
            </a:r>
            <a:r>
              <a:rPr lang="pt-BR" sz="1400" dirty="0" smtClean="0"/>
              <a:t> </a:t>
            </a:r>
            <a:r>
              <a:rPr lang="pt-BR" sz="1400" dirty="0"/>
              <a:t>( ): </a:t>
            </a:r>
            <a:endParaRPr lang="pt-BR" sz="1400" dirty="0" smtClean="0"/>
          </a:p>
          <a:p>
            <a:r>
              <a:rPr lang="pt-BR" sz="1400" dirty="0" smtClean="0"/>
              <a:t>13</a:t>
            </a:r>
            <a:r>
              <a:rPr lang="pt-BR" sz="1400" dirty="0"/>
              <a:t>, 14, 15, 16, 17, 18 </a:t>
            </a:r>
            <a:endParaRPr lang="pt-BR" sz="1400" dirty="0" smtClean="0"/>
          </a:p>
          <a:p>
            <a:r>
              <a:rPr lang="pt-BR" sz="1400" dirty="0" smtClean="0"/>
              <a:t>m1 </a:t>
            </a:r>
            <a:r>
              <a:rPr lang="pt-BR" sz="1400" dirty="0"/>
              <a:t>= </a:t>
            </a:r>
            <a:r>
              <a:rPr lang="pt-BR" sz="1400" dirty="0" err="1"/>
              <a:t>calcula_media</a:t>
            </a:r>
            <a:r>
              <a:rPr lang="pt-BR" sz="1400" dirty="0"/>
              <a:t> ( valor1, valor2 ): </a:t>
            </a:r>
            <a:endParaRPr lang="pt-BR" sz="1400" dirty="0" smtClean="0"/>
          </a:p>
          <a:p>
            <a:r>
              <a:rPr lang="pt-BR" sz="1400" dirty="0" smtClean="0"/>
              <a:t>7</a:t>
            </a:r>
            <a:r>
              <a:rPr lang="pt-BR" sz="1400" dirty="0"/>
              <a:t>, 8, 9, 10, 11 </a:t>
            </a:r>
            <a:endParaRPr lang="pt-BR" sz="1400" dirty="0" smtClean="0"/>
          </a:p>
          <a:p>
            <a:r>
              <a:rPr lang="pt-BR" sz="1400" dirty="0" err="1" smtClean="0"/>
              <a:t>main</a:t>
            </a:r>
            <a:r>
              <a:rPr lang="pt-BR" sz="1400" dirty="0" smtClean="0"/>
              <a:t> </a:t>
            </a:r>
            <a:r>
              <a:rPr lang="pt-BR" sz="1400" dirty="0"/>
              <a:t>( ): </a:t>
            </a:r>
            <a:endParaRPr lang="pt-BR" sz="1400" dirty="0" smtClean="0"/>
          </a:p>
          <a:p>
            <a:r>
              <a:rPr lang="pt-BR" sz="1400" dirty="0" smtClean="0"/>
              <a:t>19 </a:t>
            </a:r>
          </a:p>
          <a:p>
            <a:r>
              <a:rPr lang="pt-BR" sz="1400" dirty="0" smtClean="0"/>
              <a:t>m2 </a:t>
            </a:r>
            <a:r>
              <a:rPr lang="pt-BR" sz="1400" dirty="0"/>
              <a:t>= </a:t>
            </a:r>
            <a:r>
              <a:rPr lang="pt-BR" sz="1400" dirty="0" err="1"/>
              <a:t>calcula_media</a:t>
            </a:r>
            <a:r>
              <a:rPr lang="pt-BR" sz="1400" dirty="0"/>
              <a:t> ( 10.0, 7.0 ): </a:t>
            </a:r>
            <a:endParaRPr lang="pt-BR" sz="1400" dirty="0" smtClean="0"/>
          </a:p>
          <a:p>
            <a:r>
              <a:rPr lang="pt-BR" sz="1400" dirty="0" smtClean="0"/>
              <a:t>7</a:t>
            </a:r>
            <a:r>
              <a:rPr lang="pt-BR" sz="1400" dirty="0"/>
              <a:t>, 8, 9, 10, 11 </a:t>
            </a:r>
            <a:endParaRPr lang="pt-BR" sz="1400" dirty="0" smtClean="0"/>
          </a:p>
          <a:p>
            <a:r>
              <a:rPr lang="pt-BR" sz="1400" dirty="0" err="1" smtClean="0"/>
              <a:t>main</a:t>
            </a:r>
            <a:r>
              <a:rPr lang="pt-BR" sz="1400" dirty="0" smtClean="0"/>
              <a:t> </a:t>
            </a:r>
            <a:r>
              <a:rPr lang="pt-BR" sz="1400" dirty="0"/>
              <a:t>( ): </a:t>
            </a:r>
            <a:endParaRPr lang="pt-BR" sz="1400" dirty="0" smtClean="0"/>
          </a:p>
          <a:p>
            <a:r>
              <a:rPr lang="pt-BR" sz="1400" dirty="0" smtClean="0"/>
              <a:t>20 </a:t>
            </a:r>
            <a:r>
              <a:rPr lang="pt-BR" sz="1400" dirty="0"/>
              <a:t>&lt; FIM&gt;</a:t>
            </a:r>
          </a:p>
        </p:txBody>
      </p:sp>
      <p:sp>
        <p:nvSpPr>
          <p:cNvPr id="9" name="Retângulo 8"/>
          <p:cNvSpPr/>
          <p:nvPr/>
        </p:nvSpPr>
        <p:spPr>
          <a:xfrm>
            <a:off x="27618" y="1412776"/>
            <a:ext cx="4399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17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19</a:t>
            </a:r>
          </a:p>
          <a:p>
            <a:r>
              <a:rPr lang="pt-BR" sz="160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endParaRPr lang="pt-BR" sz="1600" noProof="1">
              <a:solidFill>
                <a:schemeClr val="tx1">
                  <a:lumMod val="85000"/>
                  <a:lumOff val="1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Programando uma sub-rotina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Passagem de parâmetros POR </a:t>
            </a:r>
            <a:r>
              <a:rPr lang="pt-BR" dirty="0" smtClean="0"/>
              <a:t>VALOR    (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Passagem </a:t>
            </a:r>
            <a:r>
              <a:rPr lang="pt-BR" dirty="0"/>
              <a:t>de parâmetros deve respeitar o </a:t>
            </a:r>
            <a:r>
              <a:rPr lang="pt-BR" b="1" dirty="0">
                <a:solidFill>
                  <a:schemeClr val="accent2"/>
                </a:solidFill>
              </a:rPr>
              <a:t>tipo</a:t>
            </a:r>
            <a:r>
              <a:rPr lang="pt-BR" dirty="0"/>
              <a:t> de cada </a:t>
            </a:r>
            <a:r>
              <a:rPr lang="pt-BR" dirty="0" smtClean="0"/>
              <a:t>parâmetro !</a:t>
            </a:r>
          </a:p>
          <a:p>
            <a:endParaRPr lang="pt-BR" dirty="0"/>
          </a:p>
          <a:p>
            <a:r>
              <a:rPr lang="pt-BR" dirty="0" smtClean="0"/>
              <a:t>Passagem </a:t>
            </a:r>
            <a:r>
              <a:rPr lang="pt-BR" dirty="0"/>
              <a:t>de parâmetros deve respeitar a </a:t>
            </a:r>
            <a:r>
              <a:rPr lang="pt-BR" sz="3100" b="1" dirty="0">
                <a:solidFill>
                  <a:schemeClr val="accent2"/>
                </a:solidFill>
              </a:rPr>
              <a:t>ordem</a:t>
            </a:r>
            <a:r>
              <a:rPr lang="pt-BR" dirty="0"/>
              <a:t> dos parâmetros </a:t>
            </a:r>
            <a:r>
              <a:rPr lang="pt-BR" dirty="0" smtClean="0"/>
              <a:t>!</a:t>
            </a:r>
          </a:p>
          <a:p>
            <a:endParaRPr lang="pt-BR" dirty="0"/>
          </a:p>
          <a:p>
            <a:r>
              <a:rPr lang="pt-BR" dirty="0" smtClean="0"/>
              <a:t>Passagem </a:t>
            </a:r>
            <a:r>
              <a:rPr lang="pt-BR" dirty="0"/>
              <a:t>de parâmetros deve cuidar a </a:t>
            </a:r>
            <a:r>
              <a:rPr lang="pt-BR" sz="3100" b="1" dirty="0">
                <a:solidFill>
                  <a:schemeClr val="accent2"/>
                </a:solidFill>
              </a:rPr>
              <a:t>quantidade</a:t>
            </a:r>
            <a:r>
              <a:rPr lang="pt-BR" dirty="0"/>
              <a:t> de parâmetros </a:t>
            </a:r>
            <a:r>
              <a:rPr lang="pt-BR" dirty="0" smtClean="0"/>
              <a:t>!</a:t>
            </a:r>
          </a:p>
          <a:p>
            <a:endParaRPr lang="pt-BR" dirty="0"/>
          </a:p>
          <a:p>
            <a:r>
              <a:rPr lang="pt-BR" dirty="0" smtClean="0"/>
              <a:t>É </a:t>
            </a:r>
            <a:r>
              <a:rPr lang="pt-BR" dirty="0"/>
              <a:t>passada apenas uma </a:t>
            </a:r>
            <a:r>
              <a:rPr lang="pt-BR" sz="3100" b="1" dirty="0">
                <a:solidFill>
                  <a:schemeClr val="accent2"/>
                </a:solidFill>
              </a:rPr>
              <a:t>cópia</a:t>
            </a:r>
            <a:r>
              <a:rPr lang="pt-BR" dirty="0"/>
              <a:t> dos parâmetros originais</a:t>
            </a:r>
            <a:r>
              <a:rPr lang="pt-BR" dirty="0" smtClean="0"/>
              <a:t>...</a:t>
            </a:r>
          </a:p>
          <a:p>
            <a:pPr lvl="1"/>
            <a:r>
              <a:rPr lang="pt-BR" dirty="0"/>
              <a:t>(exceto quando são passados ponteiros/endereços)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1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Programando uma procedure: por valor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19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23528" y="2088710"/>
            <a:ext cx="43924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exibe_media (int v1, int v2 ) {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media;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(“Média = %lf \n”, media);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v1 = v2 = 0;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main ( ) {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n1, n2;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 inteiros: “);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(“%d %d”,&amp;n1, &amp;n2);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exibe_media ( n1, n2 );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716016" y="2088710"/>
            <a:ext cx="4392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Rotina: exibe_media 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Entrada: v1, v2 - inteiros */</a:t>
            </a:r>
          </a:p>
          <a:p>
            <a:r>
              <a:rPr lang="pt-BR" sz="1400" b="1" noProof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Passagem de params. por valor 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v1 e v2 recebem uma cópia de n1 e n2 */</a:t>
            </a: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Exibe o resultado na tela */</a:t>
            </a:r>
          </a:p>
          <a:p>
            <a:r>
              <a:rPr lang="pt-BR" sz="1400" b="1" noProof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Zera v1 e v2... Não afeta n1, n2 */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Chama a procedure media */</a:t>
            </a:r>
          </a:p>
        </p:txBody>
      </p:sp>
    </p:spTree>
    <p:extLst>
      <p:ext uri="{BB962C8B-B14F-4D97-AF65-F5344CB8AC3E}">
        <p14:creationId xmlns:p14="http://schemas.microsoft.com/office/powerpoint/2010/main" val="11316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Aula 04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Modularização </a:t>
            </a:r>
            <a:r>
              <a:rPr lang="pt-BR" dirty="0">
                <a:solidFill>
                  <a:srgbClr val="000000"/>
                </a:solidFill>
              </a:rPr>
              <a:t>de </a:t>
            </a:r>
            <a:r>
              <a:rPr lang="pt-BR" dirty="0" smtClean="0">
                <a:solidFill>
                  <a:srgbClr val="000000"/>
                </a:solidFill>
              </a:rPr>
              <a:t>Programas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Funções </a:t>
            </a:r>
            <a:r>
              <a:rPr lang="pt-BR" dirty="0">
                <a:solidFill>
                  <a:srgbClr val="000000"/>
                </a:solidFill>
              </a:rPr>
              <a:t>e Procedimentos da Linguagem C: </a:t>
            </a:r>
            <a:r>
              <a:rPr lang="pt-BR" dirty="0" smtClean="0">
                <a:solidFill>
                  <a:srgbClr val="000000"/>
                </a:solidFill>
              </a:rPr>
              <a:t>Sub-rotinas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Programas </a:t>
            </a:r>
            <a:r>
              <a:rPr lang="pt-BR" dirty="0">
                <a:solidFill>
                  <a:srgbClr val="000000"/>
                </a:solidFill>
              </a:rPr>
              <a:t>Modulares: Blocos {} e Sub-rotinas( )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Criando </a:t>
            </a:r>
            <a:r>
              <a:rPr lang="pt-BR" dirty="0">
                <a:solidFill>
                  <a:srgbClr val="000000"/>
                </a:solidFill>
              </a:rPr>
              <a:t>uma </a:t>
            </a:r>
            <a:r>
              <a:rPr lang="pt-BR" dirty="0" smtClean="0">
                <a:solidFill>
                  <a:srgbClr val="000000"/>
                </a:solidFill>
              </a:rPr>
              <a:t>Sub-Rotina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Declaração </a:t>
            </a:r>
            <a:r>
              <a:rPr lang="pt-BR" dirty="0">
                <a:solidFill>
                  <a:srgbClr val="000000"/>
                </a:solidFill>
              </a:rPr>
              <a:t>(como se faz nos includes</a:t>
            </a:r>
            <a:r>
              <a:rPr lang="pt-BR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Definição </a:t>
            </a:r>
            <a:r>
              <a:rPr lang="pt-BR" dirty="0">
                <a:solidFill>
                  <a:srgbClr val="000000"/>
                </a:solidFill>
              </a:rPr>
              <a:t>dos comandos (detalhamento da sub-rotina)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Passagem </a:t>
            </a:r>
            <a:r>
              <a:rPr lang="pt-BR" dirty="0">
                <a:solidFill>
                  <a:srgbClr val="000000"/>
                </a:solidFill>
              </a:rPr>
              <a:t>de Parâmetros em uma </a:t>
            </a:r>
            <a:r>
              <a:rPr lang="pt-BR" dirty="0" smtClean="0">
                <a:solidFill>
                  <a:srgbClr val="000000"/>
                </a:solidFill>
              </a:rPr>
              <a:t>Sub-Rotina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Passagem </a:t>
            </a:r>
            <a:r>
              <a:rPr lang="pt-BR" dirty="0">
                <a:solidFill>
                  <a:srgbClr val="000000"/>
                </a:solidFill>
              </a:rPr>
              <a:t>de Parâmetros de Entrada e Saída [</a:t>
            </a:r>
            <a:r>
              <a:rPr lang="pt-BR" dirty="0" err="1">
                <a:solidFill>
                  <a:srgbClr val="000000"/>
                </a:solidFill>
              </a:rPr>
              <a:t>return</a:t>
            </a:r>
            <a:r>
              <a:rPr lang="pt-BR" dirty="0" smtClean="0">
                <a:solidFill>
                  <a:srgbClr val="000000"/>
                </a:solidFill>
              </a:rPr>
              <a:t>]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Parâmetros </a:t>
            </a:r>
            <a:r>
              <a:rPr lang="pt-BR" dirty="0">
                <a:solidFill>
                  <a:srgbClr val="000000"/>
                </a:solidFill>
              </a:rPr>
              <a:t>de entrada: Por Valor (</a:t>
            </a:r>
            <a:r>
              <a:rPr lang="pt-BR" dirty="0" err="1">
                <a:solidFill>
                  <a:srgbClr val="000000"/>
                </a:solidFill>
              </a:rPr>
              <a:t>by</a:t>
            </a: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dirty="0" err="1">
                <a:solidFill>
                  <a:srgbClr val="000000"/>
                </a:solidFill>
              </a:rPr>
              <a:t>value</a:t>
            </a:r>
            <a:r>
              <a:rPr lang="pt-BR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Parâmetros </a:t>
            </a:r>
            <a:r>
              <a:rPr lang="pt-BR" dirty="0">
                <a:solidFill>
                  <a:srgbClr val="000000"/>
                </a:solidFill>
              </a:rPr>
              <a:t>de entrada: Por Referência (</a:t>
            </a:r>
            <a:r>
              <a:rPr lang="pt-BR" dirty="0" err="1">
                <a:solidFill>
                  <a:srgbClr val="000000"/>
                </a:solidFill>
              </a:rPr>
              <a:t>by</a:t>
            </a: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dirty="0" err="1">
                <a:solidFill>
                  <a:srgbClr val="000000"/>
                </a:solidFill>
              </a:rPr>
              <a:t>reference</a:t>
            </a:r>
            <a:r>
              <a:rPr lang="pt-BR" dirty="0">
                <a:solidFill>
                  <a:srgbClr val="000000"/>
                </a:solidFill>
              </a:rPr>
              <a:t>)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531585"/>
            <a:ext cx="1236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Agenda: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Programando uma procedure: por valor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20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23528" y="2088710"/>
            <a:ext cx="43924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exibe_media (</a:t>
            </a:r>
            <a:r>
              <a:rPr lang="pt-BR" sz="1400" b="1" noProof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pt-BR" sz="1400" b="1" noProof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v1, int v2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media;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(“Média = %lf \n”, media);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v1 = v2 = 0;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main ( ) {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n1, n2;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 inteiros: “);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(“%d %d”,&amp;n1, &amp;n2);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exibe_media ( </a:t>
            </a:r>
            <a:r>
              <a:rPr lang="pt-BR" sz="1400" b="1" noProof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n1, n2</a:t>
            </a:r>
            <a:r>
              <a:rPr lang="pt-BR" sz="1400" b="1" noProof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716016" y="2088710"/>
            <a:ext cx="4392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Rotina: exibe_media 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Entrada: v1, v2 - inteiros */</a:t>
            </a:r>
          </a:p>
          <a:p>
            <a:r>
              <a:rPr lang="pt-BR" sz="1400" b="1" noProof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Passagem de params. por valor 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v1 e v2 recebem uma cópia de n1 e n2 */</a:t>
            </a: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Exibe o resultado na tela */</a:t>
            </a:r>
          </a:p>
          <a:p>
            <a:r>
              <a:rPr lang="pt-BR" sz="1400" b="1" noProof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Zera v1 e v2... Não afeta n1, n2 */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Chama a procedure media */</a:t>
            </a:r>
          </a:p>
        </p:txBody>
      </p:sp>
      <p:cxnSp>
        <p:nvCxnSpPr>
          <p:cNvPr id="5" name="Conector de seta reta 4"/>
          <p:cNvCxnSpPr/>
          <p:nvPr/>
        </p:nvCxnSpPr>
        <p:spPr>
          <a:xfrm flipH="1" flipV="1">
            <a:off x="3563888" y="2348880"/>
            <a:ext cx="1152128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2519772" y="2636912"/>
            <a:ext cx="2196244" cy="23042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7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Programando uma sub-rotina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Passagem </a:t>
            </a:r>
            <a:r>
              <a:rPr lang="pt-BR" dirty="0"/>
              <a:t>de parâmetros POR </a:t>
            </a:r>
            <a:r>
              <a:rPr lang="pt-BR" dirty="0" smtClean="0"/>
              <a:t>REFERÊNCIA</a:t>
            </a:r>
          </a:p>
          <a:p>
            <a:pPr>
              <a:lnSpc>
                <a:spcPct val="170000"/>
              </a:lnSpc>
            </a:pPr>
            <a:r>
              <a:rPr lang="pt-BR" dirty="0" smtClean="0"/>
              <a:t>Passagem </a:t>
            </a:r>
            <a:r>
              <a:rPr lang="pt-BR" dirty="0"/>
              <a:t>de parâmetros deve respeitar o </a:t>
            </a:r>
            <a:r>
              <a:rPr lang="pt-BR" dirty="0">
                <a:solidFill>
                  <a:srgbClr val="00B050"/>
                </a:solidFill>
              </a:rPr>
              <a:t>tipo</a:t>
            </a:r>
            <a:r>
              <a:rPr lang="pt-BR" dirty="0"/>
              <a:t> de cada parâmetro ! </a:t>
            </a:r>
            <a:endParaRPr lang="pt-BR" dirty="0" smtClean="0"/>
          </a:p>
          <a:p>
            <a:pPr>
              <a:lnSpc>
                <a:spcPct val="170000"/>
              </a:lnSpc>
            </a:pPr>
            <a:r>
              <a:rPr lang="pt-BR" dirty="0" smtClean="0"/>
              <a:t>Passagem </a:t>
            </a:r>
            <a:r>
              <a:rPr lang="pt-BR" dirty="0"/>
              <a:t>de parâmetros deve respeitar a </a:t>
            </a:r>
            <a:r>
              <a:rPr lang="pt-BR" dirty="0">
                <a:solidFill>
                  <a:srgbClr val="00B050"/>
                </a:solidFill>
              </a:rPr>
              <a:t>ordem</a:t>
            </a:r>
            <a:r>
              <a:rPr lang="pt-BR" dirty="0"/>
              <a:t> dos parâmetros ! </a:t>
            </a:r>
            <a:endParaRPr lang="pt-BR" dirty="0" smtClean="0"/>
          </a:p>
          <a:p>
            <a:pPr>
              <a:lnSpc>
                <a:spcPct val="170000"/>
              </a:lnSpc>
            </a:pPr>
            <a:r>
              <a:rPr lang="pt-BR" dirty="0" smtClean="0"/>
              <a:t>Passagem </a:t>
            </a:r>
            <a:r>
              <a:rPr lang="pt-BR" dirty="0"/>
              <a:t>de parâmetros deve cuidar a </a:t>
            </a:r>
            <a:r>
              <a:rPr lang="pt-BR" dirty="0">
                <a:solidFill>
                  <a:srgbClr val="00B050"/>
                </a:solidFill>
              </a:rPr>
              <a:t>quantidade</a:t>
            </a:r>
            <a:r>
              <a:rPr lang="pt-BR" dirty="0"/>
              <a:t> de parâmetros ! </a:t>
            </a:r>
            <a:endParaRPr lang="pt-BR" dirty="0" smtClean="0"/>
          </a:p>
          <a:p>
            <a:pPr>
              <a:lnSpc>
                <a:spcPct val="170000"/>
              </a:lnSpc>
            </a:pPr>
            <a:r>
              <a:rPr lang="pt-BR" dirty="0" smtClean="0"/>
              <a:t>É </a:t>
            </a:r>
            <a:r>
              <a:rPr lang="pt-BR" dirty="0"/>
              <a:t>passado o ENDEREÇO dos parâmetros originais... </a:t>
            </a:r>
            <a:endParaRPr lang="pt-BR" dirty="0" smtClean="0"/>
          </a:p>
          <a:p>
            <a:pPr lvl="1">
              <a:lnSpc>
                <a:spcPct val="170000"/>
              </a:lnSpc>
            </a:pPr>
            <a:r>
              <a:rPr lang="pt-BR" dirty="0" smtClean="0"/>
              <a:t>PORTANTO</a:t>
            </a:r>
            <a:r>
              <a:rPr lang="pt-BR" dirty="0"/>
              <a:t>, </a:t>
            </a:r>
            <a:r>
              <a:rPr lang="pt-BR" b="1" dirty="0"/>
              <a:t>temos acesso total aos dados de entrada </a:t>
            </a:r>
            <a:endParaRPr lang="pt-BR" b="1" dirty="0" smtClean="0"/>
          </a:p>
          <a:p>
            <a:pPr>
              <a:lnSpc>
                <a:spcPct val="170000"/>
              </a:lnSpc>
            </a:pPr>
            <a:r>
              <a:rPr lang="pt-BR" dirty="0" smtClean="0"/>
              <a:t>Parâmetros </a:t>
            </a:r>
            <a:r>
              <a:rPr lang="pt-BR" dirty="0"/>
              <a:t>por Referência servem para: </a:t>
            </a:r>
            <a:endParaRPr lang="pt-BR" dirty="0" smtClean="0"/>
          </a:p>
          <a:p>
            <a:pPr lvl="1">
              <a:lnSpc>
                <a:spcPct val="170000"/>
              </a:lnSpc>
            </a:pPr>
            <a:r>
              <a:rPr lang="pt-BR" dirty="0" smtClean="0"/>
              <a:t>Entrada </a:t>
            </a:r>
            <a:r>
              <a:rPr lang="pt-BR" dirty="0"/>
              <a:t>de Dados: Podemos receber valores </a:t>
            </a:r>
            <a:endParaRPr lang="pt-BR" dirty="0" smtClean="0"/>
          </a:p>
          <a:p>
            <a:pPr lvl="1">
              <a:lnSpc>
                <a:spcPct val="170000"/>
              </a:lnSpc>
            </a:pPr>
            <a:r>
              <a:rPr lang="pt-BR" dirty="0" smtClean="0"/>
              <a:t>Saída </a:t>
            </a:r>
            <a:r>
              <a:rPr lang="pt-BR" dirty="0"/>
              <a:t>de Dados: </a:t>
            </a:r>
            <a:r>
              <a:rPr lang="pt-BR" i="1" dirty="0"/>
              <a:t>Podemos escrever e retornar valores através deles!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31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Programando uma procedure: por referencia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22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7504" y="208871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calcMedia (</a:t>
            </a:r>
            <a:r>
              <a:rPr lang="pt-BR" sz="1400" b="1" noProof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v1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sz="1400" b="1" noProof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v2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*media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*media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= ( v1 + v2 ) / 2.0;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(“Média = %lf \n”, 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*media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v1 = v2 = 0;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main ( ) {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n1, n2;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double result;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 inteiros: “);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(“%d %d”,&amp;n1, &amp;n2);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calcMedia (</a:t>
            </a:r>
            <a:r>
              <a:rPr lang="pt-BR" sz="1400" b="1" noProof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n1, n2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&amp;result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    printf (“Valores: %d- %d \nResultado: %lf \n”, n1, n2, result);</a:t>
            </a:r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115272" y="2088710"/>
            <a:ext cx="439248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Rotina: calcMedia */</a:t>
            </a:r>
          </a:p>
          <a:p>
            <a:r>
              <a:rPr lang="pt-BR" sz="1400" b="1" noProof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Passagem de params. por valor */</a:t>
            </a:r>
          </a:p>
          <a:p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Passagem de params. por </a:t>
            </a:r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referencia 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Media é um ponteiro para result */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Exibe o resultado na tela 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Zera v1 e v2... </a:t>
            </a:r>
            <a:r>
              <a:rPr lang="pt-BR" sz="1400" b="1" noProof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Não afeta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n1, n2 */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Chama a procedure media */</a:t>
            </a:r>
          </a:p>
        </p:txBody>
      </p:sp>
      <p:sp>
        <p:nvSpPr>
          <p:cNvPr id="3" name="Retângulo 2"/>
          <p:cNvSpPr/>
          <p:nvPr/>
        </p:nvSpPr>
        <p:spPr>
          <a:xfrm>
            <a:off x="3046115" y="504708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dirty="0" smtClean="0">
                <a:solidFill>
                  <a:schemeClr val="accent2"/>
                </a:solidFill>
              </a:rPr>
              <a:t>&gt;&gt; </a:t>
            </a:r>
            <a:r>
              <a:rPr lang="pt-BR" sz="1400" dirty="0" err="1" smtClean="0">
                <a:solidFill>
                  <a:schemeClr val="accent2"/>
                </a:solidFill>
              </a:rPr>
              <a:t>scanf</a:t>
            </a:r>
            <a:r>
              <a:rPr lang="pt-BR" sz="1400" dirty="0" smtClean="0">
                <a:solidFill>
                  <a:schemeClr val="accent2"/>
                </a:solidFill>
              </a:rPr>
              <a:t> </a:t>
            </a:r>
            <a:r>
              <a:rPr lang="pt-BR" sz="1400" dirty="0">
                <a:solidFill>
                  <a:schemeClr val="accent2"/>
                </a:solidFill>
              </a:rPr>
              <a:t>também usa passagem por referência </a:t>
            </a:r>
          </a:p>
        </p:txBody>
      </p:sp>
    </p:spTree>
    <p:extLst>
      <p:ext uri="{BB962C8B-B14F-4D97-AF65-F5344CB8AC3E}">
        <p14:creationId xmlns:p14="http://schemas.microsoft.com/office/powerpoint/2010/main" val="393283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Programando uma procedure: por referencia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23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7504" y="2088710"/>
            <a:ext cx="78488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calcMedia (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*v1, int *v2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*media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*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media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= ( *v1 + *v2 ) / 2.0;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(“Média = %lf \n”, 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*media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*v1 = *v2 = 0;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main ( ) {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n1, n2;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double result;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 inteiros: “);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(“%d %d”,&amp;n1, &amp;n2);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calcMedia 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(&amp;n1, &amp;n2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&amp;result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    printf (“Valores: %d- %d \nResultado: %lf \n”, n1, n2, result);</a:t>
            </a:r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115272" y="2088710"/>
            <a:ext cx="4392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Rotina: calcMedia */</a:t>
            </a:r>
          </a:p>
          <a:p>
            <a:r>
              <a:rPr lang="pt-BR" sz="1400" b="1" noProof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Passagem de params. por valor */</a:t>
            </a:r>
          </a:p>
          <a:p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Passagem de params. por </a:t>
            </a:r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referencia 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Media é um ponteiro para result 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v1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v2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são ponteiros para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n1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n2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Exibe o resultado na tela 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Zera v1 e v2... </a:t>
            </a:r>
            <a:r>
              <a:rPr lang="pt-BR" sz="1400" b="1" noProof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AFETA</a:t>
            </a:r>
            <a:r>
              <a:rPr lang="pt-BR" sz="1400" b="1" noProof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n1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, n2 */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Chama a procedure media */</a:t>
            </a:r>
          </a:p>
        </p:txBody>
      </p:sp>
      <p:cxnSp>
        <p:nvCxnSpPr>
          <p:cNvPr id="13" name="Conector de seta reta 12"/>
          <p:cNvCxnSpPr>
            <a:endCxn id="17" idx="3"/>
          </p:cNvCxnSpPr>
          <p:nvPr/>
        </p:nvCxnSpPr>
        <p:spPr>
          <a:xfrm flipH="1">
            <a:off x="2483769" y="3653408"/>
            <a:ext cx="4832920" cy="198631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519075" y="3418339"/>
            <a:ext cx="1505623" cy="244972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1619673" y="5517232"/>
            <a:ext cx="864096" cy="244972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cxnSp>
        <p:nvCxnSpPr>
          <p:cNvPr id="20" name="Conector angulado 19"/>
          <p:cNvCxnSpPr>
            <a:endCxn id="16" idx="2"/>
          </p:cNvCxnSpPr>
          <p:nvPr/>
        </p:nvCxnSpPr>
        <p:spPr>
          <a:xfrm rot="10800000" flipV="1">
            <a:off x="1271887" y="3642981"/>
            <a:ext cx="5892402" cy="20330"/>
          </a:xfrm>
          <a:prstGeom prst="bentConnector4">
            <a:avLst>
              <a:gd name="adj1" fmla="val 80090"/>
              <a:gd name="adj2" fmla="val 1224447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4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Programando uma procedure: por referencia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24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7504" y="2088710"/>
            <a:ext cx="78488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calcMedia (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*v1, int *v2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*media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*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media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= ( *v1 + *v2 ) / 2.0;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(“Média = %lf \n”, 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*media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*v1 = *v2 = 0;                     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main ( ) {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n1, n2;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double result;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 inteiros: “);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(“%d %d”,&amp;n1, &amp;n2);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calcMedia (</a:t>
            </a:r>
            <a:r>
              <a:rPr lang="pt-BR" sz="1400" b="1" strike="sngStrike" noProof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pt-BR" sz="1400" b="1" strike="sngStrike" noProof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5, &amp;(n1+5</a:t>
            </a:r>
            <a:r>
              <a:rPr lang="pt-BR" sz="1400" b="1" strike="sngStrike" noProof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&amp;result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    printf (“Valores: %d- %d \nResultado: %lf \n”, n1, n2, result);</a:t>
            </a:r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115272" y="2088710"/>
            <a:ext cx="4392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Rotina: calcMedia */</a:t>
            </a:r>
          </a:p>
          <a:p>
            <a:r>
              <a:rPr lang="pt-BR" sz="1400" b="1" noProof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Passagem de params. por valor */</a:t>
            </a:r>
          </a:p>
          <a:p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Passagem de params. por </a:t>
            </a:r>
            <a:r>
              <a:rPr lang="pt-BR" sz="1400" b="1" noProof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referencia </a:t>
            </a:r>
            <a:r>
              <a:rPr lang="pt-BR" sz="1400" b="1" noProof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Media é um ponteiro para result 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v1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v2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são ponteiros para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n1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n2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*/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Exibe o resultado na tela */</a:t>
            </a:r>
          </a:p>
          <a:p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/* Zera v1 e v2... </a:t>
            </a:r>
            <a:r>
              <a:rPr lang="pt-BR" sz="1400" b="1" noProof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AFETA</a:t>
            </a:r>
            <a:r>
              <a:rPr lang="pt-BR" sz="1400" b="1" noProof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n1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, n2 */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pt-BR" sz="1400" noProof="1">
                <a:latin typeface="Consolas" panose="020B0609020204030204" pitchFamily="49" charset="0"/>
                <a:cs typeface="Consolas" panose="020B0609020204030204" pitchFamily="49" charset="0"/>
              </a:rPr>
              <a:t>Chama a procedure media */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19075" y="3418339"/>
            <a:ext cx="1505623" cy="244972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131840" y="376655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/>
              <a:t>Atenção</a:t>
            </a:r>
            <a:r>
              <a:rPr lang="pt-BR" b="1" dirty="0"/>
              <a:t>: Não tem como obter o endereço de um valor constante ou de uma expressão! </a:t>
            </a:r>
            <a:r>
              <a:rPr lang="pt-BR" b="1" i="1" dirty="0"/>
              <a:t>Somente variáveis possuem endereço</a:t>
            </a:r>
            <a:r>
              <a:rPr lang="pt-BR" b="1" dirty="0"/>
              <a:t>! </a:t>
            </a:r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2267744" y="4228215"/>
            <a:ext cx="864096" cy="128901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8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dirty="0"/>
              <a:t>Passagem de parâmetros por referência: Ponteiros e Endereços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sz="2400" b="1" noProof="1" smtClean="0">
                <a:solidFill>
                  <a:srgbClr val="0070C0"/>
                </a:solidFill>
              </a:rPr>
              <a:t>&amp;       Obtém o endereço de uma variável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dado=51;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*x;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x = &amp;dado;</a:t>
            </a:r>
          </a:p>
          <a:p>
            <a:pPr marL="457200" lvl="1" indent="0">
              <a:buNone/>
            </a:pPr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2400" b="1" noProof="1" smtClean="0">
                <a:solidFill>
                  <a:srgbClr val="0070C0"/>
                </a:solidFill>
              </a:rPr>
              <a:t>*       Escreve/Lê o conteúdo do endereço especificado</a:t>
            </a:r>
          </a:p>
          <a:p>
            <a:pPr marL="457200" lvl="1" indent="0">
              <a:buNone/>
            </a:pPr>
            <a:r>
              <a:rPr lang="pt-BR" sz="18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dado1 = *x; ou *x = dado1;</a:t>
            </a:r>
          </a:p>
          <a:p>
            <a:pPr marL="457200" lvl="1" indent="0">
              <a:buNone/>
            </a:pPr>
            <a:endParaRPr lang="pt-BR" sz="18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t-BR" sz="2000" b="1" noProof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Ponteiros são TIPADOS: Apontam para um determinado tipo de dado</a:t>
            </a:r>
          </a:p>
          <a:p>
            <a:pPr marL="457200" lvl="1" indent="0">
              <a:buNone/>
            </a:pPr>
            <a:r>
              <a:rPr lang="pt-BR" sz="1800" b="1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Declaração:                 Utilização:</a:t>
            </a:r>
          </a:p>
          <a:p>
            <a:pPr marL="457200" lvl="1" indent="0">
              <a:buNone/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int *ptr_valint;             *ptr_valint = dado_int; /* escreve */</a:t>
            </a:r>
          </a:p>
          <a:p>
            <a:pPr marL="457200" lvl="1" indent="0">
              <a:buNone/>
            </a:pP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double *ptr_valreal; ...      ptr_valreal = &amp;dado_real; /* aponta */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25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2325"/>
              </p:ext>
            </p:extLst>
          </p:nvPr>
        </p:nvGraphicFramePr>
        <p:xfrm>
          <a:off x="7452320" y="1268760"/>
          <a:ext cx="1103784" cy="1800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1892"/>
                <a:gridCol w="551892"/>
              </a:tblGrid>
              <a:tr h="3600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End.</a:t>
                      </a:r>
                      <a:endParaRPr lang="pt-BR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100</a:t>
                      </a:r>
                      <a:endParaRPr lang="pt-BR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51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101</a:t>
                      </a:r>
                      <a:endParaRPr lang="pt-BR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102</a:t>
                      </a:r>
                      <a:endParaRPr lang="pt-BR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103</a:t>
                      </a:r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lipse 5"/>
          <p:cNvSpPr/>
          <p:nvPr/>
        </p:nvSpPr>
        <p:spPr>
          <a:xfrm>
            <a:off x="1812954" y="1803880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>
            <a:endCxn id="5" idx="1"/>
          </p:cNvCxnSpPr>
          <p:nvPr/>
        </p:nvCxnSpPr>
        <p:spPr>
          <a:xfrm>
            <a:off x="2317010" y="2055908"/>
            <a:ext cx="5135310" cy="112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1214920" y="2551256"/>
            <a:ext cx="87735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angulado 10"/>
          <p:cNvCxnSpPr>
            <a:endCxn id="5" idx="3"/>
          </p:cNvCxnSpPr>
          <p:nvPr/>
        </p:nvCxnSpPr>
        <p:spPr>
          <a:xfrm flipV="1">
            <a:off x="2092278" y="2168860"/>
            <a:ext cx="6463826" cy="634424"/>
          </a:xfrm>
          <a:prstGeom prst="bentConnector5">
            <a:avLst>
              <a:gd name="adj1" fmla="val 78412"/>
              <a:gd name="adj2" fmla="val -72738"/>
              <a:gd name="adj3" fmla="val 1035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1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t-BR" dirty="0" smtClean="0"/>
              <a:t>Modularização de Programas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Variáveis </a:t>
            </a:r>
            <a:r>
              <a:rPr lang="pt-BR" dirty="0"/>
              <a:t>em Programas Modulares: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VARIÁVEIS </a:t>
            </a:r>
            <a:r>
              <a:rPr lang="pt-BR" dirty="0"/>
              <a:t>GLOBAIS [</a:t>
            </a:r>
            <a:r>
              <a:rPr lang="pt-BR" dirty="0" err="1"/>
              <a:t>aloc</a:t>
            </a:r>
            <a:r>
              <a:rPr lang="pt-BR" dirty="0"/>
              <a:t>. estática] </a:t>
            </a:r>
            <a:endParaRPr lang="pt-BR" dirty="0" smtClean="0"/>
          </a:p>
          <a:p>
            <a:pPr lvl="1"/>
            <a:r>
              <a:rPr lang="pt-BR" dirty="0" smtClean="0"/>
              <a:t>São </a:t>
            </a:r>
            <a:r>
              <a:rPr lang="pt-BR" dirty="0"/>
              <a:t>variáveis declaradas </a:t>
            </a:r>
            <a:r>
              <a:rPr lang="pt-BR" i="1" dirty="0"/>
              <a:t>fora </a:t>
            </a:r>
            <a:r>
              <a:rPr lang="pt-BR" dirty="0"/>
              <a:t>de qualquer bloco {} do programa, usualmente declaradas no início do código fora do </a:t>
            </a:r>
            <a:r>
              <a:rPr lang="pt-BR" dirty="0" err="1"/>
              <a:t>main</a:t>
            </a:r>
            <a:r>
              <a:rPr lang="pt-BR" dirty="0"/>
              <a:t>(). São acessíveis em qualquer parte do programa: uso livre. </a:t>
            </a:r>
            <a:endParaRPr lang="pt-BR" dirty="0" smtClean="0"/>
          </a:p>
          <a:p>
            <a:r>
              <a:rPr lang="pt-BR" dirty="0" smtClean="0"/>
              <a:t>VARIÁVEIS </a:t>
            </a:r>
            <a:r>
              <a:rPr lang="pt-BR" dirty="0"/>
              <a:t>LOCAIS [</a:t>
            </a:r>
            <a:r>
              <a:rPr lang="pt-BR" dirty="0" err="1"/>
              <a:t>aloc</a:t>
            </a:r>
            <a:r>
              <a:rPr lang="pt-BR" dirty="0"/>
              <a:t>. dinâmica] </a:t>
            </a:r>
            <a:endParaRPr lang="pt-BR" dirty="0" smtClean="0"/>
          </a:p>
          <a:p>
            <a:pPr lvl="1"/>
            <a:r>
              <a:rPr lang="pt-BR" dirty="0" smtClean="0"/>
              <a:t>São </a:t>
            </a:r>
            <a:r>
              <a:rPr lang="pt-BR" dirty="0"/>
              <a:t>variáveis declaradas </a:t>
            </a:r>
            <a:r>
              <a:rPr lang="pt-BR" i="1" dirty="0"/>
              <a:t>dentro </a:t>
            </a:r>
            <a:r>
              <a:rPr lang="pt-BR" dirty="0"/>
              <a:t>de um bloco {} do programa, podendo ser variáveis locais do </a:t>
            </a:r>
            <a:r>
              <a:rPr lang="pt-BR" dirty="0" err="1"/>
              <a:t>main</a:t>
            </a:r>
            <a:r>
              <a:rPr lang="pt-BR" dirty="0"/>
              <a:t>(), de um procedimento, de uma função, ou mesmo de um bloco de um dado comando. São acessíveis somente dentro do bloco onde estão declaradas: uso limitado. 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95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t-BR" dirty="0" smtClean="0"/>
              <a:t>Modularização de Programas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Variáveis </a:t>
            </a:r>
            <a:r>
              <a:rPr lang="pt-BR" dirty="0"/>
              <a:t>em Programas Modulares: </a:t>
            </a:r>
            <a:endParaRPr lang="pt-BR" dirty="0" smtClean="0"/>
          </a:p>
          <a:p>
            <a:r>
              <a:rPr lang="pt-BR" dirty="0" smtClean="0"/>
              <a:t>VARIÁVEIS </a:t>
            </a:r>
            <a:r>
              <a:rPr lang="pt-BR" dirty="0"/>
              <a:t>DO TIPO </a:t>
            </a:r>
            <a:r>
              <a:rPr lang="pt-BR" dirty="0" smtClean="0"/>
              <a:t>PARÂMETRO</a:t>
            </a:r>
          </a:p>
          <a:p>
            <a:pPr lvl="1"/>
            <a:r>
              <a:rPr lang="pt-BR" b="1" dirty="0" err="1" smtClean="0"/>
              <a:t>By</a:t>
            </a:r>
            <a:r>
              <a:rPr lang="pt-BR" b="1" dirty="0" smtClean="0"/>
              <a:t> </a:t>
            </a:r>
            <a:r>
              <a:rPr lang="pt-BR" b="1" dirty="0" err="1" smtClean="0"/>
              <a:t>Value</a:t>
            </a:r>
            <a:r>
              <a:rPr lang="pt-BR" dirty="0"/>
              <a:t> </a:t>
            </a:r>
            <a:r>
              <a:rPr lang="pt-BR" dirty="0" smtClean="0"/>
              <a:t>[</a:t>
            </a:r>
            <a:r>
              <a:rPr lang="pt-BR" dirty="0" err="1" smtClean="0"/>
              <a:t>aloc</a:t>
            </a:r>
            <a:r>
              <a:rPr lang="pt-BR" dirty="0"/>
              <a:t>. dinâmica] </a:t>
            </a:r>
            <a:endParaRPr lang="pt-BR" dirty="0" smtClean="0"/>
          </a:p>
          <a:p>
            <a:pPr lvl="2"/>
            <a:r>
              <a:rPr lang="pt-BR" dirty="0" smtClean="0"/>
              <a:t>São </a:t>
            </a:r>
            <a:r>
              <a:rPr lang="pt-BR" dirty="0"/>
              <a:t>variáveis de parâmetro de uma função ou procedimento (“cópias”). São acessíveis só dentro da sub-rotina onde estão declaradas: uso limitado. </a:t>
            </a:r>
          </a:p>
          <a:p>
            <a:pPr lvl="1"/>
            <a:r>
              <a:rPr lang="pt-BR" b="1" dirty="0" err="1" smtClean="0"/>
              <a:t>By</a:t>
            </a:r>
            <a:r>
              <a:rPr lang="pt-BR" b="1" dirty="0" smtClean="0"/>
              <a:t> </a:t>
            </a:r>
            <a:r>
              <a:rPr lang="pt-BR" b="1" dirty="0" err="1" smtClean="0"/>
              <a:t>Reference</a:t>
            </a:r>
            <a:r>
              <a:rPr lang="pt-BR" b="1" dirty="0" smtClean="0"/>
              <a:t> </a:t>
            </a:r>
            <a:r>
              <a:rPr lang="pt-BR" dirty="0" smtClean="0"/>
              <a:t>[</a:t>
            </a:r>
            <a:r>
              <a:rPr lang="pt-BR" dirty="0" err="1"/>
              <a:t>aloc</a:t>
            </a:r>
            <a:r>
              <a:rPr lang="pt-BR" dirty="0"/>
              <a:t>. estática] </a:t>
            </a:r>
            <a:endParaRPr lang="pt-BR" dirty="0" smtClean="0"/>
          </a:p>
          <a:p>
            <a:pPr lvl="2"/>
            <a:r>
              <a:rPr lang="pt-BR" dirty="0" smtClean="0"/>
              <a:t>São </a:t>
            </a:r>
            <a:r>
              <a:rPr lang="pt-BR" dirty="0"/>
              <a:t>variáveis de parâmetro de uma função ou procedimento (“ponteiros”). São externas a função, com uso livre de leitura e escrita: uso livre.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27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627784" y="5876258"/>
            <a:ext cx="367240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err="1" smtClean="0">
                <a:solidFill>
                  <a:srgbClr val="000065"/>
                </a:solidFill>
                <a:latin typeface="Times New Roman"/>
              </a:rPr>
              <a:t>By</a:t>
            </a:r>
            <a:r>
              <a:rPr lang="es-ES" b="1" dirty="0" smtClean="0">
                <a:solidFill>
                  <a:srgbClr val="000065"/>
                </a:solidFill>
                <a:latin typeface="Times New Roman"/>
              </a:rPr>
              <a:t> </a:t>
            </a:r>
            <a:r>
              <a:rPr lang="es-ES" b="1" dirty="0" err="1">
                <a:solidFill>
                  <a:srgbClr val="000065"/>
                </a:solidFill>
                <a:latin typeface="Times New Roman"/>
              </a:rPr>
              <a:t>Value</a:t>
            </a:r>
            <a:r>
              <a:rPr lang="es-ES" b="1" dirty="0">
                <a:solidFill>
                  <a:srgbClr val="000065"/>
                </a:solidFill>
                <a:latin typeface="Times New Roman"/>
              </a:rPr>
              <a:t> =&gt; Usa a CÓPIA </a:t>
            </a:r>
            <a:endParaRPr lang="es-ES" b="1" dirty="0" smtClean="0">
              <a:solidFill>
                <a:srgbClr val="000065"/>
              </a:solidFill>
              <a:latin typeface="Times New Roman"/>
            </a:endParaRPr>
          </a:p>
          <a:p>
            <a:r>
              <a:rPr lang="es-ES" b="1" dirty="0" err="1" smtClean="0">
                <a:solidFill>
                  <a:srgbClr val="000065"/>
                </a:solidFill>
                <a:latin typeface="Times New Roman"/>
              </a:rPr>
              <a:t>By</a:t>
            </a:r>
            <a:r>
              <a:rPr lang="es-ES" b="1" dirty="0" smtClean="0">
                <a:solidFill>
                  <a:srgbClr val="000065"/>
                </a:solidFill>
                <a:latin typeface="Times New Roman"/>
              </a:rPr>
              <a:t> </a:t>
            </a:r>
            <a:r>
              <a:rPr lang="es-ES" b="1" dirty="0">
                <a:solidFill>
                  <a:srgbClr val="000065"/>
                </a:solidFill>
                <a:latin typeface="Times New Roman"/>
              </a:rPr>
              <a:t>Reference =&gt; Usa a ORIGINAL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8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Comparativo: Passagem de parâmetros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28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51520" y="2348880"/>
            <a:ext cx="4320480" cy="33239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400" b="1" noProof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DECLARA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calculaMedia(double, double);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b="1" noProof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DEFINE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calculaMedia(double v1, double v2) {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media;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v1 = 0.0 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v2 = 999.99 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return (media);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b="1" noProof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UTILIZA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m1 = calculaMedia(valor1, valor2 );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716016" y="2348880"/>
            <a:ext cx="4320480" cy="33239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400" b="1" noProof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DECLARA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calculaMedia(double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, double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b="1" noProof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DEFINE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calculaMedia(double 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v1, double 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v2) {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media;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media = (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v1 + 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v2 ) / 2.0;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v1 = 0.0 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v2 = 999.99 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return (media);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endParaRPr lang="pt-BR" sz="14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400" b="1" noProof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UTILIZA </a:t>
            </a:r>
          </a:p>
          <a:p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m1 = calculaMedia(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valor1, </a:t>
            </a:r>
            <a:r>
              <a:rPr lang="pt-BR" sz="14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pt-BR" sz="14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valor2 );</a:t>
            </a:r>
            <a:endParaRPr lang="pt-BR" sz="14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51579" y="1772816"/>
            <a:ext cx="1320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Por Valor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878386" y="1772816"/>
            <a:ext cx="1995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Por Referência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612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(próxima aula)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3285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dirty="0"/>
              <a:t>Faça uma sub-rotina que receba como parâmetros 3 variáveis </a:t>
            </a:r>
            <a:r>
              <a:rPr lang="pt-BR" dirty="0" smtClean="0"/>
              <a:t>inteiras e </a:t>
            </a:r>
            <a:r>
              <a:rPr lang="pt-BR" dirty="0"/>
              <a:t>retorne estas variáveis com seus valores ordenados, ou seja, o </a:t>
            </a:r>
            <a:r>
              <a:rPr lang="pt-BR" dirty="0" smtClean="0"/>
              <a:t>menor valor </a:t>
            </a:r>
            <a:r>
              <a:rPr lang="pt-BR" dirty="0"/>
              <a:t>na primeira variável, o segundo menor valor na variável do meio</a:t>
            </a:r>
            <a:r>
              <a:rPr lang="pt-BR" dirty="0" smtClean="0"/>
              <a:t>, e </a:t>
            </a:r>
            <a:r>
              <a:rPr lang="pt-BR" dirty="0"/>
              <a:t>o maior valor na última variável. A rotina deve retornar o valor </a:t>
            </a:r>
            <a:r>
              <a:rPr lang="pt-BR" dirty="0" smtClean="0"/>
              <a:t>1 se </a:t>
            </a:r>
            <a:r>
              <a:rPr lang="pt-BR" dirty="0"/>
              <a:t>os três valores forem iguais e 0 se existirem valores diferentes</a:t>
            </a:r>
            <a:r>
              <a:rPr lang="pt-BR" dirty="0" smtClean="0"/>
              <a:t>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Esta </a:t>
            </a:r>
            <a:r>
              <a:rPr lang="pt-BR" dirty="0"/>
              <a:t>rotina deve ser usada da seguinte forma</a:t>
            </a:r>
            <a:r>
              <a:rPr lang="pt-BR" dirty="0" smtClean="0"/>
              <a:t>: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29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11560" y="3933056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printf (“Digite 3 valores: “); </a:t>
            </a:r>
          </a:p>
          <a:p>
            <a:r>
              <a:rPr lang="it-IT" noProof="1" smtClean="0">
                <a:latin typeface="Consolas" panose="020B0609020204030204" pitchFamily="49" charset="0"/>
                <a:cs typeface="Consolas" panose="020B0609020204030204" pitchFamily="49" charset="0"/>
              </a:rPr>
              <a:t>scanf (“%d”, &amp;A); scanf (“%d”, &amp;B); scanf (“%d”, &amp;C); </a:t>
            </a:r>
          </a:p>
          <a:p>
            <a:r>
              <a:rPr lang="en-US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if (Ordena3 (&amp;A, &amp;B, &amp;C) == 1) 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(“Os valores são todos iguais!\n”); 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(“Valores ordenados: %d , %d, %d \n”, A, B, C ); </a:t>
            </a: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064896" cy="36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99792" y="6165304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i="1" noProof="1" smtClean="0"/>
              <a:t>Fonte: </a:t>
            </a:r>
            <a:r>
              <a:rPr lang="pt-BR" sz="1200" i="1" noProof="1" smtClean="0"/>
              <a:t>L. M. Northrop. Software Product Lines Essentials. Disponível em http://www.sei.</a:t>
            </a:r>
            <a:endParaRPr lang="pt-BR" sz="1200" noProof="1" smtClean="0"/>
          </a:p>
          <a:p>
            <a:r>
              <a:rPr lang="pt-BR" sz="1200" i="1" noProof="1" smtClean="0"/>
              <a:t>cmu.edu/library/assets/spl--essentials.pdf Acessado em 01 Set. 2015., 2008.</a:t>
            </a:r>
            <a:endParaRPr lang="pt-BR" sz="1200" noProof="1"/>
          </a:p>
        </p:txBody>
      </p:sp>
    </p:spTree>
    <p:extLst>
      <p:ext uri="{BB962C8B-B14F-4D97-AF65-F5344CB8AC3E}">
        <p14:creationId xmlns:p14="http://schemas.microsoft.com/office/powerpoint/2010/main" val="24317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Informações sobre a disciplina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noProof="0" dirty="0"/>
              <a:t>USP - Universidade de São Paulo - São Carlos, SP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ICMC - Instituto de Ciências Matemáticas e de Computação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SSC - Departamento de Sistemas de Computação</a:t>
            </a:r>
            <a:endParaRPr lang="pt-BR" noProof="0" dirty="0"/>
          </a:p>
          <a:p>
            <a:pPr marL="0" indent="0">
              <a:buNone/>
            </a:pPr>
            <a:r>
              <a:rPr lang="pt-BR" noProof="0" dirty="0"/>
              <a:t> </a:t>
            </a:r>
          </a:p>
          <a:p>
            <a:pPr marL="0" indent="0">
              <a:buNone/>
            </a:pPr>
            <a:r>
              <a:rPr lang="pt-BR" b="1" noProof="0" dirty="0"/>
              <a:t>Prof. </a:t>
            </a:r>
            <a:r>
              <a:rPr lang="pt-BR" b="1" noProof="0" dirty="0" smtClean="0"/>
              <a:t>Dr. Daniel Rodrigo Ferraz Bonetti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Web institucional: </a:t>
            </a:r>
            <a:r>
              <a:rPr lang="pt-BR" b="1" noProof="0" dirty="0">
                <a:hlinkClick r:id="rId2"/>
              </a:rPr>
              <a:t>http://www.icmc.usp.br/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 smtClean="0"/>
              <a:t>Página </a:t>
            </a:r>
            <a:r>
              <a:rPr lang="pt-BR" b="1" noProof="0" dirty="0"/>
              <a:t>do Grupo de Pesquisa: </a:t>
            </a:r>
            <a:r>
              <a:rPr lang="pt-BR" b="1" noProof="0" dirty="0">
                <a:hlinkClick r:id="rId3"/>
              </a:rPr>
              <a:t>http://</a:t>
            </a:r>
            <a:r>
              <a:rPr lang="pt-BR" b="1" noProof="0" dirty="0" smtClean="0">
                <a:hlinkClick r:id="rId3"/>
              </a:rPr>
              <a:t>www.lcr.icmc.usp.br</a:t>
            </a:r>
            <a:r>
              <a:rPr lang="pt-BR" b="1" noProof="0" dirty="0">
                <a:hlinkClick r:id="rId3"/>
              </a:rPr>
              <a:t>/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E-mail:  </a:t>
            </a:r>
            <a:r>
              <a:rPr lang="pt-BR" b="1" noProof="0" dirty="0" smtClean="0">
                <a:hlinkClick r:id="rId4"/>
              </a:rPr>
              <a:t>dbonetti@icmc.usp.br</a:t>
            </a:r>
            <a:r>
              <a:rPr lang="pt-BR" b="1" noProof="0" dirty="0" smtClean="0"/>
              <a:t> ou </a:t>
            </a:r>
            <a:r>
              <a:rPr lang="pt-BR" b="1" noProof="0" dirty="0" smtClean="0">
                <a:hlinkClick r:id="rId5"/>
              </a:rPr>
              <a:t>daniel.bonetti@gmail.com</a:t>
            </a:r>
            <a:r>
              <a:rPr lang="pt-BR" b="1" noProof="0" dirty="0" smtClean="0"/>
              <a:t> </a:t>
            </a:r>
            <a:endParaRPr lang="pt-BR" noProof="0" dirty="0"/>
          </a:p>
          <a:p>
            <a:pPr marL="0" indent="0">
              <a:buNone/>
            </a:pPr>
            <a:r>
              <a:rPr lang="pt-BR" noProof="0" dirty="0"/>
              <a:t> </a:t>
            </a:r>
          </a:p>
          <a:p>
            <a:pPr marL="0" indent="0">
              <a:buNone/>
            </a:pPr>
            <a:r>
              <a:rPr lang="pt-BR" b="1" noProof="0" dirty="0" smtClean="0"/>
              <a:t>Disciplina de Linguagem de Programação e Aplicações SSC0300</a:t>
            </a:r>
          </a:p>
          <a:p>
            <a:pPr marL="0" indent="0">
              <a:buNone/>
            </a:pPr>
            <a:r>
              <a:rPr lang="pt-BR" sz="3100" b="1" noProof="0" dirty="0" smtClean="0">
                <a:hlinkClick r:id="rId6"/>
              </a:rPr>
              <a:t>http</a:t>
            </a:r>
            <a:r>
              <a:rPr lang="pt-BR" sz="3100" b="1" noProof="0" dirty="0">
                <a:hlinkClick r:id="rId6"/>
              </a:rPr>
              <a:t>://lcrserver.icmc.usp.br/~daniel/ssc0300/index</a:t>
            </a:r>
            <a:r>
              <a:rPr lang="pt-BR" sz="3100" b="1" noProof="0" dirty="0"/>
              <a:t> </a:t>
            </a:r>
          </a:p>
          <a:p>
            <a:pPr marL="0" indent="0">
              <a:buNone/>
            </a:pP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23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797"/>
            <a:ext cx="8229600" cy="1143000"/>
          </a:xfrm>
        </p:spPr>
        <p:txBody>
          <a:bodyPr/>
          <a:lstStyle/>
          <a:p>
            <a:r>
              <a:rPr lang="pt-BR" dirty="0" smtClean="0"/>
              <a:t>Modularização de Programas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19797"/>
            <a:ext cx="40324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Nome[30];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Idade;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le_nome 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printf("Digite seu nome: 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scanf("%s", Nome);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le_idade(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printf("Digite sua idade: 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scanf("%d", &amp;Idade);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exibe_dados 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printf("\n");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printf("Nome: %s\n", Nome);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printf("Idade: %d\n", Idade);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printf("\n");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54190" y="1124744"/>
            <a:ext cx="4392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char resp[3];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resp[0]=‘s’;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while (resp[0] == ‘s’) 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le_nome(); </a:t>
            </a: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le_idade(); </a:t>
            </a: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exibe_dados();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printf("Continuar? (s/n) “);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scanf ("%s", resp); 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 flipV="1">
            <a:off x="4283968" y="1124744"/>
            <a:ext cx="0" cy="560425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3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797"/>
            <a:ext cx="8229600" cy="1143000"/>
          </a:xfrm>
        </p:spPr>
        <p:txBody>
          <a:bodyPr/>
          <a:lstStyle/>
          <a:p>
            <a:r>
              <a:rPr lang="pt-BR" dirty="0" smtClean="0"/>
              <a:t>Sub-rotinas e variáveis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5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39552" y="1556792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Programas </a:t>
            </a:r>
            <a:r>
              <a:rPr lang="pt-BR" sz="2400" dirty="0"/>
              <a:t>podem ter variáveis gerais, as denominadas </a:t>
            </a:r>
            <a:r>
              <a:rPr lang="pt-BR" sz="2400" b="1" i="1" dirty="0">
                <a:solidFill>
                  <a:srgbClr val="00B050"/>
                </a:solidFill>
              </a:rPr>
              <a:t>variáveis globais </a:t>
            </a:r>
            <a:r>
              <a:rPr lang="pt-BR" sz="2400" dirty="0"/>
              <a:t>que podem ser usadas por qualquer sub-rotina. </a:t>
            </a:r>
            <a:r>
              <a:rPr lang="pt-BR" sz="2400" i="1" dirty="0"/>
              <a:t>Todos módulos tem acesso as variáveis globais. </a:t>
            </a:r>
            <a:endParaRPr lang="pt-BR" sz="24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Variáveis </a:t>
            </a:r>
            <a:r>
              <a:rPr lang="pt-BR" sz="2400" dirty="0"/>
              <a:t>globais são </a:t>
            </a:r>
            <a:r>
              <a:rPr lang="pt-BR" sz="2400" dirty="0" smtClean="0"/>
              <a:t>declaradas </a:t>
            </a:r>
            <a:r>
              <a:rPr lang="pt-BR" sz="2400" dirty="0"/>
              <a:t>FORA dos blocos, ou seja, fora das sub-rotinas. </a:t>
            </a: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Programas </a:t>
            </a:r>
            <a:r>
              <a:rPr lang="pt-BR" sz="2400" dirty="0"/>
              <a:t>podem ter variáveis proprietárias de um bloco, as denominadas </a:t>
            </a:r>
            <a:r>
              <a:rPr lang="pt-BR" sz="2400" b="1" i="1" dirty="0">
                <a:solidFill>
                  <a:srgbClr val="00B050"/>
                </a:solidFill>
              </a:rPr>
              <a:t>variáveis locais </a:t>
            </a:r>
            <a:r>
              <a:rPr lang="pt-BR" sz="2400" dirty="0"/>
              <a:t>que podem ser usadas apenas dentro da sub-rotina (bloco) onde foram criadas. </a:t>
            </a:r>
            <a:r>
              <a:rPr lang="pt-BR" sz="2400" i="1" dirty="0"/>
              <a:t>Variáveis locais são acessadas somente dentro do seu bloco.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619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797"/>
            <a:ext cx="8229600" cy="1143000"/>
          </a:xfrm>
        </p:spPr>
        <p:txBody>
          <a:bodyPr/>
          <a:lstStyle/>
          <a:p>
            <a:r>
              <a:rPr lang="pt-BR" dirty="0" smtClean="0"/>
              <a:t>Modularização de Programas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6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19797"/>
            <a:ext cx="40324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Nome[30];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Idade;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le_nome 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printf("Digite seu nome: 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scanf("%s", Nome);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le_idade(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printf("Digite sua idade: 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scanf("%d", &amp;Idade);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exibe_dados 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printf("\n");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printf("Nome: %s\n", Nome);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printf("Idade: %d\n", Idade);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printf("\n");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54190" y="1124744"/>
            <a:ext cx="4392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char resp[3];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resp[0]=‘s’;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while (resp[0] == ‘s’) 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le_nome(); </a:t>
            </a: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le_idade(); </a:t>
            </a: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exibe_dados();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printf("Continuar? (s/n) “);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scanf ("%s", resp); 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 flipV="1">
            <a:off x="4283968" y="1124744"/>
            <a:ext cx="0" cy="560425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107504" y="1916832"/>
            <a:ext cx="1800200" cy="64807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004048" y="1844824"/>
            <a:ext cx="1656184" cy="39604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907704" y="1918573"/>
            <a:ext cx="101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Variáveis</a:t>
            </a:r>
          </a:p>
          <a:p>
            <a:r>
              <a:rPr lang="pt-BR" dirty="0" smtClean="0"/>
              <a:t>globais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661212" y="1719680"/>
            <a:ext cx="1623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Variável</a:t>
            </a:r>
          </a:p>
          <a:p>
            <a:r>
              <a:rPr lang="pt-BR" dirty="0" smtClean="0"/>
              <a:t>local do </a:t>
            </a:r>
            <a:r>
              <a:rPr lang="pt-BR" dirty="0" err="1" smtClean="0"/>
              <a:t>main</a:t>
            </a:r>
            <a:r>
              <a:rPr lang="pt-BR" dirty="0" smtClean="0"/>
              <a:t>()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4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797"/>
            <a:ext cx="8229600" cy="1143000"/>
          </a:xfrm>
        </p:spPr>
        <p:txBody>
          <a:bodyPr/>
          <a:lstStyle/>
          <a:p>
            <a:r>
              <a:rPr lang="pt-BR" dirty="0" smtClean="0"/>
              <a:t>Modularização de Programas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7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19797"/>
            <a:ext cx="40324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char Nome[30];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le_nome 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printf("Digite seu nome: 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scanf("%s", Nome);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le_idade(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Idade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printf("Digite sua idade: 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scanf("%d", &amp;Idade);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exibe_dados 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printf("\n");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printf("Nome: %s\n", Nome);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600" noProof="1">
                <a:latin typeface="Consolas" panose="020B0609020204030204" pitchFamily="49" charset="0"/>
                <a:cs typeface="Consolas" panose="020B0609020204030204" pitchFamily="49" charset="0"/>
              </a:rPr>
              <a:t>printf("Idade: %d\n", Idade);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printf("\n");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54190" y="1124744"/>
            <a:ext cx="4392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 ) </a:t>
            </a:r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char resp[3];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resp[0]=‘s’; 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while (resp[0] == ‘s’) {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le_nome(); </a:t>
            </a: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le_idade(); </a:t>
            </a:r>
          </a:p>
          <a:p>
            <a:r>
              <a:rPr lang="pt-BR" sz="1600" noProof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exibe_dados();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printf("Continuar? (s/n) “);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    scanf ("%s", resp); 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 flipV="1">
            <a:off x="4283968" y="1124744"/>
            <a:ext cx="0" cy="560425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107504" y="1916832"/>
            <a:ext cx="1800200" cy="44917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004048" y="1844824"/>
            <a:ext cx="1656184" cy="39604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907704" y="1918573"/>
            <a:ext cx="154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Variável global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661212" y="1719680"/>
            <a:ext cx="1623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Variável</a:t>
            </a:r>
          </a:p>
          <a:p>
            <a:r>
              <a:rPr lang="pt-BR" dirty="0" smtClean="0"/>
              <a:t>local do </a:t>
            </a:r>
            <a:r>
              <a:rPr lang="pt-BR" dirty="0" err="1" smtClean="0"/>
              <a:t>main</a:t>
            </a:r>
            <a:r>
              <a:rPr lang="pt-BR" dirty="0" smtClean="0"/>
              <a:t>()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611560" y="3926870"/>
            <a:ext cx="1296144" cy="29421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123728" y="3447477"/>
            <a:ext cx="1784422" cy="643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Variável local de </a:t>
            </a:r>
            <a:r>
              <a:rPr lang="pt-BR" dirty="0" err="1" smtClean="0"/>
              <a:t>Le_Idade</a:t>
            </a:r>
            <a:r>
              <a:rPr lang="pt-BR" dirty="0" smtClean="0"/>
              <a:t>()</a:t>
            </a:r>
          </a:p>
        </p:txBody>
      </p:sp>
      <p:cxnSp>
        <p:nvCxnSpPr>
          <p:cNvPr id="9" name="Conector de seta reta 8"/>
          <p:cNvCxnSpPr>
            <a:stCxn id="13" idx="3"/>
          </p:cNvCxnSpPr>
          <p:nvPr/>
        </p:nvCxnSpPr>
        <p:spPr>
          <a:xfrm flipV="1">
            <a:off x="1907704" y="3769388"/>
            <a:ext cx="216024" cy="30459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611560" y="6021288"/>
            <a:ext cx="3240360" cy="0"/>
          </a:xfrm>
          <a:prstGeom prst="line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94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Programando uma sub-rotina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Passagem de parâmetros POR </a:t>
            </a:r>
            <a:r>
              <a:rPr lang="pt-BR" dirty="0" smtClean="0"/>
              <a:t>VALOR    (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Passagem </a:t>
            </a:r>
            <a:r>
              <a:rPr lang="pt-BR" dirty="0"/>
              <a:t>de parâmetros deve respeitar o </a:t>
            </a:r>
            <a:r>
              <a:rPr lang="pt-BR" b="1" dirty="0">
                <a:solidFill>
                  <a:schemeClr val="accent2"/>
                </a:solidFill>
              </a:rPr>
              <a:t>tipo</a:t>
            </a:r>
            <a:r>
              <a:rPr lang="pt-BR" dirty="0"/>
              <a:t> de cada </a:t>
            </a:r>
            <a:r>
              <a:rPr lang="pt-BR" dirty="0" smtClean="0"/>
              <a:t>parâmetro !</a:t>
            </a:r>
          </a:p>
          <a:p>
            <a:endParaRPr lang="pt-BR" dirty="0"/>
          </a:p>
          <a:p>
            <a:r>
              <a:rPr lang="pt-BR" dirty="0" smtClean="0"/>
              <a:t>Passagem </a:t>
            </a:r>
            <a:r>
              <a:rPr lang="pt-BR" dirty="0"/>
              <a:t>de parâmetros deve respeitar a </a:t>
            </a:r>
            <a:r>
              <a:rPr lang="pt-BR" sz="3100" b="1" dirty="0">
                <a:solidFill>
                  <a:schemeClr val="accent2"/>
                </a:solidFill>
              </a:rPr>
              <a:t>ordem</a:t>
            </a:r>
            <a:r>
              <a:rPr lang="pt-BR" dirty="0"/>
              <a:t> dos parâmetros </a:t>
            </a:r>
            <a:r>
              <a:rPr lang="pt-BR" dirty="0" smtClean="0"/>
              <a:t>!</a:t>
            </a:r>
          </a:p>
          <a:p>
            <a:endParaRPr lang="pt-BR" dirty="0"/>
          </a:p>
          <a:p>
            <a:r>
              <a:rPr lang="pt-BR" dirty="0" smtClean="0"/>
              <a:t>Passagem </a:t>
            </a:r>
            <a:r>
              <a:rPr lang="pt-BR" dirty="0"/>
              <a:t>de parâmetros deve cuidar a </a:t>
            </a:r>
            <a:r>
              <a:rPr lang="pt-BR" sz="3100" b="1" dirty="0">
                <a:solidFill>
                  <a:schemeClr val="accent2"/>
                </a:solidFill>
              </a:rPr>
              <a:t>quantidade</a:t>
            </a:r>
            <a:r>
              <a:rPr lang="pt-BR" dirty="0"/>
              <a:t> de parâmetros </a:t>
            </a:r>
            <a:r>
              <a:rPr lang="pt-BR" dirty="0" smtClean="0"/>
              <a:t>!</a:t>
            </a:r>
          </a:p>
          <a:p>
            <a:endParaRPr lang="pt-BR" dirty="0"/>
          </a:p>
          <a:p>
            <a:r>
              <a:rPr lang="pt-BR" dirty="0" smtClean="0"/>
              <a:t>É </a:t>
            </a:r>
            <a:r>
              <a:rPr lang="pt-BR" dirty="0"/>
              <a:t>passada apenas uma </a:t>
            </a:r>
            <a:r>
              <a:rPr lang="pt-BR" sz="3100" b="1" dirty="0">
                <a:solidFill>
                  <a:schemeClr val="accent2"/>
                </a:solidFill>
              </a:rPr>
              <a:t>cópia</a:t>
            </a:r>
            <a:r>
              <a:rPr lang="pt-BR" dirty="0"/>
              <a:t> dos parâmetros originais</a:t>
            </a:r>
            <a:r>
              <a:rPr lang="pt-BR" dirty="0" smtClean="0"/>
              <a:t>...</a:t>
            </a:r>
          </a:p>
          <a:p>
            <a:pPr lvl="1"/>
            <a:r>
              <a:rPr lang="pt-BR" dirty="0" smtClean="0"/>
              <a:t>(</a:t>
            </a:r>
            <a:r>
              <a:rPr lang="pt-BR" dirty="0"/>
              <a:t>por valor = através de uma cópia)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50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14903"/>
          </a:xfrm>
        </p:spPr>
        <p:txBody>
          <a:bodyPr/>
          <a:lstStyle/>
          <a:p>
            <a:r>
              <a:rPr lang="pt-BR" dirty="0" smtClean="0"/>
              <a:t>Programa em C típico: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9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5536" y="1412776"/>
            <a:ext cx="540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&lt;stdio.h&gt;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calcula_media (double, double);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(void);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double calcula_media(double v1, double v2 )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media;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media = ( v1 + v2 ) / 2.0;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return (media);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sz="16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main ( ) {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valor1, valor2;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double m1, m2;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printf (“Entre 2 números: “);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scanf (“%lf %lf”,&amp;valor1, &amp;valor2);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m1 = calcula_media ( valor1, valor2 );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m2 = calcula_media ( 10.0, 7.0 );</a:t>
            </a:r>
          </a:p>
          <a:p>
            <a:r>
              <a:rPr lang="pt-BR" sz="16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6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78894" y="1268760"/>
            <a:ext cx="3456384" cy="14773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noProof="1" smtClean="0"/>
              <a:t>Declaração: “cabeçalho da rotina”</a:t>
            </a:r>
          </a:p>
          <a:p>
            <a:endParaRPr lang="pt-BR" noProof="1" smtClean="0"/>
          </a:p>
          <a:p>
            <a:r>
              <a:rPr lang="pt-BR" noProof="1" smtClean="0">
                <a:latin typeface="Consolas" panose="020B0609020204030204" pitchFamily="49" charset="0"/>
                <a:cs typeface="Consolas" panose="020B0609020204030204" pitchFamily="49" charset="0"/>
              </a:rPr>
              <a:t>Tipo_de_Saída Nome_da_Rotina (Tipos_de_entrada);</a:t>
            </a:r>
          </a:p>
        </p:txBody>
      </p:sp>
      <p:sp>
        <p:nvSpPr>
          <p:cNvPr id="8" name="Retângulo 7"/>
          <p:cNvSpPr/>
          <p:nvPr/>
        </p:nvSpPr>
        <p:spPr>
          <a:xfrm>
            <a:off x="395536" y="2132856"/>
            <a:ext cx="4392488" cy="61323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 rot="5400000">
            <a:off x="4852629" y="2147662"/>
            <a:ext cx="446854" cy="576064"/>
          </a:xfrm>
          <a:prstGeom prst="down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7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7030A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B05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6082</TotalTime>
  <Words>3697</Words>
  <Application>Microsoft Office PowerPoint</Application>
  <PresentationFormat>Apresentação na tela (4:3)</PresentationFormat>
  <Paragraphs>733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USP – ICMC – SSC SSC0300 2º Semestre 2015</vt:lpstr>
      <vt:lpstr>Aula 04</vt:lpstr>
      <vt:lpstr>Introdução</vt:lpstr>
      <vt:lpstr>Modularização de Programas</vt:lpstr>
      <vt:lpstr>Sub-rotinas e variáveis</vt:lpstr>
      <vt:lpstr>Modularização de Programas</vt:lpstr>
      <vt:lpstr>Modularização de Programas</vt:lpstr>
      <vt:lpstr>Programando uma sub-rotina</vt:lpstr>
      <vt:lpstr>Programa em C típico: by value</vt:lpstr>
      <vt:lpstr>Programa em C típico: by value</vt:lpstr>
      <vt:lpstr>Programa em C típico: by value</vt:lpstr>
      <vt:lpstr>Programa em C típico: by value</vt:lpstr>
      <vt:lpstr>Programa em C típico: by value</vt:lpstr>
      <vt:lpstr>Programa em C típico: by value</vt:lpstr>
      <vt:lpstr>Programa em C típico: by value</vt:lpstr>
      <vt:lpstr>Programa em C típico: by value</vt:lpstr>
      <vt:lpstr>Programa em C típico: by value</vt:lpstr>
      <vt:lpstr>Programando uma sub-rotina</vt:lpstr>
      <vt:lpstr>Programando uma procedure: por valor</vt:lpstr>
      <vt:lpstr>Programando uma procedure: por valor</vt:lpstr>
      <vt:lpstr>Programando uma sub-rotina</vt:lpstr>
      <vt:lpstr>Programando uma procedure: por referencia</vt:lpstr>
      <vt:lpstr>Programando uma procedure: por referencia</vt:lpstr>
      <vt:lpstr>Programando uma procedure: por referencia</vt:lpstr>
      <vt:lpstr>Passagem de parâmetros por referência: Ponteiros e Endereços</vt:lpstr>
      <vt:lpstr>Modularização de Programas</vt:lpstr>
      <vt:lpstr>Modularização de Programas</vt:lpstr>
      <vt:lpstr>Comparativo: Passagem de parâmetros</vt:lpstr>
      <vt:lpstr>Exercício (próxima aula)</vt:lpstr>
      <vt:lpstr>Informações sobre a disciplina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 – ICMC – SSC SSC 0300 2º Semestre 2015</dc:title>
  <dc:creator>Daniel Bonetti</dc:creator>
  <cp:lastModifiedBy>Daniel Bonetti</cp:lastModifiedBy>
  <cp:revision>161</cp:revision>
  <dcterms:created xsi:type="dcterms:W3CDTF">2015-08-01T18:43:12Z</dcterms:created>
  <dcterms:modified xsi:type="dcterms:W3CDTF">2015-09-04T16:15:16Z</dcterms:modified>
</cp:coreProperties>
</file>