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342" r:id="rId4"/>
    <p:sldId id="343" r:id="rId5"/>
    <p:sldId id="344" r:id="rId6"/>
    <p:sldId id="345" r:id="rId7"/>
    <p:sldId id="347" r:id="rId8"/>
    <p:sldId id="348" r:id="rId9"/>
    <p:sldId id="349" r:id="rId10"/>
    <p:sldId id="346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9" r:id="rId29"/>
    <p:sldId id="367" r:id="rId30"/>
    <p:sldId id="368" r:id="rId31"/>
    <p:sldId id="372" r:id="rId32"/>
    <p:sldId id="374" r:id="rId33"/>
    <p:sldId id="371" r:id="rId34"/>
    <p:sldId id="373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4" r:id="rId43"/>
    <p:sldId id="383" r:id="rId44"/>
    <p:sldId id="385" r:id="rId45"/>
    <p:sldId id="386" r:id="rId46"/>
    <p:sldId id="341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28/08/2015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28/08/2015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crserver.icmc.usp.br/~daniel/ssc0300/inde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crserver.icmc.usp.br/~daniel/ssc0300/index" TargetMode="Externa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noProof="0" dirty="0" smtClean="0"/>
              <a:t>USP – ICMC – SSC</a:t>
            </a:r>
            <a:br>
              <a:rPr lang="pt-BR" noProof="0" dirty="0" smtClean="0"/>
            </a:br>
            <a:r>
              <a:rPr lang="pt-BR" noProof="0" dirty="0" smtClean="0"/>
              <a:t>SSC0300 2º Semestre 2015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noProof="0" dirty="0" smtClean="0"/>
              <a:t>Disciplina de</a:t>
            </a:r>
          </a:p>
          <a:p>
            <a:r>
              <a:rPr lang="pt-BR" noProof="0" dirty="0" smtClean="0"/>
              <a:t>Linguagem de Programação e Aplicações</a:t>
            </a:r>
          </a:p>
          <a:p>
            <a:r>
              <a:rPr lang="pt-BR" noProof="0" dirty="0" smtClean="0"/>
              <a:t>[ Eng. Elétrica / Eletrônica ]</a:t>
            </a:r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740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Reconfigurável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Página</a:t>
            </a:r>
            <a:r>
              <a:rPr lang="en-GB" dirty="0" smtClean="0"/>
              <a:t> da </a:t>
            </a:r>
            <a:r>
              <a:rPr lang="en-GB" dirty="0" err="1" smtClean="0"/>
              <a:t>disciplina</a:t>
            </a:r>
            <a:r>
              <a:rPr lang="en-GB" dirty="0" smtClean="0"/>
              <a:t>:</a:t>
            </a:r>
          </a:p>
          <a:p>
            <a:r>
              <a:rPr lang="pt-BR" dirty="0">
                <a:hlinkClick r:id="rId4"/>
              </a:rPr>
              <a:t>http://lcrserver.icmc.usp.br/~</a:t>
            </a:r>
            <a:r>
              <a:rPr lang="pt-BR" dirty="0" smtClean="0">
                <a:hlinkClick r:id="rId4"/>
              </a:rPr>
              <a:t>daniel/ssc0300/index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noProof="0" dirty="0" smtClean="0"/>
              <a:t>Vetores e Matrizes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19"/>
            <a:ext cx="8229600" cy="1944216"/>
          </a:xfrm>
        </p:spPr>
        <p:txBody>
          <a:bodyPr>
            <a:noAutofit/>
          </a:bodyPr>
          <a:lstStyle/>
          <a:p>
            <a:r>
              <a:rPr lang="pt-BR" sz="2400" dirty="0"/>
              <a:t>O que fazer quando precisamos armazenar na </a:t>
            </a:r>
            <a:r>
              <a:rPr lang="pt-BR" sz="2400" dirty="0" smtClean="0"/>
              <a:t>memória informações </a:t>
            </a:r>
            <a:r>
              <a:rPr lang="pt-BR" sz="2400" dirty="0"/>
              <a:t>de diferentes tipo ?!? </a:t>
            </a:r>
            <a:endParaRPr lang="pt-BR" sz="2400" dirty="0" smtClean="0"/>
          </a:p>
          <a:p>
            <a:pPr lvl="1"/>
            <a:r>
              <a:rPr lang="pt-BR" sz="2000" dirty="0" smtClean="0"/>
              <a:t>Nome</a:t>
            </a:r>
            <a:r>
              <a:rPr lang="pt-BR" sz="2000" dirty="0"/>
              <a:t>, Idade, CPF, Salário, etc.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2492896"/>
            <a:ext cx="7488832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#define MaxVetor 100 </a:t>
            </a:r>
          </a:p>
          <a:p>
            <a:pPr>
              <a:lnSpc>
                <a:spcPct val="130000"/>
              </a:lnSpc>
            </a:pP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Nome [MaxVetor][30];   /* Vetores separados:    */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Idade [MaxVetor];       /* Usar o mesmo índice   */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long CPF [MaxVetor];        /* para acessar os dados */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Salario [MaxVetor];  /* de uma mesma pessoa   */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...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strcpy(Nome[15],”Fulano da Silva”);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Idade[15]=18;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CPF[15]=01234567900; 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Salario[15]=500.00; 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89312" y="5301208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Tipo </a:t>
            </a:r>
            <a:r>
              <a:rPr lang="pt-BR" dirty="0"/>
              <a:t>Pessoa? </a:t>
            </a:r>
            <a:endParaRPr lang="pt-BR" dirty="0" smtClean="0"/>
          </a:p>
          <a:p>
            <a:r>
              <a:rPr lang="pt-BR" dirty="0" smtClean="0"/>
              <a:t>Conceito </a:t>
            </a:r>
            <a:r>
              <a:rPr lang="pt-BR" dirty="0"/>
              <a:t>de Registro </a:t>
            </a:r>
            <a:endParaRPr lang="pt-BR" dirty="0" smtClean="0"/>
          </a:p>
          <a:p>
            <a:r>
              <a:rPr lang="pt-BR" dirty="0" smtClean="0"/>
              <a:t>Conceito </a:t>
            </a:r>
            <a:r>
              <a:rPr lang="pt-BR" dirty="0"/>
              <a:t>de Campos </a:t>
            </a:r>
          </a:p>
        </p:txBody>
      </p:sp>
    </p:spTree>
    <p:extLst>
      <p:ext uri="{BB962C8B-B14F-4D97-AF65-F5344CB8AC3E}">
        <p14:creationId xmlns:p14="http://schemas.microsoft.com/office/powerpoint/2010/main" val="14197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Estruturas</a:t>
            </a:r>
          </a:p>
          <a:p>
            <a:r>
              <a:rPr lang="pt-BR" sz="2400" dirty="0" err="1" smtClean="0"/>
              <a:t>structs</a:t>
            </a:r>
            <a:r>
              <a:rPr lang="pt-BR" sz="2400" dirty="0" smtClean="0"/>
              <a:t> </a:t>
            </a:r>
            <a:r>
              <a:rPr lang="pt-BR" sz="2400" dirty="0"/>
              <a:t>são coleções de dados </a:t>
            </a:r>
            <a:r>
              <a:rPr lang="pt-BR" sz="2400" dirty="0" smtClean="0"/>
              <a:t>heterogêneos agrupados </a:t>
            </a:r>
            <a:r>
              <a:rPr lang="pt-BR" sz="2400" dirty="0"/>
              <a:t>em um mesmo elemento de </a:t>
            </a:r>
            <a:r>
              <a:rPr lang="pt-BR" sz="2400" dirty="0" smtClean="0"/>
              <a:t>dados</a:t>
            </a:r>
          </a:p>
          <a:p>
            <a:r>
              <a:rPr lang="pt-BR" sz="2400" dirty="0" err="1" smtClean="0"/>
              <a:t>Ex</a:t>
            </a:r>
            <a:r>
              <a:rPr lang="pt-BR" sz="2400" dirty="0"/>
              <a:t>: armazenar as coordenadas (</a:t>
            </a:r>
            <a:r>
              <a:rPr lang="pt-BR" sz="2400" dirty="0" err="1"/>
              <a:t>x,y</a:t>
            </a:r>
            <a:r>
              <a:rPr lang="pt-BR" sz="2400" dirty="0"/>
              <a:t>) de </a:t>
            </a:r>
            <a:r>
              <a:rPr lang="pt-BR" sz="2400" dirty="0" smtClean="0"/>
              <a:t>um ponto</a:t>
            </a:r>
            <a:r>
              <a:rPr lang="pt-BR" sz="2400" dirty="0"/>
              <a:t>: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11</a:t>
            </a:fld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4946551" cy="28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8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Declaração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pt-BR" sz="2400" dirty="0" smtClean="0"/>
              <a:t>A estrutura contem dois inteiros: x e y</a:t>
            </a:r>
          </a:p>
          <a:p>
            <a:r>
              <a:rPr lang="pt-BR" sz="2400" dirty="0" smtClean="0"/>
              <a:t>Neste </a:t>
            </a:r>
            <a:r>
              <a:rPr lang="pt-BR" sz="2400" dirty="0"/>
              <a:t>caso, a estrutura foi definida e com ela duas variáveis, </a:t>
            </a:r>
            <a:r>
              <a:rPr lang="pt-BR" sz="2400" i="1" dirty="0"/>
              <a:t>p1 </a:t>
            </a:r>
            <a:r>
              <a:rPr lang="pt-BR" sz="2400" dirty="0"/>
              <a:t>e </a:t>
            </a:r>
            <a:r>
              <a:rPr lang="pt-BR" sz="2400" i="1" dirty="0"/>
              <a:t>p2, </a:t>
            </a:r>
            <a:r>
              <a:rPr lang="pt-BR" sz="2400" dirty="0"/>
              <a:t>foram declaradas (cada um contendo duas coordenadas)</a:t>
            </a:r>
            <a:endParaRPr lang="en-GB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12</a:t>
            </a:fld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4946551" cy="28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115616" y="1785071"/>
            <a:ext cx="1804487" cy="13726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struct {</a:t>
            </a:r>
          </a:p>
          <a:p>
            <a:pPr>
              <a:lnSpc>
                <a:spcPct val="130000"/>
              </a:lnSpc>
            </a:pPr>
            <a:r>
              <a:rPr lang="en-GB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int x;</a:t>
            </a:r>
          </a:p>
          <a:p>
            <a:pPr>
              <a:lnSpc>
                <a:spcPct val="130000"/>
              </a:lnSpc>
            </a:pPr>
            <a:r>
              <a:rPr lang="en-GB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int y;</a:t>
            </a:r>
          </a:p>
          <a:p>
            <a:pPr>
              <a:lnSpc>
                <a:spcPct val="130000"/>
              </a:lnSpc>
            </a:pP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p1, p2;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r>
              <a:rPr lang="pt-BR" sz="2400" dirty="0"/>
              <a:t>Formato da declaração: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pt-BR" sz="2400" dirty="0"/>
          </a:p>
          <a:p>
            <a:r>
              <a:rPr lang="pt-BR" sz="2400" dirty="0"/>
              <a:t>A estrutura pode agrupar um número arbitrário de dados de tipos diferentes</a:t>
            </a:r>
          </a:p>
          <a:p>
            <a:r>
              <a:rPr lang="pt-BR" sz="2400" dirty="0"/>
              <a:t>Pode-se nomear a estrutura para aumentar </a:t>
            </a:r>
            <a:r>
              <a:rPr lang="pt-BR" sz="2400" dirty="0" smtClean="0"/>
              <a:t>a facilidade </a:t>
            </a:r>
            <a:r>
              <a:rPr lang="pt-BR" sz="2400" dirty="0"/>
              <a:t>em referenciá-la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13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1844824"/>
            <a:ext cx="4608512" cy="2012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struct nome_da_estrutura { </a:t>
            </a:r>
            <a:endParaRPr lang="pt-BR" sz="1600" b="1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tipo_1 </a:t>
            </a: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dado_1; </a:t>
            </a:r>
            <a:endParaRPr lang="pt-BR" sz="1600" b="1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tipo_2 </a:t>
            </a: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dado_2;</a:t>
            </a:r>
          </a:p>
          <a:p>
            <a:pPr>
              <a:lnSpc>
                <a:spcPct val="130000"/>
              </a:lnSpc>
            </a:pP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  <a:endParaRPr lang="pt-BR" sz="1600" b="1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tipo_n </a:t>
            </a: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dado_n;</a:t>
            </a:r>
          </a:p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} lista_de_variaveis;</a:t>
            </a:r>
          </a:p>
        </p:txBody>
      </p:sp>
    </p:spTree>
    <p:extLst>
      <p:ext uri="{BB962C8B-B14F-4D97-AF65-F5344CB8AC3E}">
        <p14:creationId xmlns:p14="http://schemas.microsoft.com/office/powerpoint/2010/main" val="6156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r>
              <a:rPr lang="pt-BR" sz="2400" dirty="0" smtClean="0"/>
              <a:t>Nomeando uma estrutura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pt-BR" sz="2400" b="1" dirty="0" err="1"/>
              <a:t>struct</a:t>
            </a:r>
            <a:r>
              <a:rPr lang="pt-BR" sz="2400" dirty="0"/>
              <a:t> </a:t>
            </a:r>
            <a:r>
              <a:rPr lang="pt-BR" sz="2400" b="1" dirty="0" err="1"/>
              <a:t>s_ponto</a:t>
            </a:r>
            <a:r>
              <a:rPr lang="pt-BR" sz="2400" dirty="0"/>
              <a:t> define um novo tipo de dado</a:t>
            </a:r>
          </a:p>
          <a:p>
            <a:r>
              <a:rPr lang="pt-BR" sz="2400" dirty="0"/>
              <a:t>Pode-se definir novas variáveis do tipo </a:t>
            </a:r>
            <a:r>
              <a:rPr lang="pt-BR" sz="2400" b="1" dirty="0" err="1"/>
              <a:t>struct</a:t>
            </a:r>
            <a:r>
              <a:rPr lang="pt-BR" sz="2400" dirty="0"/>
              <a:t> </a:t>
            </a:r>
            <a:r>
              <a:rPr lang="pt-BR" sz="2400" b="1" dirty="0" err="1"/>
              <a:t>s_ponto</a:t>
            </a:r>
            <a:endParaRPr lang="en-GB" sz="24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5576" y="2060848"/>
            <a:ext cx="1872208" cy="29731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x;</a:t>
            </a: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y;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} p1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30000"/>
              </a:lnSpc>
            </a:pP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x;</a:t>
            </a: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y;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} p2;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92080" y="2539744"/>
            <a:ext cx="3024336" cy="20128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b="1" noProof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s_ponto {</a:t>
            </a:r>
          </a:p>
          <a:p>
            <a:pPr>
              <a:lnSpc>
                <a:spcPct val="130000"/>
              </a:lnSpc>
            </a:pPr>
            <a:r>
              <a:rPr lang="en-US" sz="1600" b="1" noProof="1" smtClean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sz="1600" b="1" noProof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x;</a:t>
            </a:r>
          </a:p>
          <a:p>
            <a:pPr>
              <a:lnSpc>
                <a:spcPct val="130000"/>
              </a:lnSpc>
            </a:pPr>
            <a:r>
              <a:rPr lang="en-US" sz="1600" b="1" noProof="1" smtClean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sz="1600" b="1" noProof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y;</a:t>
            </a:r>
          </a:p>
          <a:p>
            <a:pPr>
              <a:lnSpc>
                <a:spcPct val="130000"/>
              </a:lnSpc>
            </a:pPr>
            <a:r>
              <a:rPr lang="en-US" sz="1600" b="1" noProof="1" smtClean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>
              <a:lnSpc>
                <a:spcPct val="130000"/>
              </a:lnSpc>
            </a:pPr>
            <a:endParaRPr lang="en-US" sz="1600" b="1" noProof="1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en-US" sz="1600" b="1" noProof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s_ponto p1, p2;</a:t>
            </a:r>
            <a:endParaRPr lang="pt-BR" sz="1600" noProof="1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19872" y="3224242"/>
            <a:ext cx="1421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Para </a:t>
            </a:r>
            <a:r>
              <a:rPr lang="pt-BR" dirty="0"/>
              <a:t>evitar </a:t>
            </a:r>
          </a:p>
          <a:p>
            <a:r>
              <a:rPr lang="pt-BR" dirty="0"/>
              <a:t>a repetição 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4661176" y="3546174"/>
            <a:ext cx="450304" cy="1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r>
              <a:rPr lang="pt-BR" sz="2400" dirty="0"/>
              <a:t>Assim como as demais variáveis compostas, temos de ter a capacidade de manipular seus elementos (os campos) </a:t>
            </a:r>
            <a:r>
              <a:rPr lang="pt-BR" sz="2400" dirty="0" smtClean="0"/>
              <a:t>individualmente</a:t>
            </a:r>
            <a:endParaRPr lang="pt-BR" sz="2400" dirty="0"/>
          </a:p>
          <a:p>
            <a:r>
              <a:rPr lang="pt-BR" sz="2400" dirty="0" smtClean="0"/>
              <a:t>Acessando </a:t>
            </a:r>
            <a:r>
              <a:rPr lang="pt-BR" sz="2400" dirty="0"/>
              <a:t>os </a:t>
            </a:r>
            <a:r>
              <a:rPr lang="pt-BR" sz="2400" dirty="0" smtClean="0"/>
              <a:t>dados:</a:t>
            </a:r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sz="3600" b="1" dirty="0" err="1" smtClean="0">
                <a:solidFill>
                  <a:srgbClr val="00B0F0"/>
                </a:solidFill>
              </a:rPr>
              <a:t>nome_variavel_struct.campo</a:t>
            </a:r>
            <a:endParaRPr lang="pt-BR" sz="3600" b="1" dirty="0">
              <a:solidFill>
                <a:srgbClr val="00B0F0"/>
              </a:solidFill>
            </a:endParaRPr>
          </a:p>
          <a:p>
            <a:endParaRPr lang="pt-BR" sz="2400" dirty="0" smtClean="0"/>
          </a:p>
          <a:p>
            <a:r>
              <a:rPr lang="pt-BR" sz="2400" dirty="0" err="1"/>
              <a:t>Ex</a:t>
            </a:r>
            <a:r>
              <a:rPr lang="pt-BR" sz="2400" dirty="0"/>
              <a:t>: </a:t>
            </a:r>
          </a:p>
          <a:p>
            <a:pPr marL="457200" lvl="1" indent="0"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p1.x = 10; /*atribuição */</a:t>
            </a:r>
          </a:p>
          <a:p>
            <a:pPr marL="457200" lvl="1" indent="0"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p2.y = 15;</a:t>
            </a:r>
          </a:p>
          <a:p>
            <a:pPr marL="457200" lvl="1" indent="0">
              <a:buNone/>
            </a:pP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( (p1.x &gt;= p2.x) &amp;&amp; (p1.y &gt;= p2.y) ... )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7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r>
              <a:rPr lang="pt-BR" noProof="0" dirty="0" smtClean="0"/>
              <a:t> – Atribuição de estruturas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040560"/>
          </a:xfrm>
        </p:spPr>
        <p:txBody>
          <a:bodyPr>
            <a:noAutofit/>
          </a:bodyPr>
          <a:lstStyle/>
          <a:p>
            <a:r>
              <a:rPr lang="pt-BR" sz="2400" dirty="0"/>
              <a:t>Tal qual a demais </a:t>
            </a:r>
            <a:r>
              <a:rPr lang="pt-BR" sz="2400" dirty="0" smtClean="0"/>
              <a:t>variáveis </a:t>
            </a:r>
            <a:r>
              <a:rPr lang="pt-BR" sz="2400" dirty="0"/>
              <a:t>é possível inicializar uma estrutura no momento de sua declaração:</a:t>
            </a:r>
          </a:p>
          <a:p>
            <a:pPr marL="457200" lvl="1" indent="0">
              <a:buNone/>
            </a:pP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s_ponto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p1 = { 220, 110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457200" lvl="1" indent="0">
              <a:buNone/>
            </a:pPr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2400" dirty="0" smtClean="0"/>
              <a:t>A </a:t>
            </a:r>
            <a:r>
              <a:rPr lang="pt-BR" sz="2400" dirty="0"/>
              <a:t>operação de atribuição entre estruturas do mesmo tipo pode acontecer de maneira direta:</a:t>
            </a:r>
          </a:p>
          <a:p>
            <a:pPr marL="457200" lvl="1" indent="0">
              <a:buNone/>
            </a:pP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s_ponto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p1 = { 220, 110 };</a:t>
            </a:r>
          </a:p>
          <a:p>
            <a:pPr marL="457200" lvl="1" indent="0">
              <a:buNone/>
            </a:pP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s_ponto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p2;</a:t>
            </a:r>
          </a:p>
          <a:p>
            <a:pPr marL="457200" lvl="1" indent="0"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p2 = p1; /* p2.x = p1.x e p2.y = p1.y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 lvl="1"/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pt-BR" sz="2000" dirty="0" smtClean="0"/>
              <a:t>Note </a:t>
            </a:r>
            <a:r>
              <a:rPr lang="pt-BR" sz="2000" dirty="0"/>
              <a:t>que os campos correspondentes das estruturas são automaticamente copiados do destino para a fonte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33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r>
              <a:rPr lang="pt-BR" noProof="0" dirty="0" smtClean="0"/>
              <a:t> – Exemplo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s_coord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Lat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Latitude */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Longitude */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Orientacao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/* Direção em graus */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s_coord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V1, V2, V3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V1.Lat = 3.25;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V3.Lat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= 3.25;</a:t>
            </a:r>
          </a:p>
          <a:p>
            <a:pPr marL="0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V1.Long = 27.65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           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V3.Long = 27.65;</a:t>
            </a:r>
          </a:p>
          <a:p>
            <a:pPr marL="0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V1.Orientacao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35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V3.Orientacao = 35;</a:t>
            </a:r>
          </a:p>
          <a:p>
            <a:pPr marL="0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V2 = V1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17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200227" y="1997842"/>
            <a:ext cx="214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Campos da estrutura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3429352"/>
            <a:ext cx="1564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Nome da Estrutura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20603" y="3429351"/>
            <a:ext cx="1664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Nomes das variáveis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1019881" y="1652638"/>
            <a:ext cx="5136295" cy="10597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pt-BR" noProof="0" dirty="0" err="1" smtClean="0"/>
              <a:t>Struct</a:t>
            </a:r>
            <a:r>
              <a:rPr lang="pt-BR" noProof="0" dirty="0" smtClean="0"/>
              <a:t> – Espaço alocado para uma estrutura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772816"/>
            <a:ext cx="822960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s_aluno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nome[10];     /* </a:t>
            </a:r>
            <a:r>
              <a:rPr lang="pt-BR" sz="18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pt-BR" sz="18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pt-BR" sz="18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bytes */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8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idade; </a:t>
            </a: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/* 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bytes */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char 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matricula[8]; /* </a:t>
            </a:r>
            <a:r>
              <a:rPr lang="pt-BR" sz="18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8 bytes */</a:t>
            </a:r>
          </a:p>
          <a:p>
            <a:pPr marL="0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s_aluno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al;</a:t>
            </a:r>
          </a:p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al.nome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“Assis“);</a:t>
            </a: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al.idade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= 21;</a:t>
            </a:r>
          </a:p>
          <a:p>
            <a:pPr marL="0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al.matricula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, “1234567");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18</a:t>
            </a:fld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675959" cy="239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8826"/>
              </p:ext>
            </p:extLst>
          </p:nvPr>
        </p:nvGraphicFramePr>
        <p:xfrm>
          <a:off x="467544" y="5870367"/>
          <a:ext cx="8064892" cy="370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  <a:gridCol w="36658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\0</a:t>
                      </a:r>
                      <a:endParaRPr lang="pt-BR" sz="4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\0</a:t>
                      </a:r>
                      <a:endParaRPr lang="pt-BR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0070C0"/>
                </a:solidFill>
              </a:rPr>
              <a:t>Composição de </a:t>
            </a:r>
            <a:r>
              <a:rPr lang="pt-BR" sz="2400" dirty="0" smtClean="0">
                <a:solidFill>
                  <a:srgbClr val="0070C0"/>
                </a:solidFill>
              </a:rPr>
              <a:t>Estruturas</a:t>
            </a:r>
          </a:p>
          <a:p>
            <a:endParaRPr lang="pt-BR" sz="2400" dirty="0"/>
          </a:p>
          <a:p>
            <a:r>
              <a:rPr lang="pt-BR" sz="2400" dirty="0" smtClean="0"/>
              <a:t>De </a:t>
            </a:r>
            <a:r>
              <a:rPr lang="pt-BR" sz="2400" dirty="0"/>
              <a:t>fato, as </a:t>
            </a:r>
            <a:r>
              <a:rPr lang="pt-BR" sz="2400" dirty="0" err="1"/>
              <a:t>structs</a:t>
            </a:r>
            <a:r>
              <a:rPr lang="pt-BR" sz="2400" dirty="0"/>
              <a:t> definem novos tipos de dados (tipos do usuário) e portanto podem conter campos de qualquer tipo, quer sejam tipos básicos ou outros tipos definidos pelo usuário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Inclusive, suportam a definição de </a:t>
            </a:r>
            <a:r>
              <a:rPr lang="pt-BR" sz="2400" dirty="0" smtClean="0"/>
              <a:t>estruturas compostas </a:t>
            </a:r>
            <a:r>
              <a:rPr lang="pt-BR" sz="2400" dirty="0"/>
              <a:t>de outras </a:t>
            </a:r>
            <a:r>
              <a:rPr lang="pt-BR" sz="2400" dirty="0" smtClean="0"/>
              <a:t>estruturas!</a:t>
            </a:r>
          </a:p>
          <a:p>
            <a:pPr lvl="1"/>
            <a:r>
              <a:rPr lang="pt-BR" sz="2000" dirty="0" smtClean="0"/>
              <a:t>Um </a:t>
            </a:r>
            <a:r>
              <a:rPr lang="pt-BR" sz="2000" dirty="0"/>
              <a:t>retângulo poderia ser definido por dois pontos: o superior esquerdo e o inferior direito.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5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Aula 03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pt-BR" noProof="0" dirty="0" smtClean="0">
                <a:solidFill>
                  <a:srgbClr val="000000"/>
                </a:solidFill>
              </a:rPr>
              <a:t>Parte 1</a:t>
            </a: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Tipos de dados homogêneos (vetores/</a:t>
            </a:r>
            <a:r>
              <a:rPr lang="pt-BR" noProof="0" dirty="0" err="1" smtClean="0">
                <a:solidFill>
                  <a:srgbClr val="000000"/>
                </a:solidFill>
              </a:rPr>
              <a:t>arrays</a:t>
            </a:r>
            <a:r>
              <a:rPr lang="pt-BR" noProof="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Tipos de dados heterogêneos (</a:t>
            </a:r>
            <a:r>
              <a:rPr lang="pt-BR" noProof="0" dirty="0" err="1" smtClean="0">
                <a:solidFill>
                  <a:srgbClr val="000000"/>
                </a:solidFill>
              </a:rPr>
              <a:t>struct</a:t>
            </a:r>
            <a:r>
              <a:rPr lang="pt-BR" noProof="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Estruturas compostas (</a:t>
            </a:r>
            <a:r>
              <a:rPr lang="pt-BR" noProof="0" dirty="0" err="1" smtClean="0">
                <a:solidFill>
                  <a:srgbClr val="000000"/>
                </a:solidFill>
              </a:rPr>
              <a:t>typedef</a:t>
            </a:r>
            <a:r>
              <a:rPr lang="pt-BR" noProof="0" dirty="0" smtClean="0">
                <a:solidFill>
                  <a:srgbClr val="000000"/>
                </a:solidFill>
              </a:rPr>
              <a:t>/</a:t>
            </a:r>
            <a:r>
              <a:rPr lang="pt-BR" noProof="0" dirty="0" err="1" smtClean="0">
                <a:solidFill>
                  <a:srgbClr val="000000"/>
                </a:solidFill>
              </a:rPr>
              <a:t>struct</a:t>
            </a:r>
            <a:r>
              <a:rPr lang="pt-BR" noProof="0" dirty="0" smtClean="0">
                <a:solidFill>
                  <a:srgbClr val="000000"/>
                </a:solidFill>
              </a:rPr>
              <a:t>)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Parte 2</a:t>
            </a:r>
            <a:endParaRPr lang="pt-BR" noProof="0" dirty="0" smtClean="0">
              <a:solidFill>
                <a:srgbClr val="000000"/>
              </a:solidFill>
            </a:endParaRP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Alocação Estática de Memória</a:t>
            </a: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Alocação Dinâmica de Memória</a:t>
            </a:r>
          </a:p>
          <a:p>
            <a:pPr lvl="1"/>
            <a:r>
              <a:rPr lang="pt-BR" noProof="0" dirty="0" smtClean="0">
                <a:solidFill>
                  <a:srgbClr val="000000"/>
                </a:solidFill>
              </a:rPr>
              <a:t>Endereços e ponteiros</a:t>
            </a:r>
          </a:p>
          <a:p>
            <a:pPr lvl="1"/>
            <a:r>
              <a:rPr lang="pt-BR" noProof="0" dirty="0" smtClean="0"/>
              <a:t>Vetores, Matrizes e Vetores de Caracteres (</a:t>
            </a:r>
            <a:r>
              <a:rPr lang="pt-BR" noProof="0" dirty="0" err="1" smtClean="0"/>
              <a:t>string</a:t>
            </a:r>
            <a:r>
              <a:rPr lang="pt-BR" noProof="0" dirty="0" smtClean="0"/>
              <a:t>)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23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Agenda: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noProof="1" smtClean="0">
                <a:solidFill>
                  <a:srgbClr val="0070C0"/>
                </a:solidFill>
              </a:rPr>
              <a:t>Composição de Estruturas</a:t>
            </a:r>
          </a:p>
          <a:p>
            <a:endParaRPr lang="pt-BR" sz="2400" noProof="1" smtClean="0"/>
          </a:p>
          <a:p>
            <a:pPr marL="0" indent="0">
              <a:buNone/>
            </a:pPr>
            <a:r>
              <a:rPr lang="pt-BR" sz="20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struct </a:t>
            </a: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s_retangulo { </a:t>
            </a:r>
          </a:p>
          <a:p>
            <a:pPr marL="0" indent="0">
              <a:buNone/>
            </a:pPr>
            <a:r>
              <a:rPr lang="pt-BR" sz="20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struct </a:t>
            </a: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s_ponto cantoSupEsq; </a:t>
            </a:r>
          </a:p>
          <a:p>
            <a:pPr marL="0" indent="0">
              <a:buNone/>
            </a:pPr>
            <a:r>
              <a:rPr lang="pt-BR" sz="20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struct </a:t>
            </a: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s_ponto cantoInfDir; </a:t>
            </a:r>
          </a:p>
          <a:p>
            <a:pPr marL="0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marL="0" indent="0">
              <a:buNone/>
            </a:pPr>
            <a:r>
              <a:rPr lang="pt-BR" sz="20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struct </a:t>
            </a: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s_retangulo r = { { 10, 20 }, { 30 , 40 } };</a:t>
            </a:r>
          </a:p>
          <a:p>
            <a:pPr marL="0" indent="0">
              <a:buNone/>
            </a:pPr>
            <a:endParaRPr lang="pt-BR" sz="2000" noProof="1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2000" noProof="1" smtClean="0">
                <a:cs typeface="Consolas" panose="020B0609020204030204" pitchFamily="49" charset="0"/>
              </a:rPr>
              <a:t>Acesso aos dados: </a:t>
            </a:r>
          </a:p>
          <a:p>
            <a:pPr marL="0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r.cantoInfDir.x = 0; </a:t>
            </a:r>
          </a:p>
          <a:p>
            <a:pPr marL="0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r.cantoSupEsq.x += 10; </a:t>
            </a:r>
          </a:p>
          <a:p>
            <a:pPr marL="0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r.cantoSupEsq.y = r.cantoInfEsq.y + 10; </a:t>
            </a:r>
            <a:endParaRPr lang="pt-BR" sz="20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20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796136" y="2132856"/>
            <a:ext cx="1804487" cy="13726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struct {</a:t>
            </a:r>
          </a:p>
          <a:p>
            <a:pPr>
              <a:lnSpc>
                <a:spcPct val="130000"/>
              </a:lnSpc>
            </a:pPr>
            <a:r>
              <a:rPr lang="en-GB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int x;</a:t>
            </a:r>
          </a:p>
          <a:p>
            <a:pPr>
              <a:lnSpc>
                <a:spcPct val="130000"/>
              </a:lnSpc>
            </a:pPr>
            <a:r>
              <a:rPr lang="en-GB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int y;</a:t>
            </a:r>
          </a:p>
          <a:p>
            <a:pPr>
              <a:lnSpc>
                <a:spcPct val="130000"/>
              </a:lnSpc>
            </a:pPr>
            <a:r>
              <a:rPr lang="en-GB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p1, p2;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noProof="1">
                <a:solidFill>
                  <a:srgbClr val="0070C0"/>
                </a:solidFill>
              </a:rPr>
              <a:t>Criando novos tipos de dados: TYPEDEF e </a:t>
            </a:r>
            <a:r>
              <a:rPr lang="pt-BR" sz="2400" noProof="1" smtClean="0">
                <a:solidFill>
                  <a:srgbClr val="0070C0"/>
                </a:solidFill>
              </a:rPr>
              <a:t>STRUCT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21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71439" y="5373216"/>
            <a:ext cx="7128792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b="1" dirty="0" smtClean="0"/>
              <a:t>Sintaxe </a:t>
            </a:r>
            <a:r>
              <a:rPr lang="pt-BR" sz="1600" b="1" dirty="0"/>
              <a:t>da Declaração: </a:t>
            </a:r>
            <a:endParaRPr lang="pt-BR" sz="1600" dirty="0"/>
          </a:p>
          <a:p>
            <a:r>
              <a:rPr lang="pt-BR" sz="1600" dirty="0" err="1"/>
              <a:t>struct</a:t>
            </a:r>
            <a:r>
              <a:rPr lang="pt-BR" sz="1600" dirty="0"/>
              <a:t> </a:t>
            </a:r>
            <a:r>
              <a:rPr lang="pt-BR" sz="1600" dirty="0" err="1"/>
              <a:t>nome_reg</a:t>
            </a:r>
            <a:r>
              <a:rPr lang="pt-BR" sz="1600" dirty="0"/>
              <a:t> { ... }; </a:t>
            </a:r>
            <a:r>
              <a:rPr lang="pt-BR" sz="1600" dirty="0" err="1"/>
              <a:t>typedef</a:t>
            </a:r>
            <a:r>
              <a:rPr lang="pt-BR" sz="1600" dirty="0"/>
              <a:t> </a:t>
            </a:r>
            <a:r>
              <a:rPr lang="pt-BR" sz="1600" dirty="0" err="1"/>
              <a:t>struct</a:t>
            </a:r>
            <a:r>
              <a:rPr lang="pt-BR" sz="1600" dirty="0"/>
              <a:t> { ... } </a:t>
            </a:r>
            <a:r>
              <a:rPr lang="pt-BR" sz="1600" dirty="0" err="1"/>
              <a:t>nome_novo_tipo</a:t>
            </a:r>
            <a:r>
              <a:rPr lang="pt-BR" sz="1600" dirty="0"/>
              <a:t>; </a:t>
            </a:r>
          </a:p>
          <a:p>
            <a:r>
              <a:rPr lang="pt-BR" sz="1600" dirty="0"/>
              <a:t>ou </a:t>
            </a:r>
            <a:r>
              <a:rPr lang="pt-BR" sz="1600" dirty="0" err="1"/>
              <a:t>ou</a:t>
            </a:r>
            <a:r>
              <a:rPr lang="pt-BR" sz="1600" dirty="0"/>
              <a:t> </a:t>
            </a:r>
          </a:p>
          <a:p>
            <a:r>
              <a:rPr lang="pt-BR" sz="1600" dirty="0" err="1"/>
              <a:t>struct</a:t>
            </a:r>
            <a:r>
              <a:rPr lang="pt-BR" sz="1600" dirty="0"/>
              <a:t> { ... } </a:t>
            </a:r>
            <a:r>
              <a:rPr lang="pt-BR" sz="1600" dirty="0" err="1"/>
              <a:t>nome_reg</a:t>
            </a:r>
            <a:r>
              <a:rPr lang="pt-BR" sz="1600" dirty="0"/>
              <a:t>; </a:t>
            </a:r>
            <a:r>
              <a:rPr lang="pt-BR" sz="1600" dirty="0" err="1"/>
              <a:t>typedef</a:t>
            </a:r>
            <a:r>
              <a:rPr lang="pt-BR" sz="1600" dirty="0"/>
              <a:t> </a:t>
            </a:r>
            <a:r>
              <a:rPr lang="pt-BR" sz="1600" dirty="0" err="1"/>
              <a:t>struct</a:t>
            </a:r>
            <a:r>
              <a:rPr lang="pt-BR" sz="1600" dirty="0"/>
              <a:t> </a:t>
            </a:r>
            <a:r>
              <a:rPr lang="pt-BR" sz="1600" dirty="0" err="1"/>
              <a:t>nome_reg</a:t>
            </a:r>
            <a:r>
              <a:rPr lang="pt-BR" sz="1600" dirty="0"/>
              <a:t> </a:t>
            </a:r>
            <a:r>
              <a:rPr lang="pt-BR" sz="1600" dirty="0" err="1"/>
              <a:t>nome_novo_tipo</a:t>
            </a:r>
            <a:r>
              <a:rPr lang="pt-BR" sz="1600" dirty="0"/>
              <a:t>;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87746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7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noProof="1">
                <a:solidFill>
                  <a:srgbClr val="0070C0"/>
                </a:solidFill>
              </a:rPr>
              <a:t>Criando novos tipos de dados: TYPEDEF e </a:t>
            </a:r>
            <a:r>
              <a:rPr lang="pt-BR" sz="2400" noProof="1" smtClean="0">
                <a:solidFill>
                  <a:srgbClr val="0070C0"/>
                </a:solidFill>
              </a:rPr>
              <a:t>STRUCT</a:t>
            </a:r>
          </a:p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Sintaxe </a:t>
            </a:r>
            <a:r>
              <a:rPr lang="pt-BR" sz="2400" b="1" dirty="0"/>
              <a:t>da Declaração: </a:t>
            </a:r>
            <a:endParaRPr lang="pt-BR" sz="2400" dirty="0"/>
          </a:p>
          <a:p>
            <a:pPr marL="0" indent="0" algn="ctr">
              <a:buNone/>
            </a:pPr>
            <a:r>
              <a:rPr lang="pt-BR" sz="2400" dirty="0" err="1"/>
              <a:t>struct</a:t>
            </a:r>
            <a:r>
              <a:rPr lang="pt-BR" sz="2400" dirty="0"/>
              <a:t> </a:t>
            </a:r>
            <a:r>
              <a:rPr lang="pt-BR" sz="2400" dirty="0" err="1"/>
              <a:t>nome_reg</a:t>
            </a:r>
            <a:r>
              <a:rPr lang="pt-BR" sz="2400" dirty="0"/>
              <a:t> { ... }; </a:t>
            </a:r>
            <a:r>
              <a:rPr lang="pt-BR" sz="2400" dirty="0" smtClean="0"/>
              <a:t> </a:t>
            </a:r>
          </a:p>
          <a:p>
            <a:pPr marL="0" indent="0" algn="ctr">
              <a:buNone/>
            </a:pPr>
            <a:r>
              <a:rPr lang="pt-BR" sz="2400" dirty="0" smtClean="0"/>
              <a:t>ou  </a:t>
            </a:r>
          </a:p>
          <a:p>
            <a:pPr marL="0" indent="0" algn="ctr">
              <a:buNone/>
            </a:pPr>
            <a:r>
              <a:rPr lang="pt-BR" sz="2400" dirty="0" err="1" smtClean="0"/>
              <a:t>struct</a:t>
            </a:r>
            <a:r>
              <a:rPr lang="pt-BR" sz="2400" dirty="0" smtClean="0"/>
              <a:t> </a:t>
            </a:r>
            <a:r>
              <a:rPr lang="pt-BR" sz="2400" dirty="0"/>
              <a:t>{ ... } </a:t>
            </a:r>
            <a:r>
              <a:rPr lang="pt-BR" sz="2400" dirty="0" err="1"/>
              <a:t>nome_reg</a:t>
            </a:r>
            <a:r>
              <a:rPr lang="pt-BR" sz="2400" dirty="0"/>
              <a:t>; </a:t>
            </a:r>
            <a:endParaRPr lang="pt-BR" sz="2400" dirty="0" smtClean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err="1"/>
              <a:t>typedef</a:t>
            </a:r>
            <a:r>
              <a:rPr lang="pt-BR" sz="2400" dirty="0"/>
              <a:t> </a:t>
            </a:r>
            <a:r>
              <a:rPr lang="pt-BR" sz="2400" dirty="0" err="1"/>
              <a:t>struct</a:t>
            </a:r>
            <a:r>
              <a:rPr lang="pt-BR" sz="2400" dirty="0"/>
              <a:t> { ... } </a:t>
            </a:r>
            <a:r>
              <a:rPr lang="pt-BR" sz="2400" dirty="0" err="1"/>
              <a:t>nome_novo_tipo</a:t>
            </a:r>
            <a:r>
              <a:rPr lang="pt-BR" sz="2400" dirty="0"/>
              <a:t>;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ou</a:t>
            </a:r>
          </a:p>
          <a:p>
            <a:pPr marL="0" indent="0" algn="ctr">
              <a:buNone/>
            </a:pPr>
            <a:r>
              <a:rPr lang="pt-BR" sz="2400" dirty="0" err="1" smtClean="0"/>
              <a:t>typedef</a:t>
            </a:r>
            <a:r>
              <a:rPr lang="pt-BR" sz="2400" dirty="0" smtClean="0"/>
              <a:t> </a:t>
            </a:r>
            <a:r>
              <a:rPr lang="pt-BR" sz="2400" dirty="0" err="1"/>
              <a:t>struct</a:t>
            </a:r>
            <a:r>
              <a:rPr lang="pt-BR" sz="2400" dirty="0"/>
              <a:t> </a:t>
            </a:r>
            <a:r>
              <a:rPr lang="pt-BR" sz="2400" dirty="0" err="1"/>
              <a:t>nome_reg</a:t>
            </a:r>
            <a:r>
              <a:rPr lang="pt-BR" sz="2400" dirty="0"/>
              <a:t> </a:t>
            </a:r>
            <a:r>
              <a:rPr lang="pt-BR" sz="2400" dirty="0" err="1"/>
              <a:t>nome_novo_tipo</a:t>
            </a:r>
            <a:r>
              <a:rPr lang="pt-BR" sz="2400" dirty="0"/>
              <a:t>; </a:t>
            </a:r>
            <a:endParaRPr lang="pt-BR" sz="2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pt-BR" sz="2400" noProof="1" smtClean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noProof="1">
                <a:solidFill>
                  <a:srgbClr val="0070C0"/>
                </a:solidFill>
              </a:rPr>
              <a:t>Criando novos tipos de dados: TYPEDEF e </a:t>
            </a:r>
            <a:r>
              <a:rPr lang="pt-BR" sz="2400" noProof="1" smtClean="0">
                <a:solidFill>
                  <a:srgbClr val="0070C0"/>
                </a:solidFill>
              </a:rPr>
              <a:t>STRUCT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23</a:t>
            </a:fld>
            <a:endParaRPr lang="pt-BR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9248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6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noProof="1">
                <a:solidFill>
                  <a:srgbClr val="0070C0"/>
                </a:solidFill>
              </a:rPr>
              <a:t>Criando novos tipos de dados: TYPEDEF e </a:t>
            </a:r>
            <a:r>
              <a:rPr lang="pt-BR" sz="2400" noProof="1" smtClean="0">
                <a:solidFill>
                  <a:srgbClr val="0070C0"/>
                </a:solidFill>
              </a:rPr>
              <a:t>STRUCT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24</a:t>
            </a:fld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4" y="1844824"/>
            <a:ext cx="888513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427984" y="5517232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Sintaxe </a:t>
            </a:r>
            <a:r>
              <a:rPr lang="pt-BR" b="1" dirty="0"/>
              <a:t>do Uso: </a:t>
            </a:r>
            <a:endParaRPr lang="pt-BR" dirty="0"/>
          </a:p>
          <a:p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registro</a:t>
            </a:r>
            <a:r>
              <a:rPr lang="pt-BR" b="1" dirty="0" err="1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campo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= dado; </a:t>
            </a:r>
          </a:p>
          <a:p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variavel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registro</a:t>
            </a:r>
            <a:r>
              <a:rPr lang="pt-BR" b="1" dirty="0" err="1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campo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22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75384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r>
              <a:rPr lang="pt-BR" noProof="0" dirty="0" smtClean="0"/>
              <a:t>: usando na prática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25</a:t>
            </a:fld>
            <a:endParaRPr lang="pt-B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9514" y="967662"/>
            <a:ext cx="3384376" cy="5632311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&lt;stdio.h&gt;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&lt;conio.h&gt;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&lt;stdlib.h&gt;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typedef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struct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noProof="1" smtClean="0">
              <a:ln>
                <a:noFill/>
              </a:ln>
              <a:solidFill>
                <a:srgbClr val="569CD6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typedef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struct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char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5CEA8"/>
                </a:solidFill>
                <a:effectLst/>
                <a:latin typeface="Consolas" pitchFamily="49" charset="0"/>
                <a:cs typeface="Consolas" pitchFamily="49" charset="0"/>
              </a:rPr>
              <a:t>30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ingresso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cod_depto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double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noProof="1" smtClean="0">
              <a:ln>
                <a:noFill/>
              </a:ln>
              <a:solidFill>
                <a:srgbClr val="4EC9B0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endParaRPr kumimoji="0" lang="pt-BR" altLang="pt-BR" sz="44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79912" y="967662"/>
            <a:ext cx="5256584" cy="5478423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main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noProof="1" smtClean="0">
              <a:ln>
                <a:noFill/>
              </a:ln>
              <a:solidFill>
                <a:srgbClr val="DCDCDC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608B4E"/>
                </a:solidFill>
                <a:effectLst/>
                <a:latin typeface="Consolas" pitchFamily="49" charset="0"/>
                <a:cs typeface="Consolas" pitchFamily="49" charset="0"/>
              </a:rPr>
              <a:t>    /* Dados do Chefe */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"Nome: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"%s"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"Data de Nascimento: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"Codigo do Departamento: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cod_depto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"Salario: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"%lf"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getch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noProof="1" smtClean="0">
              <a:ln>
                <a:noFill/>
              </a:ln>
              <a:solidFill>
                <a:srgbClr val="DCDCDC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608B4E"/>
                </a:solidFill>
                <a:effectLst/>
                <a:latin typeface="Consolas" pitchFamily="49" charset="0"/>
                <a:cs typeface="Consolas" pitchFamily="49" charset="0"/>
              </a:rPr>
              <a:t>    /* Exibe na tela os dados */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"Nome do Chefe: %s\n"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endParaRPr lang="pt-BR" altLang="pt-BR" sz="1400" noProof="1">
              <a:solidFill>
                <a:srgbClr val="C8C8C8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 Data de Nascimento: %d/%d/%d\n"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    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    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 Salario: %.2lf\n"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noProof="1" smtClean="0">
              <a:ln>
                <a:noFill/>
              </a:ln>
              <a:solidFill>
                <a:srgbClr val="C8C8C8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getch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endParaRPr kumimoji="0" lang="pt-BR" altLang="pt-BR" sz="36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53786" y="1988840"/>
            <a:ext cx="2460278" cy="17180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68074" y="3783817"/>
            <a:ext cx="2819750" cy="202144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75384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r>
              <a:rPr lang="pt-BR" noProof="0" dirty="0" smtClean="0"/>
              <a:t>: usando na prática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26</a:t>
            </a:fld>
            <a:endParaRPr lang="pt-B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9514" y="967662"/>
            <a:ext cx="3384376" cy="5632311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&lt;stdio.h&gt;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&lt;conio.h&gt;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9B9B9B"/>
                </a:solidFill>
                <a:effectLst/>
                <a:latin typeface="Consolas" pitchFamily="49" charset="0"/>
                <a:cs typeface="Consolas" pitchFamily="49" charset="0"/>
              </a:rPr>
              <a:t>#include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&lt;stdlib.h&gt;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typedef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struct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noProof="1" smtClean="0">
              <a:ln>
                <a:noFill/>
              </a:ln>
              <a:solidFill>
                <a:srgbClr val="569CD6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typedef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struct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char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5CEA8"/>
                </a:solidFill>
                <a:effectLst/>
                <a:latin typeface="Consolas" pitchFamily="49" charset="0"/>
                <a:cs typeface="Consolas" pitchFamily="49" charset="0"/>
              </a:rPr>
              <a:t>30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t_data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ingresso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cod_depto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double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noProof="1" smtClean="0">
              <a:ln>
                <a:noFill/>
              </a:ln>
              <a:solidFill>
                <a:srgbClr val="4EC9B0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Chefe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t_reg_func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endParaRPr kumimoji="0" lang="pt-BR" altLang="pt-BR" sz="44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64950" y="936884"/>
            <a:ext cx="5256584" cy="5693866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main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608B4E"/>
                </a:solidFill>
                <a:effectLst/>
                <a:latin typeface="Consolas" pitchFamily="49" charset="0"/>
                <a:cs typeface="Consolas" pitchFamily="49" charset="0"/>
              </a:rPr>
              <a:t>    /* Dados do Secretária */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"Nome: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"%s"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"Data de Nascimento: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"Codigo do Departamento: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"%d"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cod_depto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"Salario: 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scanf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"%lf"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,&amp;(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getch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608B4E"/>
                </a:solidFill>
                <a:effectLst/>
                <a:latin typeface="Consolas" pitchFamily="49" charset="0"/>
                <a:cs typeface="Consolas" pitchFamily="49" charset="0"/>
              </a:rPr>
              <a:t>    /* Exibe na tela os dados */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"Nome da Secretaria: %s\n"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400" noProof="1">
                <a:solidFill>
                  <a:srgbClr val="B4B4B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sz="1400" noProof="1" smtClean="0">
                <a:solidFill>
                  <a:srgbClr val="B4B4B4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nome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endParaRPr lang="pt-BR" altLang="pt-BR" sz="1400" noProof="1">
              <a:solidFill>
                <a:srgbClr val="C8C8C8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 Data de Nascimento: %d/%d/%d\n"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    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400" noProof="1" smtClean="0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        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    </a:t>
            </a:r>
            <a:r>
              <a:rPr lang="pt-BR" altLang="pt-BR" sz="1400" noProof="1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dnasc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    printf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69D85"/>
                </a:solidFill>
                <a:effectLst/>
                <a:latin typeface="Consolas" pitchFamily="49" charset="0"/>
                <a:cs typeface="Consolas" pitchFamily="49" charset="0"/>
              </a:rPr>
              <a:t>" Salario: %.2lf\n"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400" noProof="1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altLang="pt-BR" sz="1400" noProof="1" smtClean="0">
                <a:solidFill>
                  <a:srgbClr val="DCDCDC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pt-BR" altLang="pt-BR" sz="1400" noProof="1" smtClean="0">
                <a:solidFill>
                  <a:srgbClr val="C8C8C8"/>
                </a:solidFill>
                <a:latin typeface="Consolas" pitchFamily="49" charset="0"/>
                <a:cs typeface="Consolas" pitchFamily="49" charset="0"/>
              </a:rPr>
              <a:t>Secretaria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salario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endParaRPr kumimoji="0" lang="pt-BR" altLang="pt-BR" sz="1400" b="0" i="0" u="none" strike="noStrike" cap="none" normalizeH="0" baseline="0" noProof="1" smtClean="0">
              <a:ln>
                <a:noFill/>
              </a:ln>
              <a:solidFill>
                <a:srgbClr val="C8C8C8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getch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();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sz="14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endParaRPr kumimoji="0" lang="pt-BR" altLang="pt-BR" sz="36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53786" y="1988840"/>
            <a:ext cx="2460278" cy="17180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68074" y="3783817"/>
            <a:ext cx="2819750" cy="202144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1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75384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r>
              <a:rPr lang="pt-BR" noProof="0" dirty="0" smtClean="0"/>
              <a:t> e </a:t>
            </a:r>
            <a:r>
              <a:rPr lang="pt-BR" noProof="0" dirty="0" err="1" smtClean="0"/>
              <a:t>Struct</a:t>
            </a:r>
            <a:r>
              <a:rPr lang="pt-BR" noProof="0" dirty="0" smtClean="0"/>
              <a:t>: Exemplo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27</a:t>
            </a:fld>
            <a:endParaRPr lang="pt-BR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980728"/>
            <a:ext cx="7056784" cy="5570756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typedef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struct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    int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    double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temp_min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temp_max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t_vetor_dados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600" noProof="1" smtClean="0">
              <a:solidFill>
                <a:srgbClr val="DCDCDC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4EC9B0"/>
                </a:solidFill>
                <a:effectLst/>
                <a:latin typeface="Consolas" pitchFamily="49" charset="0"/>
                <a:cs typeface="Consolas" pitchFamily="49" charset="0"/>
              </a:rPr>
              <a:t>t_vetor_dados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5CEA8"/>
                </a:solidFill>
                <a:effectLst/>
                <a:latin typeface="Consolas" pitchFamily="49" charset="0"/>
                <a:cs typeface="Consolas" pitchFamily="49" charset="0"/>
              </a:rPr>
              <a:t>365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600" noProof="1" smtClean="0">
              <a:solidFill>
                <a:srgbClr val="DCDCDC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main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    int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569CD6"/>
                </a:solidFill>
                <a:effectLst/>
                <a:latin typeface="Consolas" pitchFamily="49" charset="0"/>
                <a:cs typeface="Consolas" pitchFamily="49" charset="0"/>
              </a:rPr>
              <a:t>    for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=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5CEA8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5CEA8"/>
                </a:solidFill>
                <a:effectLst/>
                <a:latin typeface="Consolas" pitchFamily="49" charset="0"/>
                <a:cs typeface="Consolas" pitchFamily="49" charset="0"/>
              </a:rPr>
              <a:t>365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++)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printf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“Dia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: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600" noProof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altLang="pt-BR" sz="1600" noProof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scanf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%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d”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&amp;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dia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printf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“Mes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: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scanf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%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d”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&amp;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mes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printf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“Ano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: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scanf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%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d”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&amp;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ano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printf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“Temp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Minima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: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scanf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%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lf”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&amp;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temp_min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printf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“Temp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Maxima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: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        scanf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“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%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onsolas" pitchFamily="49" charset="0"/>
                <a:cs typeface="Consolas" pitchFamily="49" charset="0"/>
              </a:rPr>
              <a:t>lf”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,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&amp;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Medidas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C8C8C8"/>
                </a:solidFill>
                <a:effectLst/>
                <a:latin typeface="Consolas" pitchFamily="49" charset="0"/>
                <a:cs typeface="Consolas" pitchFamily="49" charset="0"/>
              </a:rPr>
              <a:t>cont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ADADA"/>
                </a:solidFill>
                <a:effectLst/>
                <a:latin typeface="Consolas" pitchFamily="49" charset="0"/>
                <a:cs typeface="Consolas" pitchFamily="49" charset="0"/>
              </a:rPr>
              <a:t>temp_max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 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     }</a:t>
            </a: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DCDCDC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noProof="1" smtClean="0">
                <a:ln>
                  <a:noFill/>
                </a:ln>
                <a:solidFill>
                  <a:srgbClr val="B4B4B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endParaRPr kumimoji="0" lang="pt-BR" altLang="pt-BR" sz="4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Globais e Locais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Variáveis </a:t>
            </a:r>
            <a:r>
              <a:rPr lang="pt-BR" dirty="0"/>
              <a:t>GLOBAIS: Acesso “livre” em qualquer parte </a:t>
            </a:r>
            <a:r>
              <a:rPr lang="pt-BR" dirty="0" smtClean="0"/>
              <a:t>do </a:t>
            </a:r>
            <a:r>
              <a:rPr lang="pt-BR" dirty="0"/>
              <a:t>programa, são declaradas fora de qualquer bloco {...} </a:t>
            </a:r>
            <a:endParaRPr lang="pt-BR" dirty="0" smtClean="0"/>
          </a:p>
          <a:p>
            <a:r>
              <a:rPr lang="pt-BR" dirty="0"/>
              <a:t>Variáveis LOCAIS: Acesso restrito a uma parte do programa, são declaradas dentro de um bloco {...} logo após o começo do bloco (declaração após o abre chaves “{“) e sendo assim </a:t>
            </a:r>
            <a:r>
              <a:rPr lang="pt-BR" dirty="0" smtClean="0"/>
              <a:t>pertencem a um bloco, logo, só poderão ser usadas dentro deste bloco no qual foram declaradas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63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Alocação Estática de Memória</a:t>
            </a:r>
          </a:p>
          <a:p>
            <a:r>
              <a:rPr lang="pt-BR" dirty="0" smtClean="0"/>
              <a:t>Alocação Dinâmica de Memória</a:t>
            </a:r>
          </a:p>
          <a:p>
            <a:r>
              <a:rPr lang="pt-BR" dirty="0" smtClean="0"/>
              <a:t>Ponteiros e endereços</a:t>
            </a:r>
          </a:p>
          <a:p>
            <a:pPr lvl="1"/>
            <a:r>
              <a:rPr lang="pt-BR" dirty="0" smtClean="0"/>
              <a:t>Alocação de Vetores e Matrizes</a:t>
            </a:r>
          </a:p>
          <a:p>
            <a:pPr lvl="1"/>
            <a:r>
              <a:rPr lang="pt-BR" dirty="0" smtClean="0"/>
              <a:t>Alocação de Vetores de Caracteres (</a:t>
            </a:r>
            <a:r>
              <a:rPr lang="pt-BR" dirty="0" err="1" smtClean="0"/>
              <a:t>strings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6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Vetores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pt-BR" sz="2400" noProof="0" dirty="0" smtClean="0"/>
              <a:t>Estruturas compostas por dados </a:t>
            </a:r>
            <a:r>
              <a:rPr lang="pt-BR" sz="2400" b="1" noProof="0" dirty="0" smtClean="0"/>
              <a:t>homogêneos</a:t>
            </a:r>
            <a:endParaRPr lang="pt-BR" sz="2400" b="1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83604"/>
            <a:ext cx="19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Vetores numéricos: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8002" y="3007763"/>
            <a:ext cx="8795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Hora[24];     =&gt; Hora[0]..Hora[23] com valores do tipo “int” </a:t>
            </a: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Notas[10]; =&gt;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Notas[0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]..Notas[9]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com valores dotipo “double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endParaRPr lang="en-GB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Nota[0] = 10.0;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53136"/>
            <a:ext cx="7010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Alocação de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Alocação Estática</a:t>
            </a:r>
          </a:p>
          <a:p>
            <a:pPr lvl="1"/>
            <a:r>
              <a:rPr lang="pt-BR" dirty="0"/>
              <a:t>Espaço de memória é reservado previamente;</a:t>
            </a:r>
          </a:p>
          <a:p>
            <a:pPr lvl="1"/>
            <a:r>
              <a:rPr lang="pt-BR" dirty="0"/>
              <a:t>Área de Tamanho FIXO e de Endereço FIXO (estática);</a:t>
            </a:r>
          </a:p>
          <a:p>
            <a:pPr lvl="1"/>
            <a:r>
              <a:rPr lang="pt-BR" dirty="0"/>
              <a:t>Declarado e reservado em tempo de compilação</a:t>
            </a:r>
          </a:p>
          <a:p>
            <a:pPr marL="457200" lvl="1" indent="0">
              <a:buNone/>
            </a:pPr>
            <a:r>
              <a:rPr lang="pt-BR" dirty="0"/>
              <a:t>Exemplo: variáveis </a:t>
            </a:r>
            <a:r>
              <a:rPr lang="pt-BR" dirty="0" smtClean="0"/>
              <a:t>globais - </a:t>
            </a:r>
            <a:r>
              <a:rPr lang="pt-BR" dirty="0"/>
              <a:t>declaradas fora do </a:t>
            </a:r>
            <a:r>
              <a:rPr lang="pt-BR" dirty="0" err="1"/>
              <a:t>main</a:t>
            </a:r>
            <a:r>
              <a:rPr lang="pt-BR" dirty="0"/>
              <a:t>/funções</a:t>
            </a:r>
          </a:p>
          <a:p>
            <a:endParaRPr lang="pt-BR" dirty="0"/>
          </a:p>
          <a:p>
            <a:r>
              <a:rPr lang="pt-BR" dirty="0"/>
              <a:t>Alocação Dinâmica:</a:t>
            </a:r>
          </a:p>
          <a:p>
            <a:pPr lvl="1"/>
            <a:r>
              <a:rPr lang="pt-BR" dirty="0"/>
              <a:t>Espaço de memória é alocado em tempo de execução usando as funções “</a:t>
            </a:r>
            <a:r>
              <a:rPr lang="pt-BR" dirty="0" err="1"/>
              <a:t>calloc</a:t>
            </a:r>
            <a:r>
              <a:rPr lang="pt-BR" dirty="0"/>
              <a:t>” e “</a:t>
            </a:r>
            <a:r>
              <a:rPr lang="pt-BR" dirty="0" err="1"/>
              <a:t>malloc</a:t>
            </a:r>
            <a:r>
              <a:rPr lang="pt-BR" dirty="0"/>
              <a:t>”	(dinâmica);</a:t>
            </a:r>
          </a:p>
          <a:p>
            <a:pPr lvl="1"/>
            <a:r>
              <a:rPr lang="pt-BR" dirty="0"/>
              <a:t>Áreas de Tamanho VARIÁVEL e de Endereço VARIÁVEL são criadas (reserva memória) e destruídas (libera memória);</a:t>
            </a:r>
          </a:p>
          <a:p>
            <a:pPr lvl="1"/>
            <a:r>
              <a:rPr lang="pt-BR" dirty="0"/>
              <a:t>Acesso usualmente através de Endereços e Ponteiros</a:t>
            </a:r>
          </a:p>
          <a:p>
            <a:pPr marL="457200" lvl="1" indent="0">
              <a:buNone/>
            </a:pPr>
            <a:r>
              <a:rPr lang="pt-BR" dirty="0"/>
              <a:t>Exemplo: </a:t>
            </a:r>
            <a:r>
              <a:rPr lang="pt-BR" dirty="0" err="1" smtClean="0"/>
              <a:t>ponteiros+calloc</a:t>
            </a:r>
            <a:r>
              <a:rPr lang="pt-BR" dirty="0" smtClean="0"/>
              <a:t>/</a:t>
            </a:r>
            <a:r>
              <a:rPr lang="pt-BR" dirty="0" err="1" smtClean="0"/>
              <a:t>malloc</a:t>
            </a:r>
            <a:r>
              <a:rPr lang="pt-BR" dirty="0" smtClean="0"/>
              <a:t>    </a:t>
            </a:r>
            <a:r>
              <a:rPr lang="pt-BR" dirty="0"/>
              <a:t>	ou	variáveis locais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02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Endereços e Ponteiros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96544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Operadores </a:t>
            </a:r>
            <a:r>
              <a:rPr lang="pt-BR" sz="2800" dirty="0"/>
              <a:t>de Endereço: </a:t>
            </a:r>
            <a:endParaRPr lang="pt-BR" sz="2800" dirty="0" smtClean="0"/>
          </a:p>
          <a:p>
            <a:pPr lvl="1"/>
            <a:r>
              <a:rPr lang="pt-BR" sz="2400" dirty="0" smtClean="0"/>
              <a:t>Realizam </a:t>
            </a:r>
            <a:r>
              <a:rPr lang="pt-BR" sz="2400" dirty="0"/>
              <a:t>operações com endereços de </a:t>
            </a:r>
            <a:r>
              <a:rPr lang="pt-BR" sz="2400" dirty="0" smtClean="0"/>
              <a:t>memória</a:t>
            </a:r>
          </a:p>
          <a:p>
            <a:r>
              <a:rPr lang="pt-BR" sz="2800" dirty="0"/>
              <a:t>Ponteiros são “</a:t>
            </a:r>
            <a:r>
              <a:rPr lang="pt-BR" sz="2800" dirty="0" err="1"/>
              <a:t>tipados</a:t>
            </a:r>
            <a:r>
              <a:rPr lang="pt-BR" sz="2800" dirty="0"/>
              <a:t>”</a:t>
            </a:r>
          </a:p>
          <a:p>
            <a:r>
              <a:rPr lang="pt-BR" sz="2800" dirty="0" smtClean="0"/>
              <a:t>Sintaxe</a:t>
            </a:r>
          </a:p>
          <a:p>
            <a:pPr marL="457200" lvl="1" indent="0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&amp;       Obtém </a:t>
            </a:r>
            <a:r>
              <a:rPr lang="pt-BR" sz="2400" b="1" dirty="0">
                <a:solidFill>
                  <a:srgbClr val="0070C0"/>
                </a:solidFill>
              </a:rPr>
              <a:t>o endereço de uma variável. 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Variável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*/ </a:t>
            </a: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ptr_num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Ponteiro para uma variável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*/ </a:t>
            </a: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ptr_num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= &amp;num;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Obtém o endereço da variável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num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 marL="457200" lvl="1" indent="0">
              <a:buNone/>
            </a:pP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70C0"/>
                </a:solidFill>
              </a:rPr>
              <a:t>*       Acessa o conteúdo de um endereço especificado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num = 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ptr_num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Atribui o valor contido no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endereço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apontado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por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ptr_num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para num */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41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Endereços e Ponteiros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96544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Operadores </a:t>
            </a:r>
            <a:r>
              <a:rPr lang="pt-BR" sz="2800" dirty="0"/>
              <a:t>de Endereço: </a:t>
            </a:r>
            <a:endParaRPr lang="pt-BR" sz="2800" dirty="0" smtClean="0"/>
          </a:p>
          <a:p>
            <a:pPr lvl="1"/>
            <a:r>
              <a:rPr lang="pt-BR" sz="2400" dirty="0" smtClean="0"/>
              <a:t>Realizam </a:t>
            </a:r>
            <a:r>
              <a:rPr lang="pt-BR" sz="2400" dirty="0"/>
              <a:t>operações com endereços de </a:t>
            </a:r>
            <a:r>
              <a:rPr lang="pt-BR" sz="2400" dirty="0" smtClean="0"/>
              <a:t>memória</a:t>
            </a:r>
          </a:p>
          <a:p>
            <a:r>
              <a:rPr lang="pt-BR" sz="2800" dirty="0"/>
              <a:t>Ponteiros são “</a:t>
            </a:r>
            <a:r>
              <a:rPr lang="pt-BR" sz="2800" dirty="0" err="1"/>
              <a:t>tipados</a:t>
            </a:r>
            <a:r>
              <a:rPr lang="pt-BR" sz="2800" dirty="0"/>
              <a:t>”</a:t>
            </a:r>
          </a:p>
          <a:p>
            <a:r>
              <a:rPr lang="pt-BR" sz="2800" dirty="0" smtClean="0"/>
              <a:t>Sintaxe</a:t>
            </a:r>
          </a:p>
          <a:p>
            <a:pPr marL="457200" lvl="1" indent="0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&amp;       Obtém </a:t>
            </a:r>
            <a:r>
              <a:rPr lang="pt-BR" sz="2400" b="1" dirty="0">
                <a:solidFill>
                  <a:srgbClr val="0070C0"/>
                </a:solidFill>
              </a:rPr>
              <a:t>o endereço de uma variável. 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char letra;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Variável char */ </a:t>
            </a: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ptr_char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Ponteiro para uma variável char */ </a:t>
            </a: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ptr_char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= &amp;letra; /* Obtém o endereço da variável char letra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 marL="457200" lvl="1" indent="0">
              <a:buNone/>
            </a:pP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70C0"/>
                </a:solidFill>
              </a:rPr>
              <a:t>*       Acessa o conteúdo de um endereço especificado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letra = 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ptr_letra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/* Atribui o valor contido no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endereço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apontado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por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ptr_char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para letra */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7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33</a:t>
            </a:fld>
            <a:endParaRPr lang="pt-BR" dirty="0"/>
          </a:p>
        </p:txBody>
      </p:sp>
      <p:pic>
        <p:nvPicPr>
          <p:cNvPr id="29698" name="Picture 2" descr="Parking Space Car Park Parking Lot Free Vector G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1961976"/>
            <a:ext cx="5997921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69242" y="404664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*ptr_i;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" name="Conector angulado 6"/>
          <p:cNvCxnSpPr>
            <a:stCxn id="5" idx="3"/>
            <a:endCxn id="29698" idx="0"/>
          </p:cNvCxnSpPr>
          <p:nvPr/>
        </p:nvCxnSpPr>
        <p:spPr>
          <a:xfrm>
            <a:off x="2046918" y="589330"/>
            <a:ext cx="2571714" cy="1372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444208" y="40466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&amp;ptr_i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Conector angulado 10"/>
          <p:cNvCxnSpPr>
            <a:stCxn id="10" idx="1"/>
          </p:cNvCxnSpPr>
          <p:nvPr/>
        </p:nvCxnSpPr>
        <p:spPr>
          <a:xfrm rot="10800000" flipV="1">
            <a:off x="4788024" y="589330"/>
            <a:ext cx="1656184" cy="15435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046918" y="109098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*ptr_i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311264" y="1961976"/>
            <a:ext cx="648072" cy="132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angulado 14"/>
          <p:cNvCxnSpPr>
            <a:stCxn id="13" idx="2"/>
          </p:cNvCxnSpPr>
          <p:nvPr/>
        </p:nvCxnSpPr>
        <p:spPr>
          <a:xfrm rot="16200000" flipH="1">
            <a:off x="2833633" y="1145848"/>
            <a:ext cx="1163161" cy="17921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0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Endereços e Ponteiros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Declarando ponteiros</a:t>
            </a: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Ponteiro_Int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Ponteiro para um inteiro */</a:t>
            </a:r>
          </a:p>
          <a:p>
            <a:pPr marL="457200" lvl="1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Ponteiro_Double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Ponteiro para um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FILE *Arquivo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     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/* Ponteiro para arquivo */</a:t>
            </a:r>
          </a:p>
          <a:p>
            <a:pPr marL="457200" lvl="1" indent="0">
              <a:buNone/>
            </a:pP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t_reg_funcionario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Ptr_Func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/* Ponteiro para um registro */</a:t>
            </a:r>
          </a:p>
          <a:p>
            <a:pPr marL="457200" lvl="1" indent="0">
              <a:buNone/>
            </a:pP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/*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Criado com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&amp;       Acessa o conteúdo de um endereço especificado</a:t>
            </a: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Ponteiro_Int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Variavel_Int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Ponteiro_Double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Vetor_Double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/* ou &amp; (</a:t>
            </a: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Vetor_Double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[0]) */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70C0"/>
                </a:solidFill>
              </a:rPr>
              <a:t>*</a:t>
            </a:r>
            <a:r>
              <a:rPr lang="pt-BR" sz="2400" b="1" dirty="0" smtClean="0">
                <a:solidFill>
                  <a:srgbClr val="0070C0"/>
                </a:solidFill>
              </a:rPr>
              <a:t>       </a:t>
            </a:r>
            <a:r>
              <a:rPr lang="pt-BR" sz="2400" b="1" dirty="0">
                <a:solidFill>
                  <a:srgbClr val="0070C0"/>
                </a:solidFill>
              </a:rPr>
              <a:t>Acessa o conteúdo de um endereço especificado</a:t>
            </a:r>
          </a:p>
          <a:p>
            <a:pPr marL="457200" lvl="1" indent="0">
              <a:buNone/>
            </a:pP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Ponteiro_Int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= 10; 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/* Escreve o valor 10 no endereço de </a:t>
            </a:r>
            <a:r>
              <a:rPr lang="pt-B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Ponteiro_Int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 marL="457200" lvl="1" indent="0">
              <a:buNone/>
            </a:pPr>
            <a:r>
              <a:rPr lang="pt-B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Variavel_Int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= *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Ponteiro_Int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; /* Lê o valor contido no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endereço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atribui o 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valor lido para </a:t>
            </a:r>
            <a:r>
              <a:rPr lang="pt-B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Variavel_Int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96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Operadores de Endereço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2400" b="1" noProof="1" smtClean="0">
                <a:solidFill>
                  <a:srgbClr val="0070C0"/>
                </a:solidFill>
              </a:rPr>
              <a:t>&amp;       Obtém o endereço de uma variável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dado=51;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*x;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x = &amp;dado;</a:t>
            </a:r>
          </a:p>
          <a:p>
            <a:pPr marL="457200" lvl="1" indent="0">
              <a:buNone/>
            </a:pP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400" b="1" noProof="1" smtClean="0">
                <a:solidFill>
                  <a:srgbClr val="0070C0"/>
                </a:solidFill>
              </a:rPr>
              <a:t>*       Escreve/Lê o conteúdo do endereço especificado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dado1 = *x; ou *x = dado1;</a:t>
            </a:r>
          </a:p>
          <a:p>
            <a:pPr marL="457200" lvl="1" indent="0">
              <a:buNone/>
            </a:pP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000" b="1" noProof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Ponteiros são TIPADOS: Apontam para um determinado tipo de dado</a:t>
            </a:r>
          </a:p>
          <a:p>
            <a:pPr marL="457200" lvl="1" indent="0">
              <a:buNone/>
            </a:pPr>
            <a:r>
              <a:rPr lang="pt-BR" sz="18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Declaração:                 Utilização:</a:t>
            </a:r>
          </a:p>
          <a:p>
            <a:pPr marL="457200" lvl="1" indent="0">
              <a:buNone/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int *ptr_valint;             *ptr_valint = dado_int; /* escreve */</a:t>
            </a:r>
          </a:p>
          <a:p>
            <a:pPr marL="457200" lvl="1" indent="0">
              <a:buNone/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double *ptr_valreal; ...      ptr_valreal = &amp;dado_real; /* aponta */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35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57847"/>
              </p:ext>
            </p:extLst>
          </p:nvPr>
        </p:nvGraphicFramePr>
        <p:xfrm>
          <a:off x="7452320" y="1268760"/>
          <a:ext cx="1103784" cy="1800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1892"/>
                <a:gridCol w="551892"/>
              </a:tblGrid>
              <a:tr h="3600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End.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51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101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102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103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1812954" y="180388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>
            <a:endCxn id="5" idx="1"/>
          </p:cNvCxnSpPr>
          <p:nvPr/>
        </p:nvCxnSpPr>
        <p:spPr>
          <a:xfrm>
            <a:off x="2317010" y="2055908"/>
            <a:ext cx="5135310" cy="112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1214920" y="2551256"/>
            <a:ext cx="87735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angulado 10"/>
          <p:cNvCxnSpPr>
            <a:endCxn id="5" idx="3"/>
          </p:cNvCxnSpPr>
          <p:nvPr/>
        </p:nvCxnSpPr>
        <p:spPr>
          <a:xfrm flipV="1">
            <a:off x="2092278" y="2168860"/>
            <a:ext cx="6463826" cy="634424"/>
          </a:xfrm>
          <a:prstGeom prst="bentConnector5">
            <a:avLst>
              <a:gd name="adj1" fmla="val 78412"/>
              <a:gd name="adj2" fmla="val -72738"/>
              <a:gd name="adj3" fmla="val 1035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8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Operadores de Endereço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Exemplos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main ()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vetor[10]; /* Vetor de Inteiros: vetor == &amp;(vetor[0])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dado;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*ptr;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ptr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= &amp;dado; /* Ptr obtém o endereço da variável dado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ptr = 130;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/*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Armazena o valor 130 no endereço, ou seja, </a:t>
            </a: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na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variável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dado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!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ptr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= vetor; /* Ptr obtém o endereço inicial do vetor de inteiros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*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ptr = 130;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/*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Armazena o valor 130 no vetor[0]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ptr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++;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/*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Aponta para o próximo valor do vetor, </a:t>
            </a: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o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próximo inteiro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ptr = 131; /* Armazena o valor 131 no vetor[1]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 = 1; /* Armazena o valor 1 no vetor[0], </a:t>
            </a: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pois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 aponta p/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&amp;(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vetor[0])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*(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vetor+5) = 2; /* Armazena o valor 2 no vetor[5] */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58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Memória: Operadores de Endereço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3200" noProof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Exemplo</a:t>
            </a:r>
            <a:r>
              <a:rPr lang="pt-BR" sz="3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endParaRPr lang="pt-BR" sz="18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int a=10; /* a == 10 */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int 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vetor[10];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int *ptr_int; /* ponteiro */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&amp;(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vetor[0]) == vetor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ptr_int = &amp;a; /* ptr_int =&gt; a */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&amp;(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vetor[1]) == vetor+1</a:t>
            </a:r>
          </a:p>
          <a:p>
            <a:pPr marL="457200" lvl="1" indent="0">
              <a:buNone/>
            </a:pP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*ptr_int = 5; /* a == 5 ! */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&amp;(</a:t>
            </a:r>
            <a:r>
              <a:rPr lang="pt-BR" sz="1800" noProof="1">
                <a:latin typeface="Consolas" panose="020B0609020204030204" pitchFamily="49" charset="0"/>
                <a:cs typeface="Consolas" panose="020B0609020204030204" pitchFamily="49" charset="0"/>
              </a:rPr>
              <a:t>vetor[2]) == vetor+2 </a:t>
            </a: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457200" lvl="1" indent="0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ATENÇÃO</a:t>
            </a:r>
            <a:r>
              <a:rPr lang="pt-BR" sz="2400" dirty="0"/>
              <a:t>: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Declarar um ponteiro não implica em alocar a memória p/ o dado! 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pt-BR" sz="18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37</a:t>
            </a:fld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V="1">
            <a:off x="5150922" y="2420888"/>
            <a:ext cx="0" cy="20162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Ponteiros e endereços: Vetores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379603"/>
          </a:xfrm>
        </p:spPr>
        <p:txBody>
          <a:bodyPr>
            <a:normAutofit fontScale="92500"/>
          </a:bodyPr>
          <a:lstStyle/>
          <a:p>
            <a:r>
              <a:rPr lang="pt-BR" sz="2400" noProof="0" dirty="0" smtClean="0"/>
              <a:t>Estruturas compostas por dados </a:t>
            </a:r>
            <a:r>
              <a:rPr lang="pt-BR" sz="2400" b="1" noProof="0" dirty="0" smtClean="0"/>
              <a:t>homogêneos</a:t>
            </a:r>
          </a:p>
          <a:p>
            <a:r>
              <a:rPr lang="pt-BR" sz="2400" b="1" dirty="0"/>
              <a:t>Atenção</a:t>
            </a:r>
            <a:r>
              <a:rPr lang="pt-BR" sz="2400" dirty="0"/>
              <a:t>: Tem que reservar (</a:t>
            </a:r>
            <a:r>
              <a:rPr lang="pt-BR" sz="2400" b="1" dirty="0" smtClean="0"/>
              <a:t>alocar</a:t>
            </a:r>
            <a:r>
              <a:rPr lang="pt-BR" sz="2400" dirty="0" smtClean="0"/>
              <a:t>) espaço </a:t>
            </a:r>
            <a:r>
              <a:rPr lang="pt-BR" sz="2400" dirty="0"/>
              <a:t>para guardar os dados!</a:t>
            </a:r>
            <a:endParaRPr lang="pt-BR" sz="24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38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83604"/>
            <a:ext cx="19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Vetores numéricos: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8002" y="3007763"/>
            <a:ext cx="8795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Hora[24];     =&gt; Hora[0]..Hora[23] com valores do tipo “int” </a:t>
            </a: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Notas[10]; =&gt;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Notas[0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]..Notas[9]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com valores dotipo “double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endParaRPr lang="en-GB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Nota[0] = 10.0;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53136"/>
            <a:ext cx="7010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940152" y="2253190"/>
            <a:ext cx="1957587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double *Notas;</a:t>
            </a:r>
          </a:p>
          <a:p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*Notas=10.0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2555776" y="2483604"/>
            <a:ext cx="3384376" cy="945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2339752" y="2668270"/>
            <a:ext cx="3600400" cy="1376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Ponteiros e endereços: Vetores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pt-BR" sz="2400" noProof="0" dirty="0" smtClean="0"/>
              <a:t>Estruturas compostas por dados </a:t>
            </a:r>
            <a:r>
              <a:rPr lang="pt-BR" sz="2400" b="1" noProof="0" dirty="0" smtClean="0"/>
              <a:t>homogêneos</a:t>
            </a:r>
            <a:endParaRPr lang="pt-BR" sz="2400" b="1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39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83604"/>
            <a:ext cx="226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Vetores de caracteres: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6446" y="3007763"/>
            <a:ext cx="8795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Letras[27];  =&gt;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Letras[0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]..Letras[25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] com valores do tip “char”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Letras[0] = ‘a’; Letras[25] = ‘z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’; Letras[26]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‘\0’;</a:t>
            </a:r>
          </a:p>
          <a:p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Nome[10]; =&gt; Nome[0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]..Nome[9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strcpy(Nome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,”123456789”); 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noProof="1"/>
          </a:p>
          <a:p>
            <a:r>
              <a:rPr lang="pt-BR" noProof="1"/>
              <a:t>Strings são manipuladas através de rotinas especiais: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, strlen, strcmp, sprintf, sscanf, ... #include&lt;string.h&gt;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01330"/>
              </p:ext>
            </p:extLst>
          </p:nvPr>
        </p:nvGraphicFramePr>
        <p:xfrm>
          <a:off x="1384362" y="55892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N[0]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N[1]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N[2]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N[3]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N[4]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N[5]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N[6]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N[7]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N[8]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N[9]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\0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66985" y="1745575"/>
            <a:ext cx="1675459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char </a:t>
            </a:r>
            <a:r>
              <a:rPr lang="pt-BR" dirty="0"/>
              <a:t>*Nome; </a:t>
            </a:r>
            <a:endParaRPr lang="pt-BR" dirty="0" smtClean="0"/>
          </a:p>
          <a:p>
            <a:r>
              <a:rPr lang="pt-BR" dirty="0" smtClean="0"/>
              <a:t>*</a:t>
            </a:r>
            <a:r>
              <a:rPr lang="pt-BR" dirty="0"/>
              <a:t>Nome</a:t>
            </a:r>
            <a:r>
              <a:rPr lang="pt-BR" dirty="0" smtClean="0"/>
              <a:t>=‘1’; </a:t>
            </a:r>
          </a:p>
          <a:p>
            <a:r>
              <a:rPr lang="pt-BR" dirty="0" smtClean="0"/>
              <a:t>*(</a:t>
            </a:r>
            <a:r>
              <a:rPr lang="pt-BR" dirty="0"/>
              <a:t>Nome+1</a:t>
            </a:r>
            <a:r>
              <a:rPr lang="pt-BR" dirty="0" smtClean="0"/>
              <a:t>)=‘2’ 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2123728" y="1916832"/>
            <a:ext cx="5243257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1835696" y="2207240"/>
            <a:ext cx="5531289" cy="3237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2411760" y="2483604"/>
            <a:ext cx="4955225" cy="2961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3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Vetores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pt-BR" sz="2400" noProof="0" dirty="0" smtClean="0"/>
              <a:t>Estruturas compostas por dados </a:t>
            </a:r>
            <a:r>
              <a:rPr lang="pt-BR" sz="2400" b="1" noProof="0" dirty="0" smtClean="0"/>
              <a:t>homogêneos</a:t>
            </a:r>
            <a:endParaRPr lang="pt-BR" sz="2400" b="1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83604"/>
            <a:ext cx="226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Vetores de caracteres: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6446" y="3007763"/>
            <a:ext cx="8795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Letras[27];  =&gt;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Letras[0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]..Letras[25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] com valores do tip “char”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Letras[0] = ‘a’; Letras[25] = ‘z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’; Letras[26]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‘\0’;</a:t>
            </a:r>
          </a:p>
          <a:p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Nome[10]; =&gt; Nome[0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]..Nome[9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strcpy(Nome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,”123456789”); 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noProof="1"/>
          </a:p>
          <a:p>
            <a:r>
              <a:rPr lang="pt-BR" noProof="1"/>
              <a:t>Strings são manipuladas através de rotinas especiais: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, strlen, strcmp, sprintf, sscanf, ... #include&lt;string.h&gt;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30179"/>
              </p:ext>
            </p:extLst>
          </p:nvPr>
        </p:nvGraphicFramePr>
        <p:xfrm>
          <a:off x="1384362" y="55892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N[0]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N[1]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N[2]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N[3]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N[4]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N[5]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N[6]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N[7]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N[8]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N[9]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\0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Vetores: Ponteiros e Endereços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pt-BR" noProof="1" smtClean="0"/>
              <a:t>Quando usamos a rotina scanf já estamos usando ponteiros... </a:t>
            </a:r>
          </a:p>
          <a:p>
            <a:pPr marL="457200" lvl="1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scanf (“%d”, &amp;var_int);    /* Endereço de var_int */</a:t>
            </a:r>
          </a:p>
          <a:p>
            <a:pPr marL="457200" lvl="1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scanf (“%s”, var_string);  /* Vetor de char */</a:t>
            </a:r>
          </a:p>
          <a:p>
            <a:pPr marL="457200" lvl="1" indent="0">
              <a:buNone/>
            </a:pPr>
            <a:endParaRPr lang="pt-BR" sz="20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000" noProof="1">
                <a:latin typeface="Consolas" panose="020B0609020204030204" pitchFamily="49" charset="0"/>
                <a:cs typeface="Consolas" panose="020B0609020204030204" pitchFamily="49" charset="0"/>
              </a:rPr>
              <a:t>char *var_string</a:t>
            </a: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pt-BR" sz="20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var_int;</a:t>
            </a:r>
            <a:endParaRPr lang="pt-BR" sz="20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9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Alocação Dinâmica de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pt-BR" sz="2000" noProof="1" smtClean="0"/>
              <a:t>Alocação de memória:</a:t>
            </a:r>
          </a:p>
          <a:p>
            <a:pPr lvl="1"/>
            <a:r>
              <a:rPr lang="pt-BR" sz="2000" noProof="1" smtClean="0"/>
              <a:t>calloc </a:t>
            </a:r>
            <a:r>
              <a:rPr lang="pt-BR" sz="2000" noProof="1"/>
              <a:t>- Aloca memória, zerando os </a:t>
            </a:r>
            <a:r>
              <a:rPr lang="pt-BR" sz="2000" noProof="1" smtClean="0"/>
              <a:t>dado</a:t>
            </a:r>
          </a:p>
          <a:p>
            <a:pPr lvl="1"/>
            <a:r>
              <a:rPr lang="pt-BR" sz="2000" noProof="1" smtClean="0"/>
              <a:t>malloc </a:t>
            </a:r>
            <a:r>
              <a:rPr lang="pt-BR" sz="2000" noProof="1"/>
              <a:t>- Aloca memória, sem inicializar os </a:t>
            </a:r>
            <a:r>
              <a:rPr lang="pt-BR" sz="2000" noProof="1" smtClean="0"/>
              <a:t>dados</a:t>
            </a:r>
          </a:p>
          <a:p>
            <a:pPr lvl="1"/>
            <a:r>
              <a:rPr lang="pt-BR" sz="2000" noProof="1" smtClean="0"/>
              <a:t>free </a:t>
            </a:r>
            <a:r>
              <a:rPr lang="pt-BR" sz="2000" noProof="1"/>
              <a:t>- Libera um bloco de memória alocada previamente</a:t>
            </a:r>
          </a:p>
          <a:p>
            <a:pPr lvl="1"/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*calloc ( &lt;quantidade_elementos&gt;, &lt;tamanho_elemento&gt; )</a:t>
            </a:r>
          </a:p>
          <a:p>
            <a:pPr lvl="1"/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Exemplo: tabela_inteiros = calloc( 10, sizeof ( int ) );</a:t>
            </a:r>
          </a:p>
          <a:p>
            <a:pPr lvl="1"/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*malloc( &lt;quantidade_elementos&gt;, &lt;tamanho_elemento&gt; )</a:t>
            </a:r>
          </a:p>
          <a:p>
            <a:pPr lvl="1"/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Exemplo: tabela_inteiros = malloc( 10, sizeof ( int ) );</a:t>
            </a:r>
          </a:p>
          <a:p>
            <a:pPr lvl="1"/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free ( void *ponteiro)</a:t>
            </a:r>
          </a:p>
          <a:p>
            <a:pPr lvl="1"/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Exemplo: free ( tabela_inteiros );</a:t>
            </a:r>
            <a:endParaRPr lang="pt-BR" sz="18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0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Alocação Dinâmica de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noProof="1">
                <a:latin typeface="+mj-lt"/>
              </a:rPr>
              <a:t>Exemplos</a:t>
            </a:r>
            <a:r>
              <a:rPr lang="pt-BR" sz="2000" noProof="1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pt-BR" sz="2000" noProof="1"/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int *ptr_int;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*ptr_pf;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ptr_int = (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int*)calloc(10,sizeof(int));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/* Aloca 10 inteiros em seqüência */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ptr_pf = (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double*)calloc(10,sizeof(double));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/* Aloca 10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n.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tipo double */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free (ptr_int); /* Libera a área de memória alocada */</a:t>
            </a:r>
          </a:p>
          <a:p>
            <a:pPr marL="0" indent="0">
              <a:buNone/>
            </a:pPr>
            <a:endParaRPr lang="pt-BR" sz="2000" noProof="1" smtClean="0"/>
          </a:p>
          <a:p>
            <a:pPr marL="0" indent="0">
              <a:buNone/>
            </a:pPr>
            <a:r>
              <a:rPr lang="pt-BR" sz="2000" noProof="1">
                <a:latin typeface="+mj-lt"/>
              </a:rPr>
              <a:t>Fazendo a criação de um vetor de duas formas equivalentes</a:t>
            </a:r>
            <a:r>
              <a:rPr lang="pt-BR" sz="2000" noProof="1" smtClean="0">
                <a:latin typeface="+mj-lt"/>
              </a:rPr>
              <a:t>:</a:t>
            </a:r>
            <a:endParaRPr lang="pt-BR" sz="2000" noProof="1">
              <a:latin typeface="+mj-lt"/>
            </a:endParaRP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int tabela[10]; /* Aloca memória: tabela aponta para o início do vetor */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ou</a:t>
            </a:r>
          </a:p>
          <a:p>
            <a:pPr marL="0" indent="0">
              <a:buNone/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int *tabela; tabela = (int *) calloc (10, sizeof(int));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0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43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5496" y="1674460"/>
            <a:ext cx="3888432" cy="452431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Tabela[10];</a:t>
            </a:r>
          </a:p>
          <a:p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i;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(i=0; i &lt; 10; i++)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("Dado %d = ",i);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scanf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("%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",&amp;(Tabela[i]));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("\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nDados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Lidos:\n");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(i=0; i &lt; 10; i++)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("Dado %d = %.2lf \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n",i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Tabela[i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system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(“pause”);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Retângulo 6"/>
          <p:cNvSpPr/>
          <p:nvPr/>
        </p:nvSpPr>
        <p:spPr>
          <a:xfrm>
            <a:off x="3986576" y="1674460"/>
            <a:ext cx="5112568" cy="452431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&gt; /* Inclui a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lib</a:t>
            </a:r>
            <a:endParaRPr lang="pt-B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do "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calloc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" */ </a:t>
            </a:r>
          </a:p>
          <a:p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*Tabela; /* Cria somente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ponteiro (não aloca)*/ </a:t>
            </a:r>
          </a:p>
          <a:p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i;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Tabela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=(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*)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calloc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(10,sizeof(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(i=0; i &lt; 10; i++) {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("Dado %d = ",i);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scanf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("%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",&amp;(Tabela[i]));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("\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nDados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 Lidos:\n");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(i=0; i &lt; 10; i++) 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("Dado %d = %.2lf \</a:t>
            </a:r>
            <a:r>
              <a:rPr lang="pt-B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n",i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, Tabela[i</a:t>
            </a: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system</a:t>
            </a: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(“pause”); </a:t>
            </a:r>
          </a:p>
          <a:p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7740" y="1159388"/>
            <a:ext cx="1523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Tabela[10]</a:t>
            </a:r>
            <a:endParaRPr lang="pt-BR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39944" y="1159388"/>
            <a:ext cx="116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*Tabela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907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Alocação dinâmica e </a:t>
            </a:r>
            <a:r>
              <a:rPr lang="pt-BR" dirty="0" smtClean="0"/>
              <a:t>ponteiros (VS)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Declaração de ponteiros (vários tipos)</a:t>
            </a:r>
          </a:p>
          <a:p>
            <a:pPr lvl="1" algn="just"/>
            <a:r>
              <a:rPr lang="pt-BR" dirty="0" smtClean="0"/>
              <a:t>Lendo endereço e conteúdo</a:t>
            </a:r>
          </a:p>
          <a:p>
            <a:pPr lvl="1" algn="just"/>
            <a:r>
              <a:rPr lang="pt-BR" dirty="0" smtClean="0"/>
              <a:t>Atribuições de ponteiro</a:t>
            </a:r>
          </a:p>
          <a:p>
            <a:pPr algn="just"/>
            <a:r>
              <a:rPr lang="pt-BR" dirty="0" smtClean="0"/>
              <a:t>Alocação Estática x Dinâmica</a:t>
            </a:r>
          </a:p>
          <a:p>
            <a:pPr lvl="1" algn="just"/>
            <a:r>
              <a:rPr lang="pt-BR" dirty="0" err="1" smtClean="0"/>
              <a:t>Malloc</a:t>
            </a:r>
            <a:r>
              <a:rPr lang="pt-BR" dirty="0" smtClean="0"/>
              <a:t>, </a:t>
            </a:r>
            <a:r>
              <a:rPr lang="pt-BR" dirty="0" err="1" smtClean="0"/>
              <a:t>calloc</a:t>
            </a:r>
            <a:r>
              <a:rPr lang="pt-BR" dirty="0" smtClean="0"/>
              <a:t> e </a:t>
            </a:r>
            <a:r>
              <a:rPr lang="pt-BR" dirty="0" err="1" smtClean="0"/>
              <a:t>free</a:t>
            </a:r>
            <a:r>
              <a:rPr lang="pt-BR" dirty="0" smtClean="0"/>
              <a:t> (loop)</a:t>
            </a:r>
          </a:p>
          <a:p>
            <a:pPr lvl="1" algn="just"/>
            <a:r>
              <a:rPr lang="pt-BR" smtClean="0"/>
              <a:t>Matriz</a:t>
            </a:r>
            <a:endParaRPr lang="pt-BR" dirty="0" smtClean="0"/>
          </a:p>
          <a:p>
            <a:pPr algn="just"/>
            <a:r>
              <a:rPr lang="pt-BR" dirty="0" err="1" smtClean="0"/>
              <a:t>String</a:t>
            </a:r>
            <a:r>
              <a:rPr lang="pt-BR" dirty="0" smtClean="0"/>
              <a:t> alocada dinamicamente</a:t>
            </a:r>
          </a:p>
          <a:p>
            <a:pPr lvl="1" algn="just"/>
            <a:r>
              <a:rPr lang="pt-BR" dirty="0" err="1" smtClean="0"/>
              <a:t>scanf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9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(próxima aula)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Faça um programa que inicialmente pergunte ao usuário quantos valores ele deseja armazenar em um vetor de </a:t>
            </a:r>
            <a:r>
              <a:rPr lang="pt-BR" dirty="0" err="1"/>
              <a:t>doubles</a:t>
            </a:r>
            <a:r>
              <a:rPr lang="pt-BR" dirty="0"/>
              <a:t>, depois use a função CALLOC para reservar (alocar) o espaço de memória de acordo com o especificado pelo usuário.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Use </a:t>
            </a:r>
            <a:r>
              <a:rPr lang="pt-BR" dirty="0"/>
              <a:t>este vetor dinâmico como um vetor comum, atribuindo aos 10 primeiros elementos deste vetor valores gerados aleatoriamente (</a:t>
            </a:r>
            <a:r>
              <a:rPr lang="pt-BR" dirty="0" err="1"/>
              <a:t>rand</a:t>
            </a:r>
            <a:r>
              <a:rPr lang="pt-BR" dirty="0"/>
              <a:t>), entre 0 e 100. Exiba na tela os valores armazenados nos 10 primeiros elementos do vetor.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Troque </a:t>
            </a:r>
            <a:r>
              <a:rPr lang="pt-BR" dirty="0"/>
              <a:t>o conteúdo do primeiro elemento do vetor com o </a:t>
            </a:r>
            <a:r>
              <a:rPr lang="pt-BR" dirty="0" smtClean="0"/>
              <a:t>conteúdo </a:t>
            </a:r>
            <a:r>
              <a:rPr lang="pt-BR" dirty="0"/>
              <a:t>do último elemento do vetor e mostre eles na tela.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Informações sobre a disciplina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noProof="0" dirty="0"/>
              <a:t>USP - Universidade de São Paulo - São Carlos, SP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ICMC - Instituto de Ciências Matemáticas e de Computação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SSC - Departamento de Sistemas de Computação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/>
              <a:t>Prof. </a:t>
            </a:r>
            <a:r>
              <a:rPr lang="pt-BR" b="1" noProof="0" dirty="0" smtClean="0"/>
              <a:t>Dr. Daniel Rodrigo Ferraz Bonetti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Web institucional: </a:t>
            </a:r>
            <a:r>
              <a:rPr lang="pt-BR" b="1" noProof="0" dirty="0">
                <a:hlinkClick r:id="rId2"/>
              </a:rPr>
              <a:t>http://www.icmc.usp.br/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 smtClean="0"/>
              <a:t>Página </a:t>
            </a:r>
            <a:r>
              <a:rPr lang="pt-BR" b="1" noProof="0" dirty="0"/>
              <a:t>do Grupo de Pesquisa: </a:t>
            </a:r>
            <a:r>
              <a:rPr lang="pt-BR" b="1" noProof="0" dirty="0">
                <a:hlinkClick r:id="rId3"/>
              </a:rPr>
              <a:t>http://</a:t>
            </a:r>
            <a:r>
              <a:rPr lang="pt-BR" b="1" noProof="0" dirty="0" smtClean="0">
                <a:hlinkClick r:id="rId3"/>
              </a:rPr>
              <a:t>www.lcr.icmc.usp.br</a:t>
            </a:r>
            <a:r>
              <a:rPr lang="pt-BR" b="1" noProof="0" dirty="0">
                <a:hlinkClick r:id="rId3"/>
              </a:rPr>
              <a:t>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E-mail:  </a:t>
            </a:r>
            <a:r>
              <a:rPr lang="pt-BR" b="1" noProof="0" dirty="0" smtClean="0">
                <a:hlinkClick r:id="rId4"/>
              </a:rPr>
              <a:t>dbonetti@icmc.usp.br</a:t>
            </a:r>
            <a:r>
              <a:rPr lang="pt-BR" b="1" noProof="0" dirty="0" smtClean="0"/>
              <a:t> ou </a:t>
            </a:r>
            <a:r>
              <a:rPr lang="pt-BR" b="1" noProof="0" dirty="0" smtClean="0">
                <a:hlinkClick r:id="rId5"/>
              </a:rPr>
              <a:t>daniel.bonetti@gmail.com</a:t>
            </a:r>
            <a:r>
              <a:rPr lang="pt-BR" b="1" noProof="0" dirty="0" smtClean="0"/>
              <a:t> 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 smtClean="0"/>
              <a:t>Disciplina de Linguagem de Programação e Aplicações SSC0300</a:t>
            </a:r>
          </a:p>
          <a:p>
            <a:pPr marL="0" indent="0">
              <a:buNone/>
            </a:pPr>
            <a:r>
              <a:rPr lang="pt-BR" sz="3100" b="1" noProof="0" dirty="0" smtClean="0">
                <a:hlinkClick r:id="rId6"/>
              </a:rPr>
              <a:t>http</a:t>
            </a:r>
            <a:r>
              <a:rPr lang="pt-BR" sz="3100" b="1" noProof="0" dirty="0">
                <a:hlinkClick r:id="rId6"/>
              </a:rPr>
              <a:t>://lcrserver.icmc.usp.br/~daniel/ssc0300/index</a:t>
            </a:r>
            <a:r>
              <a:rPr lang="pt-BR" sz="3100" b="1" noProof="0" dirty="0"/>
              <a:t> </a:t>
            </a:r>
          </a:p>
          <a:p>
            <a:pPr marL="0" indent="0">
              <a:buNone/>
            </a:pP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Matrizes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64097"/>
          </a:xfrm>
        </p:spPr>
        <p:txBody>
          <a:bodyPr>
            <a:normAutofit fontScale="92500" lnSpcReduction="20000"/>
          </a:bodyPr>
          <a:lstStyle/>
          <a:p>
            <a:r>
              <a:rPr lang="pt-BR" sz="2400" noProof="0" dirty="0" smtClean="0"/>
              <a:t>Estruturas compostas por dados </a:t>
            </a:r>
            <a:r>
              <a:rPr lang="pt-BR" sz="2400" b="1" noProof="0" dirty="0" smtClean="0"/>
              <a:t>homogêneos</a:t>
            </a:r>
          </a:p>
          <a:p>
            <a:r>
              <a:rPr lang="pt-BR" sz="2400" dirty="0" smtClean="0"/>
              <a:t>Vetores </a:t>
            </a:r>
            <a:r>
              <a:rPr lang="pt-BR" sz="2400" dirty="0" err="1" smtClean="0"/>
              <a:t>bi-dimensionais</a:t>
            </a:r>
            <a:r>
              <a:rPr lang="pt-BR" sz="2400" dirty="0" smtClean="0"/>
              <a:t> (ou </a:t>
            </a:r>
            <a:r>
              <a:rPr lang="pt-BR" sz="2400" dirty="0" err="1" smtClean="0"/>
              <a:t>array</a:t>
            </a:r>
            <a:r>
              <a:rPr lang="pt-BR" sz="2400" dirty="0" smtClean="0"/>
              <a:t> 2D)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83604"/>
            <a:ext cx="346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Vetores numéricos </a:t>
            </a:r>
            <a:r>
              <a:rPr lang="pt-BR" dirty="0" err="1" smtClean="0"/>
              <a:t>bi-dimensionais</a:t>
            </a: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246446" y="3007763"/>
            <a:ext cx="8795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Matriz[3][10];  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Matriz[0][0] = 1; ... Matriz [2][9] = 30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32" y="4005064"/>
            <a:ext cx="86582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Matrizes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64097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/>
              <a:t>Estruturas compostas por dados </a:t>
            </a:r>
            <a:r>
              <a:rPr lang="pt-BR" sz="2400" b="1" dirty="0" smtClean="0"/>
              <a:t>homogêneos</a:t>
            </a:r>
            <a:endParaRPr lang="pt-BR" sz="2400" noProof="0" dirty="0" smtClean="0"/>
          </a:p>
          <a:p>
            <a:r>
              <a:rPr lang="pt-BR" sz="2400" noProof="0" dirty="0" smtClean="0"/>
              <a:t>Inicialização de vetores</a:t>
            </a:r>
            <a:endParaRPr lang="pt-BR" sz="2400" b="1" noProof="0" dirty="0" smtClean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5532" y="2780928"/>
            <a:ext cx="8795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num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[5] = { 1, 2, 3, 4, 5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vogais[5] = { ‘a’, ‘e’, ‘i’, ‘o’, ‘u’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vogais[5] = “aeiou”;</a:t>
            </a:r>
          </a:p>
          <a:p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matriz [3][2] = { { 0,0 },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0,1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</a:p>
          <a:p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{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1,0 }, { 1,1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</a:p>
          <a:p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{ </a:t>
            </a:r>
            <a:r>
              <a:rPr lang="en-GB" noProof="1">
                <a:latin typeface="Consolas" panose="020B0609020204030204" pitchFamily="49" charset="0"/>
                <a:cs typeface="Consolas" panose="020B0609020204030204" pitchFamily="49" charset="0"/>
              </a:rPr>
              <a:t>2,0 }, { 2,1 } };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5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5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5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968"/>
            <a:ext cx="8229600" cy="1476816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79" y="1844824"/>
            <a:ext cx="7920880" cy="210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9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1944216"/>
          </a:xfrm>
        </p:spPr>
        <p:txBody>
          <a:bodyPr>
            <a:noAutofit/>
          </a:bodyPr>
          <a:lstStyle/>
          <a:p>
            <a:r>
              <a:rPr lang="pt-BR" sz="2400" dirty="0"/>
              <a:t>Criando novos tipos de dados: </a:t>
            </a:r>
            <a:r>
              <a:rPr lang="pt-BR" sz="2400" dirty="0" smtClean="0"/>
              <a:t>TYPEDEF</a:t>
            </a:r>
          </a:p>
          <a:p>
            <a:pPr lvl="1"/>
            <a:r>
              <a:rPr lang="pt-BR" sz="1600" dirty="0"/>
              <a:t>Cria um tipo de dados chamado “</a:t>
            </a:r>
            <a:r>
              <a:rPr lang="pt-BR" sz="1600" dirty="0" err="1"/>
              <a:t>t_nota</a:t>
            </a:r>
            <a:r>
              <a:rPr lang="pt-BR" sz="1600" dirty="0"/>
              <a:t>” do tipo “</a:t>
            </a:r>
            <a:r>
              <a:rPr lang="pt-BR" sz="1600" dirty="0" err="1"/>
              <a:t>double</a:t>
            </a:r>
            <a:r>
              <a:rPr lang="pt-BR" sz="1600" dirty="0"/>
              <a:t>”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07273" y="2204864"/>
            <a:ext cx="7488832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typedef double t_nota;</a:t>
            </a:r>
          </a:p>
          <a:p>
            <a:pPr>
              <a:lnSpc>
                <a:spcPct val="130000"/>
              </a:lnSpc>
            </a:pPr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</a:p>
          <a:p>
            <a:pPr>
              <a:lnSpc>
                <a:spcPct val="130000"/>
              </a:lnSpc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sz="16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t_nota p1,p2;</a:t>
            </a:r>
          </a:p>
          <a:p>
            <a:pPr>
              <a:lnSpc>
                <a:spcPct val="130000"/>
              </a:lnSpc>
            </a:pPr>
            <a:r>
              <a:rPr lang="pt-BR" sz="1600" b="1" noProof="1">
                <a:latin typeface="Consolas" panose="020B0609020204030204" pitchFamily="49" charset="0"/>
                <a:cs typeface="Consolas" panose="020B0609020204030204" pitchFamily="49" charset="0"/>
              </a:rPr>
              <a:t>    t_nota media;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printf("Nota da Prova 1: "); scanf ("%lf",&amp;p1);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printf("Nota da Prova 2: "); scanf ("%lf",&amp;p2);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media=(p1+p2)/2.0;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printf("Media: %.2lf",media);</a:t>
            </a:r>
          </a:p>
          <a:p>
            <a:pPr>
              <a:lnSpc>
                <a:spcPct val="130000"/>
              </a:lnSpc>
            </a:pP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getch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30000"/>
              </a:lnSpc>
            </a:pPr>
            <a:r>
              <a:rPr lang="en-GB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pt-BR" noProof="0" dirty="0" err="1" smtClean="0"/>
              <a:t>Typedef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06" y="1196752"/>
            <a:ext cx="8229600" cy="576064"/>
          </a:xfrm>
        </p:spPr>
        <p:txBody>
          <a:bodyPr>
            <a:noAutofit/>
          </a:bodyPr>
          <a:lstStyle/>
          <a:p>
            <a:r>
              <a:rPr lang="pt-BR" sz="2400" dirty="0"/>
              <a:t>Criando novos tipos de dados: </a:t>
            </a:r>
            <a:r>
              <a:rPr lang="pt-BR" sz="2400" dirty="0" smtClean="0"/>
              <a:t>TYPEDEF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07273" y="2204863"/>
            <a:ext cx="748883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Cria um tipo de dados chamado “t_conceito” do tipo “char”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typedef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char t_conceito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Nota = ‘A’; ... ; Nota = ‘B’;</a:t>
            </a:r>
          </a:p>
          <a:p>
            <a:pPr>
              <a:lnSpc>
                <a:spcPct val="130000"/>
              </a:lnSpc>
            </a:pP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Cria uma variável “Nota” do tipo “t_conceito”</a:t>
            </a: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t_conceito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Nota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30000"/>
              </a:lnSpc>
            </a:pP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typedef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unsigned int t_idade;</a:t>
            </a:r>
          </a:p>
          <a:p>
            <a:pPr>
              <a:lnSpc>
                <a:spcPct val="130000"/>
              </a:lnSpc>
            </a:pPr>
            <a:r>
              <a:rPr lang="pt-BR" b="1" noProof="1">
                <a:latin typeface="Consolas" panose="020B0609020204030204" pitchFamily="49" charset="0"/>
                <a:cs typeface="Consolas" panose="020B0609020204030204" pitchFamily="49" charset="0"/>
              </a:rPr>
              <a:t>t_idade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b="1" noProof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Minha_Idade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5733256"/>
            <a:ext cx="165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Tipo da variável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98544" y="5733256"/>
            <a:ext cx="165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Tipo da variável</a:t>
            </a:r>
            <a:endParaRPr lang="pt-BR" dirty="0"/>
          </a:p>
        </p:txBody>
      </p:sp>
      <p:cxnSp>
        <p:nvCxnSpPr>
          <p:cNvPr id="9" name="Conector de seta reta 8"/>
          <p:cNvCxnSpPr>
            <a:stCxn id="5" idx="0"/>
          </p:cNvCxnSpPr>
          <p:nvPr/>
        </p:nvCxnSpPr>
        <p:spPr>
          <a:xfrm flipH="1" flipV="1">
            <a:off x="1222108" y="5177985"/>
            <a:ext cx="1" cy="555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7" idx="0"/>
          </p:cNvCxnSpPr>
          <p:nvPr/>
        </p:nvCxnSpPr>
        <p:spPr>
          <a:xfrm flipH="1" flipV="1">
            <a:off x="2483768" y="5177985"/>
            <a:ext cx="1041349" cy="555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4928</TotalTime>
  <Words>3049</Words>
  <Application>Microsoft Office PowerPoint</Application>
  <PresentationFormat>Apresentação na tela (4:3)</PresentationFormat>
  <Paragraphs>710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Tema do Office</vt:lpstr>
      <vt:lpstr>USP – ICMC – SSC SSC0300 2º Semestre 2015</vt:lpstr>
      <vt:lpstr>Aula 03</vt:lpstr>
      <vt:lpstr>Vetores</vt:lpstr>
      <vt:lpstr>Vetores</vt:lpstr>
      <vt:lpstr>Matrizes</vt:lpstr>
      <vt:lpstr>Matrizes</vt:lpstr>
      <vt:lpstr>Typedef</vt:lpstr>
      <vt:lpstr>Typedef</vt:lpstr>
      <vt:lpstr>Typedef</vt:lpstr>
      <vt:lpstr>Vetores e Matrizes</vt:lpstr>
      <vt:lpstr>Struct</vt:lpstr>
      <vt:lpstr>Struct</vt:lpstr>
      <vt:lpstr>Struct</vt:lpstr>
      <vt:lpstr>Struct</vt:lpstr>
      <vt:lpstr>Struct</vt:lpstr>
      <vt:lpstr>Struct – Atribuição de estruturas</vt:lpstr>
      <vt:lpstr>Struct – Exemplo</vt:lpstr>
      <vt:lpstr>Struct – Espaço alocado para uma estrutura</vt:lpstr>
      <vt:lpstr>Struct</vt:lpstr>
      <vt:lpstr>Struct</vt:lpstr>
      <vt:lpstr>Typedef e Struct</vt:lpstr>
      <vt:lpstr>Typedef e Struct</vt:lpstr>
      <vt:lpstr>Typedef e Struct</vt:lpstr>
      <vt:lpstr>Typedef e Struct</vt:lpstr>
      <vt:lpstr>Typedef e Struct: usando na prática</vt:lpstr>
      <vt:lpstr>Typedef e Struct: usando na prática</vt:lpstr>
      <vt:lpstr>Typedef e Struct: Exemplo</vt:lpstr>
      <vt:lpstr>Variáveis Globais e Locais</vt:lpstr>
      <vt:lpstr>Parte 2</vt:lpstr>
      <vt:lpstr>Alocação de Memória</vt:lpstr>
      <vt:lpstr>Memória: Endereços e Ponteiros</vt:lpstr>
      <vt:lpstr>Memória: Endereços e Ponteiros</vt:lpstr>
      <vt:lpstr>Apresentação do PowerPoint</vt:lpstr>
      <vt:lpstr>Memória: Endereços e Ponteiros</vt:lpstr>
      <vt:lpstr>Memória: Operadores de Endereço</vt:lpstr>
      <vt:lpstr>Memória: Operadores de Endereço</vt:lpstr>
      <vt:lpstr>Memória: Operadores de Endereço</vt:lpstr>
      <vt:lpstr>Ponteiros e endereços: Vetores</vt:lpstr>
      <vt:lpstr>Ponteiros e endereços: Vetores</vt:lpstr>
      <vt:lpstr>Vetores: Ponteiros e Endereços</vt:lpstr>
      <vt:lpstr>Alocação Dinâmica de Memória</vt:lpstr>
      <vt:lpstr>Alocação Dinâmica de Memória</vt:lpstr>
      <vt:lpstr>Exemplos</vt:lpstr>
      <vt:lpstr>Alocação dinâmica e ponteiros (VS)</vt:lpstr>
      <vt:lpstr>Exercício (próxima aula)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127</cp:revision>
  <dcterms:created xsi:type="dcterms:W3CDTF">2015-08-01T18:43:12Z</dcterms:created>
  <dcterms:modified xsi:type="dcterms:W3CDTF">2015-08-28T21:35:24Z</dcterms:modified>
</cp:coreProperties>
</file>