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0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8" r:id="rId14"/>
    <p:sldId id="287" r:id="rId15"/>
    <p:sldId id="286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28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3" r:id="rId51"/>
    <p:sldId id="326" r:id="rId52"/>
    <p:sldId id="327" r:id="rId53"/>
    <p:sldId id="329" r:id="rId54"/>
    <p:sldId id="330" r:id="rId55"/>
    <p:sldId id="331" r:id="rId56"/>
    <p:sldId id="334" r:id="rId57"/>
    <p:sldId id="333" r:id="rId58"/>
    <p:sldId id="332" r:id="rId59"/>
    <p:sldId id="335" r:id="rId60"/>
    <p:sldId id="336" r:id="rId61"/>
    <p:sldId id="337" r:id="rId62"/>
    <p:sldId id="338" r:id="rId63"/>
    <p:sldId id="322" r:id="rId64"/>
    <p:sldId id="324" r:id="rId65"/>
    <p:sldId id="325" r:id="rId66"/>
    <p:sldId id="339" r:id="rId67"/>
    <p:sldId id="340" r:id="rId68"/>
    <p:sldId id="341" r:id="rId6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96" autoAdjust="0"/>
  </p:normalViewPr>
  <p:slideViewPr>
    <p:cSldViewPr>
      <p:cViewPr>
        <p:scale>
          <a:sx n="100" d="100"/>
          <a:sy n="100" d="100"/>
        </p:scale>
        <p:origin x="-27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CC4BE-5844-4694-899E-1FB44C60E8BF}" type="datetimeFigureOut">
              <a:rPr lang="pt-BR" smtClean="0"/>
              <a:t>13/08/2015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3D1A3-5DD8-4994-A44B-2440137FBF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34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452F-5CFF-4C12-93A1-5AE4C25E5E16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51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26E-7E8D-4633-8D5E-9847561AA280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58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18E8-4BC9-4FD9-AAA3-32653FB3F7E5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84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/>
            </a:lvl1pPr>
            <a:lvl2pPr>
              <a:lnSpc>
                <a:spcPct val="130000"/>
              </a:lnSpc>
              <a:spcBef>
                <a:spcPts val="0"/>
              </a:spcBef>
              <a:defRPr/>
            </a:lvl2pPr>
            <a:lvl3pPr>
              <a:lnSpc>
                <a:spcPct val="130000"/>
              </a:lnSpc>
              <a:spcBef>
                <a:spcPts val="0"/>
              </a:spcBef>
              <a:defRPr/>
            </a:lvl3pPr>
            <a:lvl4pPr>
              <a:lnSpc>
                <a:spcPct val="130000"/>
              </a:lnSpc>
              <a:spcBef>
                <a:spcPts val="0"/>
              </a:spcBef>
              <a:defRPr/>
            </a:lvl4pPr>
            <a:lvl5pPr>
              <a:lnSpc>
                <a:spcPct val="13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D85-ABBD-4E83-9F63-2286626C8FAF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247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6814-053D-4156-92F3-8EEC25B515F0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51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780-4A30-46CB-931E-FC28071E0BDE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8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496-7C58-4266-8961-ADB4C055754D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955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429F-C1C1-4168-9E3D-CABABBB26E42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67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0FC7-5C9F-40A0-98DC-69A91BDF374A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8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6C20-7579-4B29-BF31-6572C178E536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80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748-430E-4D1A-8F11-8B005BC3567B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20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D45E-8014-4D27-8D9E-600320101252}" type="datetime1">
              <a:rPr lang="pt-BR" smtClean="0"/>
              <a:t>13/08/2015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38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bonetti@gmail.com" TargetMode="External"/><Relationship Id="rId2" Type="http://schemas.openxmlformats.org/officeDocument/2006/relationships/hyperlink" Target="mailto:dbonetti@icmc.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r.icmc.usp.br/" TargetMode="External"/><Relationship Id="rId2" Type="http://schemas.openxmlformats.org/officeDocument/2006/relationships/hyperlink" Target="http://www.icmc.usp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niel.bonetti@gmail.com" TargetMode="External"/><Relationship Id="rId4" Type="http://schemas.openxmlformats.org/officeDocument/2006/relationships/hyperlink" Target="mailto:dbonetti@icmc.usp.b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USP – ICMC – SSC</a:t>
            </a:r>
            <a:br>
              <a:rPr lang="pt-BR" dirty="0" smtClean="0"/>
            </a:br>
            <a:r>
              <a:rPr lang="pt-BR" dirty="0" smtClean="0"/>
              <a:t>SSC0300 2º Semestre 2015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448471"/>
            <a:ext cx="7992888" cy="1752600"/>
          </a:xfrm>
        </p:spPr>
        <p:txBody>
          <a:bodyPr/>
          <a:lstStyle/>
          <a:p>
            <a:r>
              <a:rPr lang="pt-BR" dirty="0" smtClean="0"/>
              <a:t>Disciplina de</a:t>
            </a:r>
          </a:p>
          <a:p>
            <a:r>
              <a:rPr lang="pt-BR" dirty="0" smtClean="0"/>
              <a:t>Linguagem de Programação e Aplicações</a:t>
            </a:r>
          </a:p>
          <a:p>
            <a:r>
              <a:rPr lang="pt-BR" dirty="0" smtClean="0"/>
              <a:t>[ Eng. Elétrica / Eletrônica ]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4617830"/>
            <a:ext cx="5821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Dr. Daniel Rodrigo Ferraz Bonetti</a:t>
            </a:r>
          </a:p>
          <a:p>
            <a:r>
              <a:rPr lang="pt-BR" dirty="0" smtClean="0"/>
              <a:t>LCR – Laboratório de Computação Reconfigurável</a:t>
            </a:r>
          </a:p>
          <a:p>
            <a:r>
              <a:rPr lang="pt-BR" dirty="0" smtClean="0"/>
              <a:t>E-mail: </a:t>
            </a:r>
            <a:r>
              <a:rPr lang="pt-BR" dirty="0" smtClean="0">
                <a:hlinkClick r:id="rId2"/>
              </a:rPr>
              <a:t>dbonetti@icmc.usp.br</a:t>
            </a:r>
            <a:r>
              <a:rPr lang="pt-BR" dirty="0" smtClean="0"/>
              <a:t> ou </a:t>
            </a:r>
            <a:r>
              <a:rPr lang="pt-BR" dirty="0" smtClean="0">
                <a:hlinkClick r:id="rId3"/>
              </a:rPr>
              <a:t>daniel.bonetti@gmail.com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9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tipo</a:t>
            </a:r>
            <a:r>
              <a:rPr lang="pt-BR" dirty="0"/>
              <a:t> de uma variável define os valores que ela pode assumir e as operações que podem ser realizadas com ela</a:t>
            </a:r>
          </a:p>
          <a:p>
            <a:r>
              <a:rPr lang="pt-BR" dirty="0"/>
              <a:t>Descreve a natureza da informação</a:t>
            </a:r>
          </a:p>
          <a:p>
            <a:r>
              <a:rPr lang="pt-BR" dirty="0" err="1"/>
              <a:t>Ex</a:t>
            </a:r>
            <a:r>
              <a:rPr lang="pt-BR" dirty="0"/>
              <a:t>:</a:t>
            </a:r>
          </a:p>
          <a:p>
            <a:pPr lvl="1"/>
            <a:r>
              <a:rPr lang="pt-BR" dirty="0" smtClean="0"/>
              <a:t>variáveis </a:t>
            </a:r>
            <a:r>
              <a:rPr lang="pt-BR" dirty="0"/>
              <a:t>tipo </a:t>
            </a:r>
            <a:r>
              <a:rPr lang="pt-B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/>
              <a:t>recebem apenas valores inteiros</a:t>
            </a:r>
          </a:p>
          <a:p>
            <a:pPr lvl="1"/>
            <a:r>
              <a:rPr lang="pt-BR" dirty="0" smtClean="0"/>
              <a:t>variáveis </a:t>
            </a:r>
            <a:r>
              <a:rPr lang="pt-BR" dirty="0"/>
              <a:t>tipo </a:t>
            </a:r>
            <a:r>
              <a:rPr lang="pt-B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float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/>
              <a:t>ou </a:t>
            </a:r>
            <a:r>
              <a:rPr lang="pt-B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double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dirty="0"/>
              <a:t>armazenam apenas valores </a:t>
            </a:r>
            <a:r>
              <a:rPr lang="pt-BR" dirty="0" smtClean="0"/>
              <a:t>reais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3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char</a:t>
            </a:r>
            <a:r>
              <a:rPr lang="pt-BR" dirty="0"/>
              <a:t>: um byte que armazena o código de um caractere do conjunto de caracteres local</a:t>
            </a:r>
          </a:p>
          <a:p>
            <a:r>
              <a:rPr lang="pt-BR" dirty="0" err="1">
                <a:solidFill>
                  <a:srgbClr val="FF0000"/>
                </a:solidFill>
              </a:rPr>
              <a:t>int</a:t>
            </a:r>
            <a:r>
              <a:rPr lang="pt-BR" dirty="0"/>
              <a:t>: um inteiro cujo tamanho depende do processador e do compilador usado, tipicamente 16 ou 32 bits (2 ou 4 bytes)</a:t>
            </a:r>
          </a:p>
          <a:p>
            <a:r>
              <a:rPr lang="pt-BR" dirty="0" err="1">
                <a:solidFill>
                  <a:srgbClr val="FF0000"/>
                </a:solidFill>
              </a:rPr>
              <a:t>float</a:t>
            </a:r>
            <a:r>
              <a:rPr lang="pt-BR" dirty="0"/>
              <a:t>: um número real com precisão simples</a:t>
            </a:r>
          </a:p>
          <a:p>
            <a:r>
              <a:rPr lang="pt-BR" dirty="0" err="1">
                <a:solidFill>
                  <a:srgbClr val="FF0000"/>
                </a:solidFill>
              </a:rPr>
              <a:t>double</a:t>
            </a:r>
            <a:r>
              <a:rPr lang="pt-BR" dirty="0"/>
              <a:t>: um número real com precisão </a:t>
            </a:r>
            <a:r>
              <a:rPr lang="pt-BR" dirty="0" smtClean="0"/>
              <a:t>dupla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10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Modificadores de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Os modificadores alteram algumas características dos tipos básicos para </a:t>
            </a:r>
            <a:r>
              <a:rPr lang="pt-BR" dirty="0" smtClean="0"/>
              <a:t>adequá-los </a:t>
            </a:r>
            <a:r>
              <a:rPr lang="pt-BR" dirty="0"/>
              <a:t>a necessidades específicas</a:t>
            </a:r>
          </a:p>
          <a:p>
            <a:r>
              <a:rPr lang="pt-BR" dirty="0" smtClean="0"/>
              <a:t>Modificadores:</a:t>
            </a:r>
          </a:p>
          <a:p>
            <a:pPr lvl="1"/>
            <a:r>
              <a:rPr lang="pt-BR" b="1" dirty="0" err="1" smtClean="0">
                <a:solidFill>
                  <a:srgbClr val="FFC000"/>
                </a:solidFill>
              </a:rPr>
              <a:t>signed</a:t>
            </a:r>
            <a:r>
              <a:rPr lang="pt-BR" dirty="0"/>
              <a:t>: indica número com sinal (inteiros e </a:t>
            </a:r>
            <a:r>
              <a:rPr lang="pt-BR" dirty="0" smtClean="0"/>
              <a:t>caracteres)</a:t>
            </a:r>
          </a:p>
          <a:p>
            <a:pPr lvl="1"/>
            <a:r>
              <a:rPr lang="pt-BR" b="1" dirty="0" err="1" smtClean="0">
                <a:solidFill>
                  <a:srgbClr val="FFC000"/>
                </a:solidFill>
              </a:rPr>
              <a:t>unsigned</a:t>
            </a:r>
            <a:r>
              <a:rPr lang="pt-BR" dirty="0"/>
              <a:t>: número apenas positivo (inteiros e </a:t>
            </a:r>
            <a:r>
              <a:rPr lang="pt-BR" dirty="0" smtClean="0"/>
              <a:t>caracteres)</a:t>
            </a:r>
          </a:p>
          <a:p>
            <a:pPr lvl="1"/>
            <a:r>
              <a:rPr lang="pt-BR" b="1" dirty="0" err="1" smtClean="0">
                <a:solidFill>
                  <a:srgbClr val="FFC000"/>
                </a:solidFill>
              </a:rPr>
              <a:t>long</a:t>
            </a:r>
            <a:r>
              <a:rPr lang="pt-BR" dirty="0"/>
              <a:t>: aumenta a precisão (inteiros e </a:t>
            </a:r>
            <a:r>
              <a:rPr lang="pt-BR" dirty="0" smtClean="0"/>
              <a:t>reais)</a:t>
            </a:r>
          </a:p>
          <a:p>
            <a:pPr lvl="1"/>
            <a:r>
              <a:rPr lang="pt-BR" b="1" dirty="0" smtClean="0">
                <a:solidFill>
                  <a:srgbClr val="FFC000"/>
                </a:solidFill>
              </a:rPr>
              <a:t>short</a:t>
            </a:r>
            <a:r>
              <a:rPr lang="pt-BR" dirty="0"/>
              <a:t>: reduz a precisão (inteiros e reais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6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/>
          <a:lstStyle/>
          <a:p>
            <a:r>
              <a:rPr lang="pt-BR" dirty="0" smtClean="0"/>
              <a:t>Precisão dos dados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750732"/>
              </p:ext>
            </p:extLst>
          </p:nvPr>
        </p:nvGraphicFramePr>
        <p:xfrm>
          <a:off x="683568" y="980728"/>
          <a:ext cx="7920880" cy="50969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72208"/>
                <a:gridCol w="1296144"/>
                <a:gridCol w="2376264"/>
                <a:gridCol w="2376264"/>
              </a:tblGrid>
              <a:tr h="401268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Tipo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Tamanho (bytes)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Abrangência dos valores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1268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char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-128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840" marR="606425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127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01268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unsigned char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840" marR="606425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255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3677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</a:rPr>
                        <a:t>int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32.768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840" marR="484505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32.767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3677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unsigned </a:t>
                      </a:r>
                      <a:r>
                        <a:rPr lang="en-US" sz="1800" dirty="0" err="1">
                          <a:effectLst/>
                          <a:latin typeface="+mn-lt"/>
                        </a:rPr>
                        <a:t>int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840" marR="484505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65535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3677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short int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0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32.768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840" marR="484505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32.767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1151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long int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0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2.147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483.648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2.147</a:t>
                      </a:r>
                      <a:r>
                        <a:rPr lang="en-US" sz="1800" spc="1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sz="1800" spc="10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3.647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989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unsigned long</a:t>
                      </a:r>
                      <a:r>
                        <a:rPr lang="en-US" sz="1800" spc="1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>
                          <a:effectLst/>
                          <a:latin typeface="+mn-lt"/>
                        </a:rPr>
                        <a:t>int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4.294.967.2</a:t>
                      </a:r>
                      <a:r>
                        <a:rPr lang="en-US" sz="1800" spc="10" dirty="0" smtClean="0">
                          <a:effectLst/>
                          <a:latin typeface="+mn-lt"/>
                        </a:rPr>
                        <a:t>9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5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989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float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0" marR="19558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25">
                          <a:effectLst/>
                          <a:latin typeface="+mn-lt"/>
                        </a:rPr>
                        <a:t> </a:t>
                      </a:r>
                      <a:r>
                        <a:rPr lang="en-US" sz="1800">
                          <a:effectLst/>
                          <a:latin typeface="+mn-lt"/>
                        </a:rPr>
                        <a:t>3,4·10 </a:t>
                      </a:r>
                      <a:r>
                        <a:rPr lang="en-US" sz="1200" spc="-5">
                          <a:effectLst/>
                          <a:latin typeface="+mn-lt"/>
                        </a:rPr>
                        <a:t>-3</a:t>
                      </a:r>
                      <a:r>
                        <a:rPr lang="en-US" sz="1200">
                          <a:effectLst/>
                          <a:latin typeface="+mn-lt"/>
                        </a:rPr>
                        <a:t>8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4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3,4·10</a:t>
                      </a:r>
                      <a:r>
                        <a:rPr lang="en-US" sz="1800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8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0190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double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8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25">
                          <a:effectLst/>
                          <a:latin typeface="+mn-lt"/>
                        </a:rPr>
                        <a:t> </a:t>
                      </a:r>
                      <a:r>
                        <a:rPr lang="en-US" sz="1800">
                          <a:effectLst/>
                          <a:latin typeface="+mn-lt"/>
                        </a:rPr>
                        <a:t>1,7·10 </a:t>
                      </a:r>
                      <a:r>
                        <a:rPr lang="en-US" sz="1200" spc="-5">
                          <a:effectLst/>
                          <a:latin typeface="+mn-lt"/>
                        </a:rPr>
                        <a:t>-30</a:t>
                      </a:r>
                      <a:r>
                        <a:rPr lang="en-US" sz="1200">
                          <a:effectLst/>
                          <a:latin typeface="+mn-lt"/>
                        </a:rPr>
                        <a:t>8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4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1,7·10</a:t>
                      </a:r>
                      <a:r>
                        <a:rPr lang="en-US" sz="1800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+mn-lt"/>
                        </a:rPr>
                        <a:t>30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8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0190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long double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0" marR="13462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10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25">
                          <a:effectLst/>
                          <a:latin typeface="+mn-lt"/>
                        </a:rPr>
                        <a:t> </a:t>
                      </a:r>
                      <a:r>
                        <a:rPr lang="en-US" sz="1800">
                          <a:effectLst/>
                          <a:latin typeface="+mn-lt"/>
                        </a:rPr>
                        <a:t>3,4·10 </a:t>
                      </a:r>
                      <a:r>
                        <a:rPr lang="en-US" sz="1200" spc="-5">
                          <a:effectLst/>
                          <a:latin typeface="+mn-lt"/>
                        </a:rPr>
                        <a:t>-493</a:t>
                      </a:r>
                      <a:r>
                        <a:rPr lang="en-US" sz="1200">
                          <a:effectLst/>
                          <a:latin typeface="+mn-lt"/>
                        </a:rPr>
                        <a:t>2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4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3,4·10</a:t>
                      </a:r>
                      <a:r>
                        <a:rPr lang="en-US" sz="1800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+mn-lt"/>
                        </a:rPr>
                        <a:t>493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2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4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/>
          <a:lstStyle/>
          <a:p>
            <a:r>
              <a:rPr lang="pt-BR" dirty="0" smtClean="0"/>
              <a:t>Precisão dos dados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678206"/>
              </p:ext>
            </p:extLst>
          </p:nvPr>
        </p:nvGraphicFramePr>
        <p:xfrm>
          <a:off x="683568" y="980728"/>
          <a:ext cx="7920880" cy="50969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72208"/>
                <a:gridCol w="1296144"/>
                <a:gridCol w="2376264"/>
                <a:gridCol w="2376264"/>
              </a:tblGrid>
              <a:tr h="401268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Tipo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Tamanho (bytes)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Abrangência dos valores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1268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char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-128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840" marR="606425" algn="ctr">
                        <a:lnSpc>
                          <a:spcPct val="115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127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01268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unsigned char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840" marR="606425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255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3677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n-lt"/>
                        </a:rPr>
                        <a:t>int</a:t>
                      </a:r>
                      <a:endParaRPr lang="pt-BR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4</a:t>
                      </a:r>
                      <a:endParaRPr lang="pt-BR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-2.147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483.648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2.147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483.648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63677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unsigned 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int</a:t>
                      </a:r>
                      <a:endParaRPr lang="pt-BR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4</a:t>
                      </a:r>
                      <a:endParaRPr lang="pt-BR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0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840" marR="48450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4.294.967.2</a:t>
                      </a:r>
                      <a:r>
                        <a:rPr lang="en-US" sz="1800" spc="10" dirty="0" smtClean="0">
                          <a:effectLst/>
                          <a:latin typeface="+mn-lt"/>
                        </a:rPr>
                        <a:t>9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5</a:t>
                      </a:r>
                      <a:endParaRPr lang="pt-BR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3677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short int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0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32.768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97840" marR="484505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32.767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1151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long int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0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2.147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483.648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2.147</a:t>
                      </a:r>
                      <a:r>
                        <a:rPr lang="en-US" sz="1800" spc="1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sz="1800" spc="10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3.647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989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unsigned long</a:t>
                      </a:r>
                      <a:r>
                        <a:rPr lang="en-US" sz="1800" spc="1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>
                          <a:effectLst/>
                          <a:latin typeface="+mn-lt"/>
                        </a:rPr>
                        <a:t>int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0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15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4.294.967.2</a:t>
                      </a:r>
                      <a:r>
                        <a:rPr lang="en-US" sz="1800" spc="10" dirty="0" smtClean="0">
                          <a:effectLst/>
                          <a:latin typeface="+mn-lt"/>
                        </a:rPr>
                        <a:t>9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5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989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float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0" marR="195580" algn="ctr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4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25">
                          <a:effectLst/>
                          <a:latin typeface="+mn-lt"/>
                        </a:rPr>
                        <a:t> </a:t>
                      </a:r>
                      <a:r>
                        <a:rPr lang="en-US" sz="1800">
                          <a:effectLst/>
                          <a:latin typeface="+mn-lt"/>
                        </a:rPr>
                        <a:t>3,4·10 </a:t>
                      </a:r>
                      <a:r>
                        <a:rPr lang="en-US" sz="1200" spc="-5">
                          <a:effectLst/>
                          <a:latin typeface="+mn-lt"/>
                        </a:rPr>
                        <a:t>-3</a:t>
                      </a:r>
                      <a:r>
                        <a:rPr lang="en-US" sz="1200">
                          <a:effectLst/>
                          <a:latin typeface="+mn-lt"/>
                        </a:rPr>
                        <a:t>8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4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3,4·10</a:t>
                      </a:r>
                      <a:r>
                        <a:rPr lang="en-US" sz="1800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8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0190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double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685" marR="19558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8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25">
                          <a:effectLst/>
                          <a:latin typeface="+mn-lt"/>
                        </a:rPr>
                        <a:t> </a:t>
                      </a:r>
                      <a:r>
                        <a:rPr lang="en-US" sz="1800">
                          <a:effectLst/>
                          <a:latin typeface="+mn-lt"/>
                        </a:rPr>
                        <a:t>1,7·10 </a:t>
                      </a:r>
                      <a:r>
                        <a:rPr lang="en-US" sz="1200" spc="-5">
                          <a:effectLst/>
                          <a:latin typeface="+mn-lt"/>
                        </a:rPr>
                        <a:t>-30</a:t>
                      </a:r>
                      <a:r>
                        <a:rPr lang="en-US" sz="1200">
                          <a:effectLst/>
                          <a:latin typeface="+mn-lt"/>
                        </a:rPr>
                        <a:t>8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4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1,7·10</a:t>
                      </a:r>
                      <a:r>
                        <a:rPr lang="en-US" sz="1800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+mn-lt"/>
                        </a:rPr>
                        <a:t>30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8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0190">
                <a:tc>
                  <a:txBody>
                    <a:bodyPr/>
                    <a:lstStyle/>
                    <a:p>
                      <a:pPr marL="2540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long double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6050" marR="13462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10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64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25">
                          <a:effectLst/>
                          <a:latin typeface="+mn-lt"/>
                        </a:rPr>
                        <a:t> </a:t>
                      </a:r>
                      <a:r>
                        <a:rPr lang="en-US" sz="1800">
                          <a:effectLst/>
                          <a:latin typeface="+mn-lt"/>
                        </a:rPr>
                        <a:t>3,4·10 </a:t>
                      </a:r>
                      <a:r>
                        <a:rPr lang="en-US" sz="1200" spc="-5">
                          <a:effectLst/>
                          <a:latin typeface="+mn-lt"/>
                        </a:rPr>
                        <a:t>-493</a:t>
                      </a:r>
                      <a:r>
                        <a:rPr lang="en-US" sz="1200">
                          <a:effectLst/>
                          <a:latin typeface="+mn-lt"/>
                        </a:rPr>
                        <a:t>2</a:t>
                      </a:r>
                      <a:endParaRPr lang="pt-BR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1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± </a:t>
                      </a:r>
                      <a:r>
                        <a:rPr lang="en-US" sz="1800" spc="4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3,4·10</a:t>
                      </a:r>
                      <a:r>
                        <a:rPr lang="en-US" sz="1800" spc="1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+mn-lt"/>
                        </a:rPr>
                        <a:t>493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2</a:t>
                      </a:r>
                      <a:endParaRPr lang="pt-BR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14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843808" y="2492896"/>
            <a:ext cx="64807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63688" y="6237312"/>
            <a:ext cx="562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precisão depende do compilador e da máquina utilizada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6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Precisão dos dados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9824" r="41298" b="35993"/>
          <a:stretch/>
        </p:blipFill>
        <p:spPr bwMode="auto">
          <a:xfrm>
            <a:off x="899592" y="1268760"/>
            <a:ext cx="6480720" cy="517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Precisão de dados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16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12322" r="33638" b="5530"/>
          <a:stretch/>
        </p:blipFill>
        <p:spPr bwMode="auto">
          <a:xfrm>
            <a:off x="539552" y="1268760"/>
            <a:ext cx="7980376" cy="53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3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Declaração de variáveis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 declaração de uma variável segue o modelo: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TIPO_VARIÁVEL  </a:t>
            </a:r>
            <a:r>
              <a:rPr lang="pt-BR" dirty="0" err="1" smtClean="0"/>
              <a:t>lista_de_variaveis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x, y, z; </a:t>
            </a:r>
            <a:endParaRPr lang="en-US" dirty="0" smtClean="0"/>
          </a:p>
          <a:p>
            <a:pPr lvl="1"/>
            <a:r>
              <a:rPr lang="en-US" dirty="0" smtClean="0"/>
              <a:t>float </a:t>
            </a:r>
            <a:r>
              <a:rPr lang="en-US" dirty="0"/>
              <a:t>f; </a:t>
            </a:r>
            <a:endParaRPr lang="en-US" dirty="0" smtClean="0"/>
          </a:p>
          <a:p>
            <a:pPr lvl="1"/>
            <a:r>
              <a:rPr lang="en-US" dirty="0" smtClean="0"/>
              <a:t>unsigned </a:t>
            </a:r>
            <a:r>
              <a:rPr lang="en-US" dirty="0" err="1"/>
              <a:t>int</a:t>
            </a:r>
            <a:r>
              <a:rPr lang="en-US" dirty="0"/>
              <a:t> u; </a:t>
            </a:r>
            <a:endParaRPr lang="en-US" dirty="0" smtClean="0"/>
          </a:p>
          <a:p>
            <a:pPr lvl="1"/>
            <a:r>
              <a:rPr lang="en-US" dirty="0" smtClean="0"/>
              <a:t>long </a:t>
            </a:r>
            <a:r>
              <a:rPr lang="en-US" dirty="0"/>
              <a:t>double </a:t>
            </a:r>
            <a:r>
              <a:rPr lang="en-US" dirty="0" err="1"/>
              <a:t>df</a:t>
            </a:r>
            <a:r>
              <a:rPr lang="en-US" dirty="0"/>
              <a:t>;</a:t>
            </a:r>
            <a:endParaRPr lang="pt-BR" dirty="0"/>
          </a:p>
          <a:p>
            <a:pPr lvl="1"/>
            <a:r>
              <a:rPr lang="pt-BR" dirty="0"/>
              <a:t>char c = ‘A’;	/* </a:t>
            </a:r>
            <a:r>
              <a:rPr lang="pt-BR" dirty="0" err="1"/>
              <a:t>variavel</a:t>
            </a:r>
            <a:r>
              <a:rPr lang="pt-BR" dirty="0"/>
              <a:t> definida e iniciada */</a:t>
            </a:r>
          </a:p>
          <a:p>
            <a:pPr lvl="1"/>
            <a:r>
              <a:rPr lang="pt-BR" dirty="0"/>
              <a:t>char s[20] = “vetor de caracteres”;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1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Correspondem a símbolos simples ou combinados que representam operações de natureza: aritmética, relacional ou </a:t>
            </a:r>
            <a:r>
              <a:rPr lang="pt-BR" dirty="0" smtClean="0"/>
              <a:t>lógica</a:t>
            </a:r>
            <a:endParaRPr lang="pt-BR" dirty="0"/>
          </a:p>
          <a:p>
            <a:r>
              <a:rPr lang="pt-BR" dirty="0"/>
              <a:t>Podem ser classificados também quanto a quantidade de elementos sob os quais incidem, i.e., unários, binários ou ternários</a:t>
            </a:r>
          </a:p>
          <a:p>
            <a:r>
              <a:rPr lang="pt-BR" dirty="0"/>
              <a:t>Exemplo: </a:t>
            </a:r>
            <a:endParaRPr lang="pt-BR" dirty="0" smtClean="0"/>
          </a:p>
          <a:p>
            <a:pPr lvl="1"/>
            <a:r>
              <a:rPr lang="pt-BR" dirty="0" smtClean="0"/>
              <a:t>unário</a:t>
            </a:r>
            <a:r>
              <a:rPr lang="pt-BR" dirty="0"/>
              <a:t>	Valor</a:t>
            </a:r>
            <a:r>
              <a:rPr lang="pt-BR" dirty="0" smtClean="0">
                <a:solidFill>
                  <a:srgbClr val="FF0000"/>
                </a:solidFill>
              </a:rPr>
              <a:t>++</a:t>
            </a:r>
          </a:p>
          <a:p>
            <a:pPr lvl="1"/>
            <a:r>
              <a:rPr lang="pt-BR" dirty="0" smtClean="0"/>
              <a:t>binário</a:t>
            </a:r>
            <a:r>
              <a:rPr lang="pt-BR" dirty="0"/>
              <a:t>	Valor1 </a:t>
            </a:r>
            <a:r>
              <a:rPr lang="pt-BR" dirty="0">
                <a:solidFill>
                  <a:srgbClr val="FF0000"/>
                </a:solidFill>
              </a:rPr>
              <a:t>+</a:t>
            </a:r>
            <a:r>
              <a:rPr lang="pt-BR" dirty="0"/>
              <a:t> Valor2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6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</a:t>
            </a:r>
            <a:r>
              <a:rPr lang="pt-BR" dirty="0" err="1" smtClean="0"/>
              <a:t>aritiméticos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Representam as operações aritméticas básicas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19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32062"/>
              </p:ext>
            </p:extLst>
          </p:nvPr>
        </p:nvGraphicFramePr>
        <p:xfrm>
          <a:off x="2339752" y="2636912"/>
          <a:ext cx="4680520" cy="37441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80520"/>
              </a:tblGrid>
              <a:tr h="379118">
                <a:tc>
                  <a:txBody>
                    <a:bodyPr/>
                    <a:lstStyle/>
                    <a:p>
                      <a:pPr marL="484505" algn="ctr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US" sz="2000" spc="5" dirty="0" err="1">
                          <a:effectLst/>
                        </a:rPr>
                        <a:t>O</a:t>
                      </a:r>
                      <a:r>
                        <a:rPr lang="en-US" sz="2000" dirty="0" err="1">
                          <a:effectLst/>
                        </a:rPr>
                        <a:t>p</a:t>
                      </a:r>
                      <a:r>
                        <a:rPr lang="en-US" sz="2000" spc="5" dirty="0" err="1">
                          <a:effectLst/>
                        </a:rPr>
                        <a:t>e</a:t>
                      </a:r>
                      <a:r>
                        <a:rPr lang="en-US" sz="2000" dirty="0" err="1">
                          <a:effectLst/>
                        </a:rPr>
                        <a:t>r</a:t>
                      </a:r>
                      <a:r>
                        <a:rPr lang="en-US" sz="2000" spc="5" dirty="0" err="1">
                          <a:effectLst/>
                        </a:rPr>
                        <a:t>açã</a:t>
                      </a:r>
                      <a:r>
                        <a:rPr lang="en-US" sz="2000" dirty="0" err="1">
                          <a:effectLst/>
                        </a:rPr>
                        <a:t>o</a:t>
                      </a:r>
                      <a:r>
                        <a:rPr lang="en-US" sz="2000" spc="-9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	</a:t>
                      </a:r>
                      <a:r>
                        <a:rPr lang="en-US" sz="2000" spc="5" dirty="0" err="1">
                          <a:effectLst/>
                        </a:rPr>
                        <a:t>O</a:t>
                      </a:r>
                      <a:r>
                        <a:rPr lang="en-US" sz="2000" dirty="0" err="1">
                          <a:effectLst/>
                        </a:rPr>
                        <a:t>p</a:t>
                      </a:r>
                      <a:r>
                        <a:rPr lang="en-US" sz="2000" spc="5" dirty="0" err="1">
                          <a:effectLst/>
                        </a:rPr>
                        <a:t>e</a:t>
                      </a:r>
                      <a:r>
                        <a:rPr lang="en-US" sz="2000" dirty="0" err="1">
                          <a:effectLst/>
                        </a:rPr>
                        <a:t>r</a:t>
                      </a:r>
                      <a:r>
                        <a:rPr lang="en-US" sz="2000" spc="5" dirty="0" err="1">
                          <a:effectLst/>
                        </a:rPr>
                        <a:t>a</a:t>
                      </a:r>
                      <a:r>
                        <a:rPr lang="en-US" sz="2000" dirty="0" err="1">
                          <a:effectLst/>
                        </a:rPr>
                        <a:t>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3833">
                <a:tc>
                  <a:txBody>
                    <a:bodyPr/>
                    <a:lstStyle/>
                    <a:p>
                      <a:pPr marL="60325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en-US" sz="2000" spc="5" dirty="0" err="1">
                          <a:effectLst/>
                        </a:rPr>
                        <a:t>Ad</a:t>
                      </a:r>
                      <a:r>
                        <a:rPr lang="en-US" sz="2000" spc="-5" dirty="0" err="1">
                          <a:effectLst/>
                        </a:rPr>
                        <a:t>i</a:t>
                      </a:r>
                      <a:r>
                        <a:rPr lang="en-US" sz="2000" dirty="0" err="1">
                          <a:effectLst/>
                        </a:rPr>
                        <a:t>ç</a:t>
                      </a:r>
                      <a:r>
                        <a:rPr lang="en-US" sz="2000" spc="5" dirty="0" err="1">
                          <a:effectLst/>
                        </a:rPr>
                        <a:t>ã</a:t>
                      </a:r>
                      <a:r>
                        <a:rPr lang="en-US" sz="2000" dirty="0" err="1">
                          <a:effectLst/>
                        </a:rPr>
                        <a:t>o</a:t>
                      </a:r>
                      <a:r>
                        <a:rPr lang="en-US" sz="2000" dirty="0">
                          <a:effectLst/>
                        </a:rPr>
                        <a:t>	</a:t>
                      </a:r>
                      <a:r>
                        <a:rPr lang="en-US" sz="2400" dirty="0">
                          <a:effectLst/>
                        </a:rPr>
                        <a:t>+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4776">
                <a:tc>
                  <a:txBody>
                    <a:bodyPr/>
                    <a:lstStyle/>
                    <a:p>
                      <a:pPr marL="487680" algn="ctr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spc="5" dirty="0" err="1">
                          <a:effectLst/>
                        </a:rPr>
                        <a:t>Subt</a:t>
                      </a:r>
                      <a:r>
                        <a:rPr lang="en-US" sz="2000" spc="-5" dirty="0" err="1">
                          <a:effectLst/>
                        </a:rPr>
                        <a:t>r</a:t>
                      </a:r>
                      <a:r>
                        <a:rPr lang="en-US" sz="2000" spc="5" dirty="0" err="1">
                          <a:effectLst/>
                        </a:rPr>
                        <a:t>a</a:t>
                      </a:r>
                      <a:r>
                        <a:rPr lang="en-US" sz="2000" dirty="0" err="1">
                          <a:effectLst/>
                        </a:rPr>
                        <a:t>ç</a:t>
                      </a:r>
                      <a:r>
                        <a:rPr lang="en-US" sz="2000" spc="5" dirty="0" err="1">
                          <a:effectLst/>
                        </a:rPr>
                        <a:t>ã</a:t>
                      </a:r>
                      <a:r>
                        <a:rPr lang="en-US" sz="2000" dirty="0" err="1">
                          <a:effectLst/>
                        </a:rPr>
                        <a:t>o</a:t>
                      </a:r>
                      <a:r>
                        <a:rPr lang="en-US" sz="2000" dirty="0">
                          <a:effectLst/>
                        </a:rPr>
                        <a:t>	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4776">
                <a:tc>
                  <a:txBody>
                    <a:bodyPr/>
                    <a:lstStyle/>
                    <a:p>
                      <a:pPr marL="396240" algn="ctr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spc="-5">
                          <a:effectLst/>
                        </a:rPr>
                        <a:t>M</a:t>
                      </a:r>
                      <a:r>
                        <a:rPr lang="en-US" sz="2000" spc="5">
                          <a:effectLst/>
                        </a:rPr>
                        <a:t>u</a:t>
                      </a:r>
                      <a:r>
                        <a:rPr lang="en-US" sz="2000" spc="-5">
                          <a:effectLst/>
                        </a:rPr>
                        <a:t>l</a:t>
                      </a:r>
                      <a:r>
                        <a:rPr lang="en-US" sz="2000" spc="5">
                          <a:effectLst/>
                        </a:rPr>
                        <a:t>t</a:t>
                      </a:r>
                      <a:r>
                        <a:rPr lang="en-US" sz="2000" spc="-5">
                          <a:effectLst/>
                        </a:rPr>
                        <a:t>i</a:t>
                      </a:r>
                      <a:r>
                        <a:rPr lang="en-US" sz="2000" spc="5">
                          <a:effectLst/>
                        </a:rPr>
                        <a:t>p</a:t>
                      </a:r>
                      <a:r>
                        <a:rPr lang="en-US" sz="2000" spc="-5">
                          <a:effectLst/>
                        </a:rPr>
                        <a:t>li</a:t>
                      </a:r>
                      <a:r>
                        <a:rPr lang="en-US" sz="2000">
                          <a:effectLst/>
                        </a:rPr>
                        <a:t>c</a:t>
                      </a:r>
                      <a:r>
                        <a:rPr lang="en-US" sz="2000" spc="5">
                          <a:effectLst/>
                        </a:rPr>
                        <a:t>a</a:t>
                      </a:r>
                      <a:r>
                        <a:rPr lang="en-US" sz="2000">
                          <a:effectLst/>
                        </a:rPr>
                        <a:t>ç</a:t>
                      </a:r>
                      <a:r>
                        <a:rPr lang="en-US" sz="2000" spc="5">
                          <a:effectLst/>
                        </a:rPr>
                        <a:t>ã</a:t>
                      </a:r>
                      <a:r>
                        <a:rPr lang="en-US" sz="2000">
                          <a:effectLst/>
                        </a:rPr>
                        <a:t>o	</a:t>
                      </a:r>
                      <a:r>
                        <a:rPr lang="en-US" sz="2400">
                          <a:effectLst/>
                        </a:rPr>
                        <a:t>*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4776">
                <a:tc>
                  <a:txBody>
                    <a:bodyPr/>
                    <a:lstStyle/>
                    <a:p>
                      <a:pPr marL="588010" algn="ctr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89200" algn="l"/>
                        </a:tabLst>
                      </a:pPr>
                      <a:r>
                        <a:rPr lang="en-US" sz="2000" spc="-5">
                          <a:effectLst/>
                        </a:rPr>
                        <a:t>Di</a:t>
                      </a:r>
                      <a:r>
                        <a:rPr lang="en-US" sz="2000" spc="-10">
                          <a:effectLst/>
                        </a:rPr>
                        <a:t>v</a:t>
                      </a:r>
                      <a:r>
                        <a:rPr lang="en-US" sz="2000" spc="-5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en-US" sz="2000" spc="5">
                          <a:effectLst/>
                        </a:rPr>
                        <a:t>ã</a:t>
                      </a:r>
                      <a:r>
                        <a:rPr lang="en-US" sz="2000">
                          <a:effectLst/>
                        </a:rPr>
                        <a:t>o	</a:t>
                      </a:r>
                      <a:r>
                        <a:rPr lang="en-US" sz="2400">
                          <a:effectLst/>
                        </a:rPr>
                        <a:t>/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4776">
                <a:tc>
                  <a:txBody>
                    <a:bodyPr/>
                    <a:lstStyle/>
                    <a:p>
                      <a:pPr marL="262255" algn="ctr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25700" algn="l"/>
                        </a:tabLst>
                      </a:pPr>
                      <a:r>
                        <a:rPr lang="en-US" sz="2000" spc="-5">
                          <a:effectLst/>
                        </a:rPr>
                        <a:t>R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en-US" sz="2000" spc="5">
                          <a:effectLst/>
                        </a:rPr>
                        <a:t>t</a:t>
                      </a:r>
                      <a:r>
                        <a:rPr lang="en-US" sz="2000">
                          <a:effectLst/>
                        </a:rPr>
                        <a:t>o</a:t>
                      </a:r>
                      <a:r>
                        <a:rPr lang="en-US" sz="2000" spc="-25">
                          <a:effectLst/>
                        </a:rPr>
                        <a:t> </a:t>
                      </a:r>
                      <a:r>
                        <a:rPr lang="en-US" sz="2000" spc="5">
                          <a:effectLst/>
                        </a:rPr>
                        <a:t>d</a:t>
                      </a:r>
                      <a:r>
                        <a:rPr lang="en-US" sz="2000">
                          <a:effectLst/>
                        </a:rPr>
                        <a:t>a</a:t>
                      </a:r>
                      <a:r>
                        <a:rPr lang="en-US" sz="2000" spc="-5">
                          <a:effectLst/>
                        </a:rPr>
                        <a:t> Di</a:t>
                      </a:r>
                      <a:r>
                        <a:rPr lang="en-US" sz="2000" spc="-10">
                          <a:effectLst/>
                        </a:rPr>
                        <a:t>v</a:t>
                      </a:r>
                      <a:r>
                        <a:rPr lang="en-US" sz="2000" spc="-5">
                          <a:effectLst/>
                        </a:rPr>
                        <a:t>i</a:t>
                      </a:r>
                      <a:r>
                        <a:rPr lang="en-US" sz="2000">
                          <a:effectLst/>
                        </a:rPr>
                        <a:t>s</a:t>
                      </a:r>
                      <a:r>
                        <a:rPr lang="en-US" sz="2000" spc="5">
                          <a:effectLst/>
                        </a:rPr>
                        <a:t>ã</a:t>
                      </a:r>
                      <a:r>
                        <a:rPr lang="en-US" sz="2000">
                          <a:effectLst/>
                        </a:rPr>
                        <a:t>o	</a:t>
                      </a:r>
                      <a:r>
                        <a:rPr lang="en-US" sz="2400">
                          <a:effectLst/>
                        </a:rPr>
                        <a:t>%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4776">
                <a:tc>
                  <a:txBody>
                    <a:bodyPr/>
                    <a:lstStyle/>
                    <a:p>
                      <a:pPr marL="298450" algn="ctr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n-US" sz="2000" spc="5">
                          <a:effectLst/>
                        </a:rPr>
                        <a:t>In</a:t>
                      </a:r>
                      <a:r>
                        <a:rPr lang="en-US" sz="2000">
                          <a:effectLst/>
                        </a:rPr>
                        <a:t>c</a:t>
                      </a:r>
                      <a:r>
                        <a:rPr lang="en-US" sz="2000" spc="-5">
                          <a:effectLst/>
                        </a:rPr>
                        <a:t>r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 spc="10">
                          <a:effectLst/>
                        </a:rPr>
                        <a:t>m</a:t>
                      </a:r>
                      <a:r>
                        <a:rPr lang="en-US" sz="2000" spc="5">
                          <a:effectLst/>
                        </a:rPr>
                        <a:t>ent</a:t>
                      </a:r>
                      <a:r>
                        <a:rPr lang="en-US" sz="2000">
                          <a:effectLst/>
                        </a:rPr>
                        <a:t>o</a:t>
                      </a:r>
                      <a:r>
                        <a:rPr lang="en-US" sz="2000" spc="-45">
                          <a:effectLst/>
                        </a:rPr>
                        <a:t> </a:t>
                      </a:r>
                      <a:r>
                        <a:rPr lang="en-US" sz="2000" spc="-5">
                          <a:effectLst/>
                        </a:rPr>
                        <a:t>(+</a:t>
                      </a:r>
                      <a:r>
                        <a:rPr lang="en-US" sz="2000" spc="5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)	</a:t>
                      </a:r>
                      <a:r>
                        <a:rPr lang="en-US" sz="2400" spc="-5">
                          <a:effectLst/>
                        </a:rPr>
                        <a:t>+</a:t>
                      </a:r>
                      <a:r>
                        <a:rPr lang="en-US" sz="2400">
                          <a:effectLst/>
                        </a:rPr>
                        <a:t>+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4776">
                <a:tc>
                  <a:txBody>
                    <a:bodyPr/>
                    <a:lstStyle/>
                    <a:p>
                      <a:pPr marL="283210" algn="ctr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51100" algn="l"/>
                        </a:tabLst>
                      </a:pPr>
                      <a:r>
                        <a:rPr lang="en-US" sz="2000" spc="-5">
                          <a:effectLst/>
                        </a:rPr>
                        <a:t>D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>
                          <a:effectLst/>
                        </a:rPr>
                        <a:t>c</a:t>
                      </a:r>
                      <a:r>
                        <a:rPr lang="en-US" sz="2000" spc="-5">
                          <a:effectLst/>
                        </a:rPr>
                        <a:t>r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 spc="10">
                          <a:effectLst/>
                        </a:rPr>
                        <a:t>m</a:t>
                      </a:r>
                      <a:r>
                        <a:rPr lang="en-US" sz="2000" spc="5">
                          <a:effectLst/>
                        </a:rPr>
                        <a:t>ent</a:t>
                      </a:r>
                      <a:r>
                        <a:rPr lang="en-US" sz="2000">
                          <a:effectLst/>
                        </a:rPr>
                        <a:t>o</a:t>
                      </a:r>
                      <a:r>
                        <a:rPr lang="en-US" sz="2000" spc="-35">
                          <a:effectLst/>
                        </a:rPr>
                        <a:t> </a:t>
                      </a:r>
                      <a:r>
                        <a:rPr lang="en-US" sz="2000" spc="-5">
                          <a:effectLst/>
                        </a:rPr>
                        <a:t>(-</a:t>
                      </a:r>
                      <a:r>
                        <a:rPr lang="en-US" sz="2000" spc="5">
                          <a:effectLst/>
                        </a:rPr>
                        <a:t>1</a:t>
                      </a:r>
                      <a:r>
                        <a:rPr lang="en-US" sz="2000">
                          <a:effectLst/>
                        </a:rPr>
                        <a:t>)	</a:t>
                      </a:r>
                      <a:r>
                        <a:rPr lang="en-US" sz="2400">
                          <a:effectLst/>
                        </a:rPr>
                        <a:t>--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4776">
                <a:tc>
                  <a:txBody>
                    <a:bodyPr/>
                    <a:lstStyle/>
                    <a:p>
                      <a:pPr marL="346075" algn="ctr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spc="5" dirty="0" err="1">
                          <a:effectLst/>
                        </a:rPr>
                        <a:t>S</a:t>
                      </a:r>
                      <a:r>
                        <a:rPr lang="en-US" sz="2000" spc="-5" dirty="0" err="1">
                          <a:effectLst/>
                        </a:rPr>
                        <a:t>i</a:t>
                      </a:r>
                      <a:r>
                        <a:rPr lang="en-US" sz="2000" spc="5" dirty="0" err="1">
                          <a:effectLst/>
                        </a:rPr>
                        <a:t>na</a:t>
                      </a:r>
                      <a:r>
                        <a:rPr lang="en-US" sz="2000" dirty="0" err="1">
                          <a:effectLst/>
                        </a:rPr>
                        <a:t>l</a:t>
                      </a:r>
                      <a:r>
                        <a:rPr lang="en-US" sz="2000" spc="-20" dirty="0">
                          <a:effectLst/>
                        </a:rPr>
                        <a:t> </a:t>
                      </a:r>
                      <a:r>
                        <a:rPr lang="en-US" sz="2000" spc="-5" dirty="0" err="1">
                          <a:effectLst/>
                        </a:rPr>
                        <a:t>N</a:t>
                      </a:r>
                      <a:r>
                        <a:rPr lang="en-US" sz="2000" spc="5" dirty="0" err="1">
                          <a:effectLst/>
                        </a:rPr>
                        <a:t>e</a:t>
                      </a:r>
                      <a:r>
                        <a:rPr lang="en-US" sz="2000" spc="-10" dirty="0" err="1">
                          <a:effectLst/>
                        </a:rPr>
                        <a:t>g</a:t>
                      </a:r>
                      <a:r>
                        <a:rPr lang="en-US" sz="2000" spc="5" dirty="0" err="1">
                          <a:effectLst/>
                        </a:rPr>
                        <a:t>at</a:t>
                      </a:r>
                      <a:r>
                        <a:rPr lang="en-US" sz="2000" spc="-5" dirty="0" err="1">
                          <a:effectLst/>
                        </a:rPr>
                        <a:t>i</a:t>
                      </a:r>
                      <a:r>
                        <a:rPr lang="en-US" sz="2000" spc="-10" dirty="0" err="1">
                          <a:effectLst/>
                        </a:rPr>
                        <a:t>v</a:t>
                      </a:r>
                      <a:r>
                        <a:rPr lang="en-US" sz="2000" dirty="0" err="1">
                          <a:effectLst/>
                        </a:rPr>
                        <a:t>o</a:t>
                      </a:r>
                      <a:r>
                        <a:rPr lang="en-US" sz="2000" dirty="0">
                          <a:effectLst/>
                        </a:rPr>
                        <a:t>	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4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solidFill>
                  <a:srgbClr val="000000"/>
                </a:solidFill>
              </a:rPr>
              <a:t>Linguagem C, Variáveis, </a:t>
            </a:r>
            <a:r>
              <a:rPr lang="pt-BR" dirty="0" smtClean="0">
                <a:solidFill>
                  <a:srgbClr val="000000"/>
                </a:solidFill>
              </a:rPr>
              <a:t>Comandos</a:t>
            </a:r>
            <a:endParaRPr lang="pt-BR" dirty="0" smtClean="0"/>
          </a:p>
          <a:p>
            <a:r>
              <a:rPr lang="pt-BR" dirty="0" smtClean="0"/>
              <a:t>Entrada e Saída (</a:t>
            </a:r>
            <a:r>
              <a:rPr lang="pt-BR" dirty="0" err="1" smtClean="0"/>
              <a:t>printf</a:t>
            </a:r>
            <a:r>
              <a:rPr lang="pt-BR" dirty="0" smtClean="0"/>
              <a:t>/</a:t>
            </a:r>
            <a:r>
              <a:rPr lang="pt-BR" dirty="0" err="1" smtClean="0"/>
              <a:t>scanf</a:t>
            </a:r>
            <a:r>
              <a:rPr lang="pt-BR" dirty="0" smtClean="0"/>
              <a:t>)</a:t>
            </a:r>
          </a:p>
          <a:p>
            <a:r>
              <a:rPr lang="pt-BR" dirty="0" smtClean="0"/>
              <a:t>Laços de repetição (for, </a:t>
            </a:r>
            <a:r>
              <a:rPr lang="pt-BR" dirty="0" err="1" smtClean="0"/>
              <a:t>while</a:t>
            </a:r>
            <a:r>
              <a:rPr lang="pt-BR" dirty="0" smtClean="0"/>
              <a:t>)</a:t>
            </a:r>
          </a:p>
          <a:p>
            <a:r>
              <a:rPr lang="pt-BR" dirty="0" smtClean="0"/>
              <a:t>Vetores</a:t>
            </a:r>
          </a:p>
          <a:p>
            <a:r>
              <a:rPr lang="pt-BR" dirty="0" smtClean="0"/>
              <a:t>Desvio condicional (</a:t>
            </a:r>
            <a:r>
              <a:rPr lang="pt-BR" dirty="0" err="1" smtClean="0"/>
              <a:t>if</a:t>
            </a:r>
            <a:r>
              <a:rPr lang="pt-BR" dirty="0" smtClean="0"/>
              <a:t>)</a:t>
            </a:r>
          </a:p>
          <a:p>
            <a:r>
              <a:rPr lang="pt-BR" dirty="0" smtClean="0"/>
              <a:t>Adicional</a:t>
            </a:r>
          </a:p>
          <a:p>
            <a:pPr lvl="1"/>
            <a:r>
              <a:rPr lang="pt-BR" dirty="0" smtClean="0"/>
              <a:t>Registros (</a:t>
            </a:r>
            <a:r>
              <a:rPr lang="pt-BR" dirty="0" err="1" smtClean="0"/>
              <a:t>struct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Sub-rotinas (função </a:t>
            </a:r>
            <a:r>
              <a:rPr lang="pt-BR" dirty="0" err="1" smtClean="0"/>
              <a:t>maiorSalario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39552" y="1531585"/>
            <a:ext cx="125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</a:rPr>
              <a:t>Revisão:</a:t>
            </a:r>
            <a:endParaRPr lang="pt-B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relacionais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Estabelecem</a:t>
            </a:r>
            <a:r>
              <a:rPr lang="en-US" dirty="0"/>
              <a:t> </a:t>
            </a:r>
            <a:r>
              <a:rPr lang="en-US" dirty="0" err="1"/>
              <a:t>relações</a:t>
            </a:r>
            <a:r>
              <a:rPr lang="en-US" dirty="0"/>
              <a:t>/</a:t>
            </a:r>
            <a:r>
              <a:rPr lang="en-US" dirty="0" err="1"/>
              <a:t>comparações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20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076729"/>
              </p:ext>
            </p:extLst>
          </p:nvPr>
        </p:nvGraphicFramePr>
        <p:xfrm>
          <a:off x="2627784" y="2492896"/>
          <a:ext cx="3672408" cy="33123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672408"/>
              </a:tblGrid>
              <a:tr h="502696">
                <a:tc>
                  <a:txBody>
                    <a:bodyPr/>
                    <a:lstStyle/>
                    <a:p>
                      <a:pPr marL="34607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kern="1200" spc="5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Operação</a:t>
                      </a:r>
                      <a:r>
                        <a:rPr lang="en-US" sz="2000" kern="120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r>
                        <a:rPr lang="en-US" sz="2000" kern="1200" spc="5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Operador</a:t>
                      </a:r>
                      <a:endParaRPr lang="pt-BR" sz="2000" kern="1200" spc="5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68279">
                <a:tc>
                  <a:txBody>
                    <a:bodyPr/>
                    <a:lstStyle/>
                    <a:p>
                      <a:pPr marL="34607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kern="1200" spc="5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Igualdade</a:t>
                      </a:r>
                      <a:r>
                        <a:rPr lang="en-US" sz="2000" kern="1200" spc="5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==</a:t>
                      </a:r>
                      <a:endParaRPr lang="pt-BR" sz="2000" kern="1200" spc="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68279">
                <a:tc>
                  <a:txBody>
                    <a:bodyPr/>
                    <a:lstStyle/>
                    <a:p>
                      <a:pPr marL="34607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kern="1200" spc="5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</a:t>
                      </a:r>
                      <a:r>
                        <a:rPr lang="en-US" sz="2000" kern="1200" spc="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!=</a:t>
                      </a:r>
                      <a:endParaRPr lang="pt-BR" sz="2000" kern="1200" spc="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68279">
                <a:tc>
                  <a:txBody>
                    <a:bodyPr/>
                    <a:lstStyle/>
                    <a:p>
                      <a:pPr marL="34607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kern="1200" spc="5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Maior</a:t>
                      </a:r>
                      <a:r>
                        <a:rPr lang="en-US" sz="2000" kern="1200" spc="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&gt;</a:t>
                      </a:r>
                      <a:endParaRPr lang="pt-BR" sz="2000" kern="1200" spc="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68279">
                <a:tc>
                  <a:txBody>
                    <a:bodyPr/>
                    <a:lstStyle/>
                    <a:p>
                      <a:pPr marL="34607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kern="1200" spc="5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Maior</a:t>
                      </a:r>
                      <a:r>
                        <a:rPr lang="en-US" sz="2000" kern="1200" spc="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spc="5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2000" kern="1200" spc="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spc="5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</a:t>
                      </a:r>
                      <a:r>
                        <a:rPr lang="en-US" sz="2000" kern="1200" spc="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&gt;=</a:t>
                      </a:r>
                      <a:endParaRPr lang="pt-BR" sz="2000" kern="1200" spc="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68279">
                <a:tc>
                  <a:txBody>
                    <a:bodyPr/>
                    <a:lstStyle/>
                    <a:p>
                      <a:pPr marL="34607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kern="1200" spc="5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Menor</a:t>
                      </a:r>
                      <a:r>
                        <a:rPr lang="en-US" sz="2000" kern="1200" spc="5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kern="1200" spc="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2000" kern="1200" spc="5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&lt;</a:t>
                      </a:r>
                      <a:endParaRPr lang="pt-BR" sz="2000" kern="1200" spc="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68279">
                <a:tc>
                  <a:txBody>
                    <a:bodyPr/>
                    <a:lstStyle/>
                    <a:p>
                      <a:pPr marL="346075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tabLst>
                          <a:tab pos="2476500" algn="l"/>
                        </a:tabLst>
                      </a:pPr>
                      <a:r>
                        <a:rPr lang="en-US" sz="2000" kern="1200" spc="5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Menor</a:t>
                      </a:r>
                      <a:r>
                        <a:rPr lang="en-US" sz="2000" kern="1200" spc="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spc="5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2000" kern="1200" spc="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spc="5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</a:t>
                      </a:r>
                      <a:r>
                        <a:rPr lang="en-US" sz="2000" kern="1200" spc="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&lt;=</a:t>
                      </a:r>
                      <a:endParaRPr lang="pt-BR" sz="2000" kern="1200" spc="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8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Representam as operações básica dada na lógica matemática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21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89439"/>
              </p:ext>
            </p:extLst>
          </p:nvPr>
        </p:nvGraphicFramePr>
        <p:xfrm>
          <a:off x="2411760" y="3356992"/>
          <a:ext cx="3816424" cy="273630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816424"/>
              </a:tblGrid>
              <a:tr h="682862">
                <a:tc>
                  <a:txBody>
                    <a:bodyPr/>
                    <a:lstStyle/>
                    <a:p>
                      <a:pPr marL="486410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2171700" algn="l"/>
                        </a:tabLst>
                      </a:pPr>
                      <a:r>
                        <a:rPr lang="en-US" sz="2000" spc="5">
                          <a:effectLst/>
                        </a:rPr>
                        <a:t>O</a:t>
                      </a:r>
                      <a:r>
                        <a:rPr lang="en-US" sz="2000">
                          <a:effectLst/>
                        </a:rPr>
                        <a:t>p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>
                          <a:effectLst/>
                        </a:rPr>
                        <a:t>r</a:t>
                      </a:r>
                      <a:r>
                        <a:rPr lang="en-US" sz="2000" spc="5">
                          <a:effectLst/>
                        </a:rPr>
                        <a:t>açã</a:t>
                      </a:r>
                      <a:r>
                        <a:rPr lang="en-US" sz="2000">
                          <a:effectLst/>
                        </a:rPr>
                        <a:t>o</a:t>
                      </a:r>
                      <a:r>
                        <a:rPr lang="en-US" sz="2000" spc="-95">
                          <a:effectLst/>
                        </a:rPr>
                        <a:t> </a:t>
                      </a:r>
                      <a:r>
                        <a:rPr lang="en-US" sz="2000">
                          <a:effectLst/>
                        </a:rPr>
                        <a:t>	</a:t>
                      </a:r>
                      <a:r>
                        <a:rPr lang="en-US" sz="2000" spc="5">
                          <a:effectLst/>
                        </a:rPr>
                        <a:t>O</a:t>
                      </a:r>
                      <a:r>
                        <a:rPr lang="en-US" sz="2000">
                          <a:effectLst/>
                        </a:rPr>
                        <a:t>p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>
                          <a:effectLst/>
                        </a:rPr>
                        <a:t>r</a:t>
                      </a:r>
                      <a:r>
                        <a:rPr lang="en-US" sz="2000" spc="5">
                          <a:effectLst/>
                        </a:rPr>
                        <a:t>a</a:t>
                      </a:r>
                      <a:r>
                        <a:rPr lang="en-US" sz="2000">
                          <a:effectLst/>
                        </a:rPr>
                        <a:t>dor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7717">
                <a:tc>
                  <a:txBody>
                    <a:bodyPr/>
                    <a:lstStyle/>
                    <a:p>
                      <a:pPr marL="533400">
                        <a:lnSpc>
                          <a:spcPct val="115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tabLst>
                          <a:tab pos="2489200" algn="l"/>
                        </a:tabLst>
                      </a:pPr>
                      <a:r>
                        <a:rPr lang="en-US" sz="2000" spc="-5">
                          <a:effectLst/>
                        </a:rPr>
                        <a:t>N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 spc="-10">
                          <a:effectLst/>
                        </a:rPr>
                        <a:t>g</a:t>
                      </a:r>
                      <a:r>
                        <a:rPr lang="en-US" sz="2000" spc="5">
                          <a:effectLst/>
                        </a:rPr>
                        <a:t>a</a:t>
                      </a:r>
                      <a:r>
                        <a:rPr lang="en-US" sz="2000">
                          <a:effectLst/>
                        </a:rPr>
                        <a:t>ç</a:t>
                      </a:r>
                      <a:r>
                        <a:rPr lang="en-US" sz="2000" spc="5">
                          <a:effectLst/>
                        </a:rPr>
                        <a:t>ã</a:t>
                      </a:r>
                      <a:r>
                        <a:rPr lang="en-US" sz="2000">
                          <a:effectLst/>
                        </a:rPr>
                        <a:t>o	</a:t>
                      </a:r>
                      <a:r>
                        <a:rPr lang="en-US" sz="2400">
                          <a:effectLst/>
                        </a:rPr>
                        <a:t>!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2862">
                <a:tc>
                  <a:txBody>
                    <a:bodyPr/>
                    <a:lstStyle/>
                    <a:p>
                      <a:pPr marL="351790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2387600" algn="l"/>
                        </a:tabLst>
                      </a:pPr>
                      <a:r>
                        <a:rPr lang="en-US" sz="2000" spc="-5">
                          <a:effectLst/>
                        </a:rPr>
                        <a:t>C</a:t>
                      </a:r>
                      <a:r>
                        <a:rPr lang="en-US" sz="2000" spc="5">
                          <a:effectLst/>
                        </a:rPr>
                        <a:t>on</a:t>
                      </a:r>
                      <a:r>
                        <a:rPr lang="en-US" sz="2000">
                          <a:effectLst/>
                        </a:rPr>
                        <a:t>j</a:t>
                      </a:r>
                      <a:r>
                        <a:rPr lang="en-US" sz="2000" spc="5">
                          <a:effectLst/>
                        </a:rPr>
                        <a:t>un</a:t>
                      </a:r>
                      <a:r>
                        <a:rPr lang="en-US" sz="2000">
                          <a:effectLst/>
                        </a:rPr>
                        <a:t>ç</a:t>
                      </a:r>
                      <a:r>
                        <a:rPr lang="en-US" sz="2000" spc="5">
                          <a:effectLst/>
                        </a:rPr>
                        <a:t>ã</a:t>
                      </a:r>
                      <a:r>
                        <a:rPr lang="en-US" sz="2000">
                          <a:effectLst/>
                        </a:rPr>
                        <a:t>o</a:t>
                      </a:r>
                      <a:r>
                        <a:rPr lang="en-US" sz="2000" spc="-15">
                          <a:effectLst/>
                        </a:rPr>
                        <a:t> </a:t>
                      </a:r>
                      <a:r>
                        <a:rPr lang="en-US" sz="2000" spc="-5">
                          <a:effectLst/>
                        </a:rPr>
                        <a:t>(</a:t>
                      </a:r>
                      <a:r>
                        <a:rPr lang="en-US" sz="2000" spc="5">
                          <a:effectLst/>
                        </a:rPr>
                        <a:t>E</a:t>
                      </a:r>
                      <a:r>
                        <a:rPr lang="en-US" sz="2000">
                          <a:effectLst/>
                        </a:rPr>
                        <a:t>)	</a:t>
                      </a:r>
                      <a:r>
                        <a:rPr lang="en-US" sz="2400">
                          <a:effectLst/>
                        </a:rPr>
                        <a:t>&amp;&amp;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2862">
                <a:tc>
                  <a:txBody>
                    <a:bodyPr/>
                    <a:lstStyle/>
                    <a:p>
                      <a:pPr marL="318770">
                        <a:lnSpc>
                          <a:spcPct val="115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  <a:tabLst>
                          <a:tab pos="2463800" algn="l"/>
                        </a:tabLst>
                      </a:pPr>
                      <a:r>
                        <a:rPr lang="en-US" sz="2000" spc="-5" dirty="0" err="1">
                          <a:effectLst/>
                        </a:rPr>
                        <a:t>Di</a:t>
                      </a:r>
                      <a:r>
                        <a:rPr lang="en-US" sz="2000" dirty="0" err="1">
                          <a:effectLst/>
                        </a:rPr>
                        <a:t>sj</a:t>
                      </a:r>
                      <a:r>
                        <a:rPr lang="en-US" sz="2000" spc="5" dirty="0" err="1">
                          <a:effectLst/>
                        </a:rPr>
                        <a:t>un</a:t>
                      </a:r>
                      <a:r>
                        <a:rPr lang="en-US" sz="2000" dirty="0" err="1">
                          <a:effectLst/>
                        </a:rPr>
                        <a:t>ç</a:t>
                      </a:r>
                      <a:r>
                        <a:rPr lang="en-US" sz="2000" spc="5" dirty="0" err="1">
                          <a:effectLst/>
                        </a:rPr>
                        <a:t>ã</a:t>
                      </a:r>
                      <a:r>
                        <a:rPr lang="en-US" sz="2000" dirty="0" err="1">
                          <a:effectLst/>
                        </a:rPr>
                        <a:t>o</a:t>
                      </a:r>
                      <a:r>
                        <a:rPr lang="en-US" sz="2000" spc="-5" dirty="0">
                          <a:effectLst/>
                        </a:rPr>
                        <a:t> (</a:t>
                      </a:r>
                      <a:r>
                        <a:rPr lang="en-US" sz="2000" spc="5" dirty="0">
                          <a:effectLst/>
                        </a:rPr>
                        <a:t>O</a:t>
                      </a:r>
                      <a:r>
                        <a:rPr lang="en-US" sz="2000" spc="-5" dirty="0">
                          <a:effectLst/>
                        </a:rPr>
                        <a:t>U</a:t>
                      </a:r>
                      <a:r>
                        <a:rPr lang="en-US" sz="2000" dirty="0">
                          <a:effectLst/>
                        </a:rPr>
                        <a:t>)	</a:t>
                      </a:r>
                      <a:r>
                        <a:rPr lang="en-US" sz="2400" spc="-15" dirty="0">
                          <a:effectLst/>
                        </a:rPr>
                        <a:t>|</a:t>
                      </a:r>
                      <a:r>
                        <a:rPr lang="en-US" sz="2400" dirty="0">
                          <a:effectLst/>
                        </a:rPr>
                        <a:t>|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3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de atribuição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Forma </a:t>
            </a:r>
            <a:r>
              <a:rPr lang="en-US" dirty="0" err="1"/>
              <a:t>geral</a:t>
            </a:r>
            <a:r>
              <a:rPr lang="en-US" dirty="0"/>
              <a:t>:</a:t>
            </a:r>
            <a:endParaRPr lang="pt-BR" sz="2400" dirty="0"/>
          </a:p>
          <a:p>
            <a:pPr marL="457200" lvl="1" indent="0">
              <a:buNone/>
            </a:pPr>
            <a:r>
              <a:rPr lang="en-US" dirty="0" err="1">
                <a:solidFill>
                  <a:srgbClr val="00B0F0"/>
                </a:solidFill>
              </a:rPr>
              <a:t>variavel</a:t>
            </a:r>
            <a:r>
              <a:rPr lang="en-US" dirty="0">
                <a:solidFill>
                  <a:srgbClr val="00B0F0"/>
                </a:solidFill>
              </a:rPr>
              <a:t> = </a:t>
            </a:r>
            <a:r>
              <a:rPr lang="en-US" dirty="0" err="1">
                <a:solidFill>
                  <a:srgbClr val="00B0F0"/>
                </a:solidFill>
              </a:rPr>
              <a:t>expressão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ou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constante</a:t>
            </a:r>
            <a:endParaRPr lang="pt-BR" sz="2000" dirty="0">
              <a:solidFill>
                <a:srgbClr val="00B0F0"/>
              </a:solidFill>
            </a:endParaRPr>
          </a:p>
          <a:p>
            <a:pPr lvl="0"/>
            <a:r>
              <a:rPr lang="pt-BR" dirty="0"/>
              <a:t>Armazena o conteúdo dado a direita no elemento dado à esquerda</a:t>
            </a:r>
            <a:endParaRPr lang="pt-BR" sz="2400" dirty="0"/>
          </a:p>
          <a:p>
            <a:pPr marL="457200" lvl="1" indent="0">
              <a:buNone/>
            </a:pPr>
            <a:r>
              <a:rPr lang="pt-BR" dirty="0" err="1">
                <a:solidFill>
                  <a:srgbClr val="00B0F0"/>
                </a:solidFill>
              </a:rPr>
              <a:t>Salario_Minimo</a:t>
            </a:r>
            <a:r>
              <a:rPr lang="pt-BR" dirty="0">
                <a:solidFill>
                  <a:srgbClr val="00B0F0"/>
                </a:solidFill>
              </a:rPr>
              <a:t> = 465.00;</a:t>
            </a:r>
          </a:p>
          <a:p>
            <a:pPr lvl="0"/>
            <a:r>
              <a:rPr lang="pt-BR" dirty="0"/>
              <a:t>Múltiplas </a:t>
            </a:r>
            <a:r>
              <a:rPr lang="pt-BR" dirty="0" smtClean="0"/>
              <a:t>atribuições</a:t>
            </a:r>
            <a:endParaRPr lang="pt-BR" sz="2400" dirty="0"/>
          </a:p>
          <a:p>
            <a:pPr lvl="1"/>
            <a:r>
              <a:rPr lang="pt-BR" dirty="0" smtClean="0"/>
              <a:t>C </a:t>
            </a:r>
            <a:r>
              <a:rPr lang="pt-BR" dirty="0"/>
              <a:t>permite a atribuição de mais de uma variável em um mesmo comando:</a:t>
            </a:r>
            <a:endParaRPr lang="pt-BR" sz="2400" dirty="0"/>
          </a:p>
          <a:p>
            <a:pPr marL="457200" lvl="1" indent="0">
              <a:buNone/>
            </a:pPr>
            <a:r>
              <a:rPr lang="pt-BR" dirty="0">
                <a:solidFill>
                  <a:srgbClr val="00B0F0"/>
                </a:solidFill>
              </a:rPr>
              <a:t>x = y = z = 0;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4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Conversões de tipo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8457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 </a:t>
            </a:r>
            <a:r>
              <a:rPr lang="pt-BR" sz="2800" dirty="0" smtClean="0"/>
              <a:t>Quando </a:t>
            </a:r>
            <a:r>
              <a:rPr lang="pt-BR" sz="2800" dirty="0"/>
              <a:t>uma variável de um tipo é atribuída a uma de </a:t>
            </a:r>
            <a:r>
              <a:rPr lang="pt-BR" sz="2800" u="heavy" dirty="0"/>
              <a:t>outro tipo</a:t>
            </a:r>
            <a:r>
              <a:rPr lang="pt-BR" sz="2800" dirty="0"/>
              <a:t>, o compilador automaticamente converte o tipo da variável a direita de “=” para o tipo da variável a esquerda de </a:t>
            </a:r>
            <a:r>
              <a:rPr lang="pt-BR" sz="2800" dirty="0" smtClean="0"/>
              <a:t>“=”</a:t>
            </a:r>
          </a:p>
          <a:p>
            <a:r>
              <a:rPr lang="pt-BR" sz="2800" dirty="0" err="1" smtClean="0"/>
              <a:t>Ex</a:t>
            </a:r>
            <a:r>
              <a:rPr lang="pt-BR" sz="2800" dirty="0" smtClean="0"/>
              <a:t>:</a:t>
            </a:r>
            <a:endParaRPr lang="pt-BR" sz="2800" dirty="0"/>
          </a:p>
          <a:p>
            <a:pPr marL="400050" lvl="1" indent="0">
              <a:buNone/>
            </a:pPr>
            <a:r>
              <a:rPr lang="pt-BR" dirty="0" err="1"/>
              <a:t>int</a:t>
            </a:r>
            <a:r>
              <a:rPr lang="pt-BR" dirty="0"/>
              <a:t> i; char </a:t>
            </a:r>
            <a:r>
              <a:rPr lang="pt-BR" dirty="0" err="1"/>
              <a:t>ch</a:t>
            </a:r>
            <a:r>
              <a:rPr lang="pt-BR" dirty="0"/>
              <a:t>; </a:t>
            </a:r>
            <a:r>
              <a:rPr lang="pt-BR" dirty="0" err="1"/>
              <a:t>float</a:t>
            </a:r>
            <a:r>
              <a:rPr lang="pt-BR" dirty="0"/>
              <a:t> f;</a:t>
            </a:r>
          </a:p>
          <a:p>
            <a:pPr marL="400050" lvl="1" indent="0">
              <a:buNone/>
            </a:pPr>
            <a:r>
              <a:rPr lang="pt-BR" dirty="0" err="1"/>
              <a:t>ch</a:t>
            </a:r>
            <a:r>
              <a:rPr lang="pt-BR" dirty="0"/>
              <a:t> = i;	/* </a:t>
            </a:r>
            <a:r>
              <a:rPr lang="pt-BR" dirty="0" err="1"/>
              <a:t>ch</a:t>
            </a:r>
            <a:r>
              <a:rPr lang="pt-BR" dirty="0"/>
              <a:t> recebe 8 bits menos significativos de x */</a:t>
            </a:r>
          </a:p>
          <a:p>
            <a:pPr marL="400050" lvl="1" indent="0">
              <a:buNone/>
            </a:pPr>
            <a:r>
              <a:rPr lang="pt-BR" dirty="0"/>
              <a:t>i = f;	/* x recebe parte inteira de f */</a:t>
            </a:r>
          </a:p>
          <a:p>
            <a:pPr marL="400050" lvl="1" indent="0">
              <a:buNone/>
            </a:pPr>
            <a:r>
              <a:rPr lang="pt-BR" dirty="0"/>
              <a:t>f = </a:t>
            </a:r>
            <a:r>
              <a:rPr lang="pt-BR" dirty="0" err="1"/>
              <a:t>ch</a:t>
            </a:r>
            <a:r>
              <a:rPr lang="pt-BR" dirty="0"/>
              <a:t>;	/* f recebe valor 8 bits convertido para real */</a:t>
            </a:r>
          </a:p>
          <a:p>
            <a:pPr marL="400050" lvl="1" indent="0">
              <a:buNone/>
            </a:pPr>
            <a:r>
              <a:rPr lang="pt-BR" dirty="0"/>
              <a:t>f = i;	/* idem para inteiro i */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8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Conversões de tipo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Cast</a:t>
            </a:r>
            <a:endParaRPr lang="pt-BR" dirty="0" smtClean="0"/>
          </a:p>
          <a:p>
            <a:pPr lvl="1"/>
            <a:r>
              <a:rPr lang="pt-BR" dirty="0" smtClean="0"/>
              <a:t>Conversão de tipo explícita</a:t>
            </a:r>
          </a:p>
          <a:p>
            <a:pPr lvl="1"/>
            <a:endParaRPr lang="pt-BR" dirty="0"/>
          </a:p>
          <a:p>
            <a:r>
              <a:rPr lang="pt-BR" dirty="0" err="1" smtClean="0"/>
              <a:t>Ex</a:t>
            </a:r>
            <a:r>
              <a:rPr lang="pt-BR" dirty="0" smtClean="0"/>
              <a:t>:</a:t>
            </a:r>
          </a:p>
          <a:p>
            <a:pPr marL="457200" lvl="1" indent="0">
              <a:buNone/>
            </a:pPr>
            <a:r>
              <a:rPr lang="pt-BR" dirty="0" err="1" smtClean="0"/>
              <a:t>float</a:t>
            </a:r>
            <a:r>
              <a:rPr lang="pt-BR" dirty="0" smtClean="0"/>
              <a:t> x = </a:t>
            </a:r>
            <a:r>
              <a:rPr lang="pt-BR" dirty="0" smtClean="0">
                <a:solidFill>
                  <a:srgbClr val="00B0F0"/>
                </a:solidFill>
              </a:rPr>
              <a:t>(</a:t>
            </a:r>
            <a:r>
              <a:rPr lang="pt-BR" dirty="0" err="1" smtClean="0">
                <a:solidFill>
                  <a:srgbClr val="00B0F0"/>
                </a:solidFill>
              </a:rPr>
              <a:t>int</a:t>
            </a:r>
            <a:r>
              <a:rPr lang="pt-BR" dirty="0" smtClean="0">
                <a:solidFill>
                  <a:srgbClr val="00B0F0"/>
                </a:solidFill>
              </a:rPr>
              <a:t>) </a:t>
            </a:r>
            <a:r>
              <a:rPr lang="pt-BR" dirty="0" smtClean="0"/>
              <a:t>(5/2)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4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Comandos de saída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Empregados para que o sistema forneça, em um dispositivo de saída, as mensagens e resultados de seu processamento.</a:t>
            </a:r>
          </a:p>
          <a:p>
            <a:r>
              <a:rPr lang="pt-BR" dirty="0"/>
              <a:t>O dispositivo padrão de saída é o monitor.</a:t>
            </a:r>
          </a:p>
          <a:p>
            <a:r>
              <a:rPr lang="pt-BR" dirty="0"/>
              <a:t>A linguagem C oferece alguns comandos de saída, mas o que apresenta propósito mais geral é o  </a:t>
            </a:r>
            <a:r>
              <a:rPr lang="pt-BR" u="heavy" dirty="0" err="1"/>
              <a:t>printf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9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Comandos de saída (</a:t>
            </a:r>
            <a:r>
              <a:rPr lang="pt-BR" dirty="0" err="1" smtClean="0"/>
              <a:t>printf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t-BR" dirty="0"/>
              <a:t>Sintaxe:</a:t>
            </a:r>
            <a:endParaRPr lang="pt-BR" sz="2400" dirty="0"/>
          </a:p>
          <a:p>
            <a:pPr marL="457200" lvl="1" indent="0">
              <a:buNone/>
            </a:pPr>
            <a:r>
              <a:rPr lang="pt-BR" dirty="0" err="1">
                <a:solidFill>
                  <a:srgbClr val="0070C0"/>
                </a:solidFill>
              </a:rPr>
              <a:t>printf</a:t>
            </a:r>
            <a:r>
              <a:rPr lang="pt-BR" dirty="0">
                <a:solidFill>
                  <a:srgbClr val="0070C0"/>
                </a:solidFill>
              </a:rPr>
              <a:t>(“Mensagem”, lista de variáveis);</a:t>
            </a:r>
            <a:endParaRPr lang="pt-BR" sz="2000" dirty="0">
              <a:solidFill>
                <a:srgbClr val="0070C0"/>
              </a:solidFill>
            </a:endParaRPr>
          </a:p>
          <a:p>
            <a:pPr lvl="0"/>
            <a:r>
              <a:rPr lang="pt-BR" dirty="0"/>
              <a:t>Funcionamento:</a:t>
            </a:r>
            <a:endParaRPr lang="pt-BR" sz="2400" dirty="0"/>
          </a:p>
          <a:p>
            <a:pPr lvl="1"/>
            <a:r>
              <a:rPr lang="pt-BR" dirty="0" smtClean="0"/>
              <a:t>O </a:t>
            </a:r>
            <a:r>
              <a:rPr lang="pt-BR" dirty="0"/>
              <a:t>comando escreve a mensagem dada no dispositivo padrão de saída, realizando a substituição das máscaras de formatação encontradas pelas respectivas variáveis dadas na lista </a:t>
            </a:r>
            <a:r>
              <a:rPr lang="pt-BR" dirty="0" smtClean="0"/>
              <a:t>subsequente </a:t>
            </a:r>
            <a:r>
              <a:rPr lang="pt-BR" dirty="0"/>
              <a:t>a mensagem.</a:t>
            </a:r>
            <a:endParaRPr lang="pt-BR" sz="2400" dirty="0"/>
          </a:p>
          <a:p>
            <a:pPr lvl="1"/>
            <a:r>
              <a:rPr lang="pt-BR" dirty="0" smtClean="0"/>
              <a:t>O </a:t>
            </a:r>
            <a:r>
              <a:rPr lang="pt-BR" dirty="0"/>
              <a:t>dispositivo padrão é dado pela variável </a:t>
            </a:r>
            <a:r>
              <a:rPr lang="pt-BR" dirty="0" err="1" smtClean="0"/>
              <a:t>stdout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2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Máscaras de formatação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Símbolo de por cento seguido de uma letra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27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50658"/>
              </p:ext>
            </p:extLst>
          </p:nvPr>
        </p:nvGraphicFramePr>
        <p:xfrm>
          <a:off x="899592" y="2708920"/>
          <a:ext cx="6624736" cy="3537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080"/>
                <a:gridCol w="5131656"/>
              </a:tblGrid>
              <a:tr h="433851">
                <a:tc>
                  <a:txBody>
                    <a:bodyPr/>
                    <a:lstStyle/>
                    <a:p>
                      <a:pPr marR="60325" algn="r">
                        <a:lnSpc>
                          <a:spcPct val="115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%c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15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Caractere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1100">
                <a:tc>
                  <a:txBody>
                    <a:bodyPr/>
                    <a:lstStyle/>
                    <a:p>
                      <a:pPr marR="51435" algn="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%d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Inteiros</a:t>
                      </a:r>
                      <a:r>
                        <a:rPr lang="en-US" sz="2400" spc="-2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com</a:t>
                      </a:r>
                      <a:r>
                        <a:rPr lang="en-US" sz="2400" spc="-1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sinal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1100">
                <a:tc>
                  <a:txBody>
                    <a:bodyPr/>
                    <a:lstStyle/>
                    <a:p>
                      <a:pPr marR="51435" algn="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%u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Inteiros</a:t>
                      </a:r>
                      <a:r>
                        <a:rPr lang="en-US" sz="2400" spc="-2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sem</a:t>
                      </a:r>
                      <a:r>
                        <a:rPr lang="en-US" sz="2400" spc="-1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sinal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1100">
                <a:tc>
                  <a:txBody>
                    <a:bodyPr/>
                    <a:lstStyle/>
                    <a:p>
                      <a:pPr marR="97155" algn="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%f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Números</a:t>
                      </a:r>
                      <a:r>
                        <a:rPr lang="en-US" sz="2400" spc="-4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reais</a:t>
                      </a:r>
                      <a:r>
                        <a:rPr lang="en-US" sz="2400" spc="-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(float)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1100">
                <a:tc>
                  <a:txBody>
                    <a:bodyPr/>
                    <a:lstStyle/>
                    <a:p>
                      <a:pPr marR="60325" algn="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%lf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Números</a:t>
                      </a:r>
                      <a:r>
                        <a:rPr lang="pt-BR" sz="2400" spc="-30">
                          <a:effectLst/>
                        </a:rPr>
                        <a:t> </a:t>
                      </a:r>
                      <a:r>
                        <a:rPr lang="pt-BR" sz="2400">
                          <a:effectLst/>
                        </a:rPr>
                        <a:t>reais</a:t>
                      </a:r>
                      <a:r>
                        <a:rPr lang="pt-BR" sz="2400" spc="-20">
                          <a:effectLst/>
                        </a:rPr>
                        <a:t> </a:t>
                      </a:r>
                      <a:r>
                        <a:rPr lang="pt-BR" sz="2400">
                          <a:effectLst/>
                        </a:rPr>
                        <a:t>(double</a:t>
                      </a:r>
                      <a:r>
                        <a:rPr lang="pt-BR" sz="2400" spc="-25">
                          <a:effectLst/>
                        </a:rPr>
                        <a:t> </a:t>
                      </a:r>
                      <a:r>
                        <a:rPr lang="pt-BR" sz="2400">
                          <a:effectLst/>
                        </a:rPr>
                        <a:t>ou</a:t>
                      </a:r>
                      <a:r>
                        <a:rPr lang="pt-BR" sz="2400" spc="-5">
                          <a:effectLst/>
                        </a:rPr>
                        <a:t> </a:t>
                      </a:r>
                      <a:r>
                        <a:rPr lang="pt-BR" sz="2400">
                          <a:effectLst/>
                        </a:rPr>
                        <a:t>long</a:t>
                      </a:r>
                      <a:r>
                        <a:rPr lang="pt-BR" sz="2400" spc="-5">
                          <a:effectLst/>
                        </a:rPr>
                        <a:t> </a:t>
                      </a:r>
                      <a:r>
                        <a:rPr lang="pt-BR" sz="2400">
                          <a:effectLst/>
                        </a:rPr>
                        <a:t>float)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1100">
                <a:tc>
                  <a:txBody>
                    <a:bodyPr/>
                    <a:lstStyle/>
                    <a:p>
                      <a:pPr marR="60325" algn="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Cadeia</a:t>
                      </a:r>
                      <a:r>
                        <a:rPr lang="en-US" sz="2400" spc="-20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de</a:t>
                      </a:r>
                      <a:r>
                        <a:rPr lang="en-US" sz="2400" spc="-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caracteres</a:t>
                      </a:r>
                      <a:r>
                        <a:rPr lang="en-US" sz="2400" spc="-2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(strings)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1100">
                <a:tc>
                  <a:txBody>
                    <a:bodyPr/>
                    <a:lstStyle/>
                    <a:p>
                      <a:pPr marR="51435" algn="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%e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Notação</a:t>
                      </a:r>
                      <a:r>
                        <a:rPr lang="en-US" sz="2400" spc="-15">
                          <a:effectLst/>
                        </a:rPr>
                        <a:t> </a:t>
                      </a:r>
                      <a:r>
                        <a:rPr lang="en-US" sz="2400">
                          <a:effectLst/>
                        </a:rPr>
                        <a:t>científica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79911">
                <a:tc>
                  <a:txBody>
                    <a:bodyPr/>
                    <a:lstStyle/>
                    <a:p>
                      <a:pPr marR="60325" algn="r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Números</a:t>
                      </a:r>
                      <a:r>
                        <a:rPr lang="en-US" sz="2400" spc="-3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spc="-1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he</a:t>
                      </a:r>
                      <a:r>
                        <a:rPr lang="en-US" sz="2400" spc="-10" dirty="0">
                          <a:effectLst/>
                        </a:rPr>
                        <a:t>x</a:t>
                      </a:r>
                      <a:r>
                        <a:rPr lang="en-US" sz="2400" dirty="0">
                          <a:effectLst/>
                        </a:rPr>
                        <a:t>adecimal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Saída</a:t>
            </a:r>
            <a:r>
              <a:rPr lang="en-US" dirty="0"/>
              <a:t> </a:t>
            </a:r>
            <a:r>
              <a:rPr lang="en-US" dirty="0" err="1"/>
              <a:t>formatada</a:t>
            </a:r>
            <a:r>
              <a:rPr lang="en-US" dirty="0"/>
              <a:t> PRINTF().</a:t>
            </a:r>
            <a:endParaRPr lang="pt-BR" dirty="0"/>
          </a:p>
          <a:p>
            <a:pPr marL="0" indent="0">
              <a:buNone/>
            </a:pPr>
            <a:r>
              <a:rPr lang="en-US" dirty="0" err="1" smtClean="0"/>
              <a:t>Exemplo</a:t>
            </a:r>
            <a:r>
              <a:rPr lang="en-US" dirty="0" smtClean="0"/>
              <a:t>: O </a:t>
            </a:r>
            <a:r>
              <a:rPr lang="en-US" dirty="0" err="1"/>
              <a:t>trecho</a:t>
            </a:r>
            <a:r>
              <a:rPr lang="en-US" dirty="0"/>
              <a:t> </a:t>
            </a:r>
            <a:r>
              <a:rPr lang="en-US" dirty="0" err="1"/>
              <a:t>abaixo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= 10;</a:t>
            </a:r>
            <a:endParaRPr lang="pt-BR" dirty="0"/>
          </a:p>
          <a:p>
            <a:pPr marL="0" indent="0">
              <a:buNone/>
            </a:pPr>
            <a:r>
              <a:rPr lang="en-US" dirty="0" smtClean="0"/>
              <a:t>    float </a:t>
            </a:r>
            <a:r>
              <a:rPr lang="en-US" dirty="0"/>
              <a:t>r = 3.1514;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    char </a:t>
            </a:r>
            <a:r>
              <a:rPr lang="pt-BR" dirty="0"/>
              <a:t>s[10] = “</a:t>
            </a:r>
            <a:r>
              <a:rPr lang="pt-BR" dirty="0" err="1"/>
              <a:t>Blablabla</a:t>
            </a:r>
            <a:r>
              <a:rPr lang="pt-BR" dirty="0"/>
              <a:t>”; /* cadeia de caracteres */</a:t>
            </a:r>
          </a:p>
          <a:p>
            <a:pPr marL="0" indent="0">
              <a:buNone/>
            </a:pPr>
            <a:r>
              <a:rPr lang="pt-BR" dirty="0" smtClean="0"/>
              <a:t>    </a:t>
            </a:r>
            <a:r>
              <a:rPr lang="pt-BR" dirty="0" err="1" smtClean="0"/>
              <a:t>printf</a:t>
            </a:r>
            <a:r>
              <a:rPr lang="pt-BR" dirty="0"/>
              <a:t>(“Inteiro: %d, Real: %f, </a:t>
            </a:r>
            <a:r>
              <a:rPr lang="pt-BR" dirty="0" err="1"/>
              <a:t>String</a:t>
            </a:r>
            <a:r>
              <a:rPr lang="pt-BR" dirty="0"/>
              <a:t>: %s”,</a:t>
            </a:r>
            <a:r>
              <a:rPr lang="pt-BR" dirty="0" err="1"/>
              <a:t>i,r,s</a:t>
            </a:r>
            <a:r>
              <a:rPr lang="pt-BR" dirty="0"/>
              <a:t>);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–  </a:t>
            </a:r>
            <a:r>
              <a:rPr lang="pt-BR" dirty="0"/>
              <a:t>Produz:</a:t>
            </a:r>
          </a:p>
          <a:p>
            <a:pPr marL="0" indent="0">
              <a:buNone/>
            </a:pPr>
            <a:r>
              <a:rPr lang="pt-BR" dirty="0"/>
              <a:t>Inteiro: 10, Real: 3.151400, </a:t>
            </a:r>
            <a:r>
              <a:rPr lang="pt-BR" dirty="0" err="1"/>
              <a:t>String</a:t>
            </a:r>
            <a:r>
              <a:rPr lang="pt-BR" dirty="0"/>
              <a:t>: </a:t>
            </a:r>
            <a:r>
              <a:rPr lang="pt-BR" dirty="0" err="1"/>
              <a:t>Blablabla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1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Constantes do Tipo Char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Barra invertida seguido de um caractere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/>
              <a:t>\a  </a:t>
            </a:r>
            <a:r>
              <a:rPr lang="pt-BR" dirty="0" smtClean="0"/>
              <a:t>	</a:t>
            </a:r>
            <a:r>
              <a:rPr lang="pt-BR" dirty="0" err="1" smtClean="0"/>
              <a:t>beep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\b  </a:t>
            </a:r>
            <a:r>
              <a:rPr lang="pt-BR" dirty="0" smtClean="0"/>
              <a:t>	</a:t>
            </a:r>
            <a:r>
              <a:rPr lang="pt-BR" dirty="0" err="1" smtClean="0"/>
              <a:t>backspace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\n  	</a:t>
            </a:r>
            <a:r>
              <a:rPr lang="pt-BR" dirty="0" smtClean="0"/>
              <a:t>nova </a:t>
            </a:r>
            <a:r>
              <a:rPr lang="pt-BR" dirty="0"/>
              <a:t>linha</a:t>
            </a:r>
          </a:p>
          <a:p>
            <a:pPr marL="0" indent="0">
              <a:buNone/>
            </a:pPr>
            <a:r>
              <a:rPr lang="pt-BR" dirty="0"/>
              <a:t>\t	tabulação horizontal</a:t>
            </a:r>
          </a:p>
          <a:p>
            <a:pPr marL="0" indent="0">
              <a:buNone/>
            </a:pPr>
            <a:r>
              <a:rPr lang="pt-BR" dirty="0"/>
              <a:t>\’	apóstrofe</a:t>
            </a:r>
          </a:p>
          <a:p>
            <a:pPr marL="0" indent="0">
              <a:buNone/>
            </a:pPr>
            <a:r>
              <a:rPr lang="pt-BR" dirty="0"/>
              <a:t>\”	aspas</a:t>
            </a:r>
          </a:p>
          <a:p>
            <a:pPr marL="0" indent="0">
              <a:buNone/>
            </a:pPr>
            <a:r>
              <a:rPr lang="pt-BR" dirty="0"/>
              <a:t>\\	barra invertida</a:t>
            </a:r>
          </a:p>
          <a:p>
            <a:pPr marL="0" indent="0">
              <a:buNone/>
            </a:pPr>
            <a:r>
              <a:rPr lang="pt-BR" dirty="0"/>
              <a:t>\f	</a:t>
            </a:r>
            <a:r>
              <a:rPr lang="pt-BR" dirty="0" err="1"/>
              <a:t>form</a:t>
            </a:r>
            <a:r>
              <a:rPr lang="pt-BR" dirty="0"/>
              <a:t> </a:t>
            </a:r>
            <a:r>
              <a:rPr lang="pt-BR" dirty="0" err="1"/>
              <a:t>feed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Linguagem 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55576" y="1844824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Exemplo de </a:t>
            </a:r>
            <a:r>
              <a:rPr lang="pt-BR" dirty="0" smtClean="0"/>
              <a:t>Programa: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en-US" b="1" dirty="0"/>
              <a:t>#include &lt;</a:t>
            </a:r>
            <a:r>
              <a:rPr lang="en-US" b="1" dirty="0" err="1"/>
              <a:t>stdio.h</a:t>
            </a:r>
            <a:r>
              <a:rPr lang="en-US" b="1" dirty="0"/>
              <a:t>&gt;</a:t>
            </a:r>
            <a:endParaRPr lang="pt-BR" dirty="0"/>
          </a:p>
          <a:p>
            <a:r>
              <a:rPr lang="en-US" b="1" dirty="0"/>
              <a:t>#include &lt;</a:t>
            </a:r>
            <a:r>
              <a:rPr lang="en-US" b="1" dirty="0" err="1"/>
              <a:t>stdlib.h</a:t>
            </a:r>
            <a:r>
              <a:rPr lang="en-US" b="1" dirty="0"/>
              <a:t>&gt;</a:t>
            </a:r>
            <a:endParaRPr lang="pt-BR" dirty="0"/>
          </a:p>
          <a:p>
            <a:r>
              <a:rPr lang="en-US" dirty="0"/>
              <a:t> </a:t>
            </a:r>
            <a:endParaRPr lang="pt-BR" dirty="0"/>
          </a:p>
          <a:p>
            <a:r>
              <a:rPr lang="en-US" b="1" dirty="0" err="1"/>
              <a:t>int</a:t>
            </a:r>
            <a:r>
              <a:rPr lang="en-US" b="1" dirty="0"/>
              <a:t> main(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argc</a:t>
            </a:r>
            <a:r>
              <a:rPr lang="en-US" b="1" dirty="0"/>
              <a:t>, char *</a:t>
            </a:r>
            <a:r>
              <a:rPr lang="en-US" b="1" dirty="0" err="1"/>
              <a:t>argv</a:t>
            </a:r>
            <a:r>
              <a:rPr lang="en-US" b="1" dirty="0"/>
              <a:t>[])</a:t>
            </a:r>
            <a:endParaRPr lang="pt-BR" dirty="0"/>
          </a:p>
          <a:p>
            <a:r>
              <a:rPr lang="en-US" b="1" dirty="0"/>
              <a:t>{</a:t>
            </a:r>
            <a:endParaRPr lang="pt-BR" dirty="0"/>
          </a:p>
          <a:p>
            <a:r>
              <a:rPr lang="en-US" b="1" dirty="0" smtClean="0"/>
              <a:t>    </a:t>
            </a:r>
            <a:r>
              <a:rPr lang="en-US" b="1" dirty="0" err="1" smtClean="0"/>
              <a:t>printf</a:t>
            </a:r>
            <a:r>
              <a:rPr lang="en-US" b="1" dirty="0"/>
              <a:t>("Hello World\n");</a:t>
            </a:r>
            <a:endParaRPr lang="pt-BR" dirty="0"/>
          </a:p>
          <a:p>
            <a:r>
              <a:rPr lang="en-US" b="1" dirty="0" smtClean="0"/>
              <a:t>    system</a:t>
            </a:r>
            <a:r>
              <a:rPr lang="en-US" b="1" dirty="0"/>
              <a:t>("PAUSE");</a:t>
            </a:r>
            <a:endParaRPr lang="pt-BR" dirty="0"/>
          </a:p>
          <a:p>
            <a:r>
              <a:rPr lang="en-US" b="1" dirty="0" smtClean="0"/>
              <a:t>    return </a:t>
            </a:r>
            <a:r>
              <a:rPr lang="en-US" b="1" dirty="0"/>
              <a:t>0;</a:t>
            </a:r>
            <a:endParaRPr lang="pt-BR" dirty="0"/>
          </a:p>
          <a:p>
            <a:r>
              <a:rPr lang="en-US" b="1" dirty="0"/>
              <a:t>}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90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Comandos </a:t>
            </a:r>
            <a:r>
              <a:rPr lang="pt-BR" dirty="0"/>
              <a:t>de entrada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Utilizado </a:t>
            </a:r>
            <a:r>
              <a:rPr lang="pt-BR" dirty="0"/>
              <a:t>para receber dados fornecidos pelo usuário (dados de entrada) e armazená-los na memória principal (em variáveis)</a:t>
            </a:r>
          </a:p>
          <a:p>
            <a:r>
              <a:rPr lang="pt-BR" dirty="0" smtClean="0"/>
              <a:t>Os </a:t>
            </a:r>
            <a:r>
              <a:rPr lang="pt-BR" dirty="0"/>
              <a:t>dados são fornecidos ao sistema por meio de um dispositivo de entrada, cuja configuração dada como padrão é o teclado.</a:t>
            </a:r>
          </a:p>
          <a:p>
            <a:r>
              <a:rPr lang="pt-BR" dirty="0" smtClean="0"/>
              <a:t>A </a:t>
            </a:r>
            <a:r>
              <a:rPr lang="pt-BR" dirty="0"/>
              <a:t>linguagem C oferece vários comandos de entrada, cada qual mais indicado para uma situação em particular.</a:t>
            </a:r>
          </a:p>
          <a:p>
            <a:r>
              <a:rPr lang="pt-BR" dirty="0" smtClean="0"/>
              <a:t>O </a:t>
            </a:r>
            <a:r>
              <a:rPr lang="pt-BR" dirty="0"/>
              <a:t>principal comando de entrada é o </a:t>
            </a:r>
            <a:r>
              <a:rPr lang="pt-BR" u="heavy" dirty="0" err="1"/>
              <a:t>scanf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1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Comando SCANF</a:t>
            </a:r>
            <a:r>
              <a:rPr lang="pt-BR" dirty="0" smtClean="0"/>
              <a:t>()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Sintaxe:</a:t>
            </a:r>
          </a:p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dirty="0" err="1" smtClean="0"/>
              <a:t>scanf</a:t>
            </a:r>
            <a:r>
              <a:rPr lang="pt-BR" dirty="0"/>
              <a:t>(“formato”, &amp;variável</a:t>
            </a:r>
            <a:r>
              <a:rPr lang="pt-BR" dirty="0" smtClean="0"/>
              <a:t>);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Funcionamento:</a:t>
            </a:r>
          </a:p>
          <a:p>
            <a:r>
              <a:rPr lang="pt-BR" dirty="0" smtClean="0"/>
              <a:t>O </a:t>
            </a:r>
            <a:r>
              <a:rPr lang="pt-BR" dirty="0"/>
              <a:t>comando coleta as informações dadas no dispositivo padrão de entrada, interpretando as informações segundo a máscara de formatação e armazenando na(s) respectiva(s) variável(</a:t>
            </a:r>
            <a:r>
              <a:rPr lang="pt-BR" dirty="0" err="1"/>
              <a:t>is</a:t>
            </a:r>
            <a:r>
              <a:rPr lang="pt-BR" dirty="0"/>
              <a:t>) dada(s) </a:t>
            </a:r>
            <a:r>
              <a:rPr lang="pt-BR" dirty="0" err="1"/>
              <a:t>subseqüentemente</a:t>
            </a:r>
            <a:r>
              <a:rPr lang="pt-BR" dirty="0"/>
              <a:t> ao formato.</a:t>
            </a:r>
          </a:p>
          <a:p>
            <a:r>
              <a:rPr lang="pt-BR" dirty="0" smtClean="0"/>
              <a:t>O </a:t>
            </a:r>
            <a:r>
              <a:rPr lang="pt-BR" dirty="0"/>
              <a:t>dispositivo padrão é dado pela variável </a:t>
            </a:r>
            <a:r>
              <a:rPr lang="pt-BR" dirty="0" err="1"/>
              <a:t>stdin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7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328592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Entrada formatada </a:t>
            </a:r>
            <a:r>
              <a:rPr lang="pt-BR" dirty="0" err="1"/>
              <a:t>scanf</a:t>
            </a:r>
            <a:r>
              <a:rPr lang="pt-BR" dirty="0"/>
              <a:t>().</a:t>
            </a:r>
          </a:p>
          <a:p>
            <a:r>
              <a:rPr lang="pt-BR" dirty="0" smtClean="0"/>
              <a:t>Exemplos:</a:t>
            </a:r>
            <a:endParaRPr lang="pt-BR" dirty="0"/>
          </a:p>
          <a:p>
            <a:pPr marL="400050" lvl="1" indent="0">
              <a:buNone/>
            </a:pPr>
            <a:r>
              <a:rPr lang="pt-BR" dirty="0" err="1"/>
              <a:t>int</a:t>
            </a:r>
            <a:r>
              <a:rPr lang="pt-BR" dirty="0"/>
              <a:t> idade; </a:t>
            </a:r>
            <a:r>
              <a:rPr lang="pt-BR" dirty="0" err="1"/>
              <a:t>float</a:t>
            </a:r>
            <a:r>
              <a:rPr lang="pt-BR" dirty="0"/>
              <a:t> salario; </a:t>
            </a:r>
            <a:r>
              <a:rPr lang="pt-BR" dirty="0" err="1"/>
              <a:t>double</a:t>
            </a:r>
            <a:r>
              <a:rPr lang="pt-BR" dirty="0"/>
              <a:t> x; char nome[10];</a:t>
            </a:r>
          </a:p>
          <a:p>
            <a:pPr marL="400050" lvl="1" indent="0">
              <a:buNone/>
            </a:pPr>
            <a:r>
              <a:rPr lang="pt-BR" dirty="0" err="1"/>
              <a:t>scanf</a:t>
            </a:r>
            <a:r>
              <a:rPr lang="pt-BR" dirty="0"/>
              <a:t>(“%</a:t>
            </a:r>
            <a:r>
              <a:rPr lang="pt-BR" dirty="0" err="1"/>
              <a:t>d”,&amp;idade</a:t>
            </a:r>
            <a:r>
              <a:rPr lang="pt-BR" dirty="0"/>
              <a:t>); </a:t>
            </a:r>
            <a:endParaRPr lang="pt-BR" dirty="0" smtClean="0"/>
          </a:p>
          <a:p>
            <a:pPr marL="400050" lvl="1" indent="0">
              <a:buNone/>
            </a:pPr>
            <a:r>
              <a:rPr lang="pt-BR" dirty="0" err="1" smtClean="0"/>
              <a:t>scanf</a:t>
            </a:r>
            <a:r>
              <a:rPr lang="pt-BR" dirty="0"/>
              <a:t>(“%</a:t>
            </a:r>
            <a:r>
              <a:rPr lang="pt-BR" dirty="0" err="1"/>
              <a:t>f”,&amp;salario</a:t>
            </a:r>
            <a:r>
              <a:rPr lang="pt-BR" dirty="0"/>
              <a:t>); </a:t>
            </a:r>
            <a:endParaRPr lang="pt-BR" dirty="0" smtClean="0"/>
          </a:p>
          <a:p>
            <a:pPr marL="400050" lvl="1" indent="0">
              <a:buNone/>
            </a:pPr>
            <a:r>
              <a:rPr lang="pt-BR" dirty="0" err="1" smtClean="0"/>
              <a:t>scanf</a:t>
            </a:r>
            <a:r>
              <a:rPr lang="pt-BR" dirty="0"/>
              <a:t>(“%</a:t>
            </a:r>
            <a:r>
              <a:rPr lang="pt-BR" dirty="0" err="1"/>
              <a:t>lf</a:t>
            </a:r>
            <a:r>
              <a:rPr lang="pt-BR" dirty="0"/>
              <a:t>”,&amp;x); </a:t>
            </a:r>
            <a:endParaRPr lang="pt-BR" dirty="0" smtClean="0"/>
          </a:p>
          <a:p>
            <a:pPr marL="400050" lvl="1" indent="0">
              <a:buNone/>
            </a:pPr>
            <a:r>
              <a:rPr lang="pt-BR" dirty="0" err="1" smtClean="0"/>
              <a:t>scanf</a:t>
            </a:r>
            <a:r>
              <a:rPr lang="pt-BR" dirty="0"/>
              <a:t>(“%</a:t>
            </a:r>
            <a:r>
              <a:rPr lang="pt-BR" dirty="0" err="1"/>
              <a:t>s”,nome</a:t>
            </a:r>
            <a:r>
              <a:rPr lang="pt-BR" dirty="0" smtClean="0"/>
              <a:t>);</a:t>
            </a:r>
          </a:p>
          <a:p>
            <a:r>
              <a:rPr lang="pt-BR" dirty="0"/>
              <a:t>Ou ainda</a:t>
            </a:r>
            <a:r>
              <a:rPr lang="pt-BR" dirty="0" smtClean="0"/>
              <a:t>:</a:t>
            </a:r>
          </a:p>
          <a:p>
            <a:pPr marL="400050" lvl="1" indent="0">
              <a:buNone/>
            </a:pPr>
            <a:r>
              <a:rPr lang="pt-BR" dirty="0" err="1"/>
              <a:t>int</a:t>
            </a:r>
            <a:r>
              <a:rPr lang="pt-BR" dirty="0"/>
              <a:t> dia, </a:t>
            </a:r>
            <a:r>
              <a:rPr lang="pt-BR" dirty="0" err="1"/>
              <a:t>mes</a:t>
            </a:r>
            <a:r>
              <a:rPr lang="pt-BR" dirty="0"/>
              <a:t>, ano;</a:t>
            </a:r>
          </a:p>
          <a:p>
            <a:pPr marL="400050" lvl="1" indent="0">
              <a:buNone/>
            </a:pPr>
            <a:r>
              <a:rPr lang="pt-BR" dirty="0" err="1"/>
              <a:t>scanf</a:t>
            </a:r>
            <a:r>
              <a:rPr lang="pt-BR" dirty="0"/>
              <a:t>(“%d/%d/%d”, &amp;dia, &amp;</a:t>
            </a:r>
            <a:r>
              <a:rPr lang="pt-BR" dirty="0" err="1"/>
              <a:t>mes</a:t>
            </a:r>
            <a:r>
              <a:rPr lang="pt-BR" dirty="0"/>
              <a:t>, &amp;ano);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3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Fluxo de Execução: Desvio Condicional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Comando  Condicional Simples: IF [</a:t>
            </a:r>
            <a:r>
              <a:rPr lang="pt-BR" dirty="0" err="1"/>
              <a:t>Then</a:t>
            </a:r>
            <a:r>
              <a:rPr lang="pt-BR" dirty="0" smtClean="0"/>
              <a:t>]</a:t>
            </a:r>
          </a:p>
          <a:p>
            <a:pPr marL="857250" lvl="1" indent="-457200">
              <a:lnSpc>
                <a:spcPct val="120000"/>
              </a:lnSpc>
            </a:pPr>
            <a:r>
              <a:rPr lang="pt-BR" sz="2600" dirty="0"/>
              <a:t>Estrutura decisão que permite a escolha do grupo de ações a ser executado quando determinada condição é satisfeita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33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4176464" cy="30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Fluxo de Execução: Desvio Condicional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800" dirty="0"/>
              <a:t>Comando Condicional Composto: IF [</a:t>
            </a:r>
            <a:r>
              <a:rPr lang="pt-BR" sz="2800" dirty="0" err="1"/>
              <a:t>Then</a:t>
            </a:r>
            <a:r>
              <a:rPr lang="pt-BR" sz="2800" dirty="0"/>
              <a:t>] [</a:t>
            </a:r>
            <a:r>
              <a:rPr lang="pt-BR" sz="2800" dirty="0" err="1"/>
              <a:t>Else</a:t>
            </a:r>
            <a:r>
              <a:rPr lang="pt-BR" sz="2800" dirty="0" smtClean="0"/>
              <a:t>]</a:t>
            </a:r>
          </a:p>
          <a:p>
            <a:r>
              <a:rPr lang="pt-BR" sz="2800" dirty="0"/>
              <a:t>Estrutura decisão que permite a escolha entre dois grupos de ações a serem executado dependendo de se uma condição é ou não satisfeita.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34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10675"/>
            <a:ext cx="4752528" cy="32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IF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 &lt;expressão&gt; )</a:t>
            </a:r>
          </a:p>
          <a:p>
            <a:pPr marL="0" indent="0">
              <a:buNone/>
            </a:pP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comando&gt;; 	</a:t>
            </a:r>
            <a:endParaRPr lang="pt-BR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pt-BR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comando&gt;; 	</a:t>
            </a:r>
          </a:p>
          <a:p>
            <a:pPr marL="0" indent="0">
              <a:buNone/>
            </a:pPr>
            <a:endParaRPr lang="pt-BR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(&lt;expressão&gt; )</a:t>
            </a: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&lt;comando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&gt;;   &lt;comando&gt;;   &lt;comando&gt;;  ...</a:t>
            </a: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comando&gt;;</a:t>
            </a:r>
          </a:p>
          <a:p>
            <a:pPr marL="0" indent="0">
              <a:buNone/>
            </a:pP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comando&gt;;</a:t>
            </a:r>
          </a:p>
          <a:p>
            <a:pPr marL="0" indent="0">
              <a:buNone/>
            </a:pP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...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35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3528" y="5271591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CUIDADO 1</a:t>
            </a:r>
            <a:r>
              <a:rPr lang="pt-BR" b="1" dirty="0" smtClean="0"/>
              <a:t>: </a:t>
            </a:r>
            <a:r>
              <a:rPr lang="pt-BR" b="1" i="1" dirty="0" err="1"/>
              <a:t>if</a:t>
            </a:r>
            <a:r>
              <a:rPr lang="pt-BR" b="1" i="1" dirty="0"/>
              <a:t> (a == b) NÃO É O MESMO QUE </a:t>
            </a:r>
            <a:r>
              <a:rPr lang="pt-BR" b="1" i="1" dirty="0" err="1"/>
              <a:t>if</a:t>
            </a:r>
            <a:r>
              <a:rPr lang="pt-BR" b="1" i="1" dirty="0"/>
              <a:t> (a = b) </a:t>
            </a:r>
            <a:r>
              <a:rPr lang="pt-BR" b="1" i="1" dirty="0" smtClean="0"/>
              <a:t>!!</a:t>
            </a:r>
          </a:p>
          <a:p>
            <a:endParaRPr lang="pt-BR" b="1" i="1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CUIDADO 2</a:t>
            </a:r>
            <a:r>
              <a:rPr lang="pt-BR" b="1" dirty="0" smtClean="0"/>
              <a:t>: </a:t>
            </a:r>
            <a:r>
              <a:rPr lang="pt-BR" b="1" i="1" dirty="0" err="1"/>
              <a:t>if</a:t>
            </a:r>
            <a:r>
              <a:rPr lang="pt-BR" b="1" i="1" dirty="0"/>
              <a:t> (a &gt; b); =&gt; NÃO COLOQUE UM ‘;’ após o parênteses da expressão</a:t>
            </a:r>
            <a:r>
              <a:rPr lang="pt-BR" b="1" i="1" dirty="0" smtClean="0"/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66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IF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 ( &lt;expressão&gt; )</a:t>
            </a:r>
          </a:p>
          <a:p>
            <a:pPr marL="0" indent="0">
              <a:buNone/>
            </a:pPr>
            <a:r>
              <a:rPr lang="pt-BR" sz="2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comando&gt;; 	</a:t>
            </a:r>
          </a:p>
          <a:p>
            <a:pPr marL="0" indent="0">
              <a:buNone/>
            </a:pPr>
            <a:r>
              <a:rPr lang="pt-BR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pt-BR" sz="2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comando&gt;; 	</a:t>
            </a:r>
          </a:p>
          <a:p>
            <a:pPr marL="0" indent="0">
              <a:buNone/>
            </a:pPr>
            <a:endParaRPr lang="pt-BR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  ( salario &gt; 100.00)</a:t>
            </a:r>
          </a:p>
          <a:p>
            <a:pPr marL="0" indent="0">
              <a:buNone/>
            </a:pPr>
            <a:r>
              <a:rPr lang="pt-BR" sz="2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sz="2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sz="2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(“Salário maior que R$100,00\n”);</a:t>
            </a:r>
          </a:p>
          <a:p>
            <a:pPr marL="0" indent="0">
              <a:buNone/>
            </a:pPr>
            <a:endParaRPr lang="pt-BR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 ( salario == 0.00)</a:t>
            </a:r>
          </a:p>
          <a:p>
            <a:pPr marL="0" indent="0">
              <a:buNone/>
            </a:pPr>
            <a:r>
              <a:rPr lang="pt-BR" sz="2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sz="2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sz="2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(“Este já foi demitido faz tempo...\n”);</a:t>
            </a:r>
          </a:p>
          <a:p>
            <a:pPr marL="0" indent="0">
              <a:buNone/>
            </a:pPr>
            <a:r>
              <a:rPr lang="pt-BR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pt-BR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sz="2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sz="2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2100" dirty="0">
                <a:latin typeface="Consolas" panose="020B0609020204030204" pitchFamily="49" charset="0"/>
                <a:cs typeface="Consolas" panose="020B0609020204030204" pitchFamily="49" charset="0"/>
              </a:rPr>
              <a:t>(“Este ainda está sendo pago...\n”);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5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IFs</a:t>
            </a:r>
            <a:r>
              <a:rPr lang="pt-BR" dirty="0" smtClean="0"/>
              <a:t> aninhado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É possível aninhar construções do tipo </a:t>
            </a:r>
            <a:r>
              <a:rPr lang="pt-BR" dirty="0" err="1"/>
              <a:t>if</a:t>
            </a:r>
            <a:r>
              <a:rPr lang="pt-BR" dirty="0"/>
              <a:t>- </a:t>
            </a:r>
            <a:r>
              <a:rPr lang="pt-BR" dirty="0" err="1"/>
              <a:t>else</a:t>
            </a:r>
            <a:r>
              <a:rPr lang="pt-BR" dirty="0"/>
              <a:t> em diversos </a:t>
            </a:r>
            <a:r>
              <a:rPr lang="pt-BR" dirty="0" smtClean="0"/>
              <a:t>níveis: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/>
              <a:t>if</a:t>
            </a:r>
            <a:r>
              <a:rPr lang="pt-BR" dirty="0"/>
              <a:t> aninhado é simplesmente um </a:t>
            </a:r>
            <a:r>
              <a:rPr lang="pt-BR" dirty="0" err="1"/>
              <a:t>if</a:t>
            </a:r>
            <a:r>
              <a:rPr lang="pt-BR" dirty="0"/>
              <a:t> dentro da </a:t>
            </a:r>
            <a:r>
              <a:rPr lang="pt-BR" dirty="0" smtClean="0"/>
              <a:t>declaração </a:t>
            </a:r>
            <a:r>
              <a:rPr lang="pt-BR" dirty="0"/>
              <a:t>de um outro </a:t>
            </a:r>
            <a:r>
              <a:rPr lang="pt-BR" dirty="0" err="1"/>
              <a:t>if</a:t>
            </a:r>
            <a:r>
              <a:rPr lang="pt-BR" dirty="0"/>
              <a:t> mais </a:t>
            </a:r>
            <a:r>
              <a:rPr lang="pt-BR" dirty="0" smtClean="0"/>
              <a:t>externo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único cuidado que devemos ter é o </a:t>
            </a:r>
            <a:r>
              <a:rPr lang="pt-BR" dirty="0" smtClean="0"/>
              <a:t>de saber </a:t>
            </a:r>
            <a:r>
              <a:rPr lang="pt-BR" dirty="0"/>
              <a:t>exatamente a qual </a:t>
            </a:r>
            <a:r>
              <a:rPr lang="pt-BR" dirty="0" err="1"/>
              <a:t>if</a:t>
            </a:r>
            <a:r>
              <a:rPr lang="pt-BR" dirty="0"/>
              <a:t> um determinado </a:t>
            </a:r>
            <a:r>
              <a:rPr lang="pt-BR" dirty="0" err="1"/>
              <a:t>else</a:t>
            </a:r>
            <a:r>
              <a:rPr lang="pt-BR" dirty="0"/>
              <a:t> está ligado.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37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32040" y="1772816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(cond1)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(cond2)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comandos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if2;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comandos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else2;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(cond3)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(cond4)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comandos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if4;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else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comandos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else4;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comandos 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else3;</a:t>
            </a:r>
          </a:p>
        </p:txBody>
      </p:sp>
    </p:spTree>
    <p:extLst>
      <p:ext uri="{BB962C8B-B14F-4D97-AF65-F5344CB8AC3E}">
        <p14:creationId xmlns:p14="http://schemas.microsoft.com/office/powerpoint/2010/main" val="7767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Encadeamento de IF-ELSE-IF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No encadeamento apenas um dos n comandos será executado: o primeiro cujo teste for verdadeiro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38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27584" y="1844824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(teste_1) &lt;comando_1&gt;;</a:t>
            </a:r>
            <a:endParaRPr lang="pt-BR" dirty="0"/>
          </a:p>
          <a:p>
            <a:r>
              <a:rPr lang="en-US" dirty="0"/>
              <a:t>else if (teste _2) &lt;</a:t>
            </a:r>
            <a:r>
              <a:rPr lang="en-US" dirty="0" err="1"/>
              <a:t>comando</a:t>
            </a:r>
            <a:r>
              <a:rPr lang="en-US" dirty="0"/>
              <a:t> _2&gt;;</a:t>
            </a:r>
            <a:endParaRPr lang="pt-BR" dirty="0"/>
          </a:p>
          <a:p>
            <a:r>
              <a:rPr lang="en-US" dirty="0"/>
              <a:t>else if (teste _3) &lt;</a:t>
            </a:r>
            <a:r>
              <a:rPr lang="en-US" dirty="0" err="1"/>
              <a:t>comando</a:t>
            </a:r>
            <a:r>
              <a:rPr lang="en-US" dirty="0"/>
              <a:t> _3&gt;;</a:t>
            </a:r>
            <a:endParaRPr lang="pt-BR" dirty="0"/>
          </a:p>
          <a:p>
            <a:r>
              <a:rPr lang="pt-BR" dirty="0"/>
              <a:t>. . .</a:t>
            </a:r>
          </a:p>
          <a:p>
            <a:r>
              <a:rPr lang="pt-BR" dirty="0" err="1"/>
              <a:t>else</a:t>
            </a:r>
            <a:r>
              <a:rPr lang="pt-BR" dirty="0"/>
              <a:t> &lt;comando _n&gt;;</a:t>
            </a:r>
          </a:p>
        </p:txBody>
      </p:sp>
    </p:spTree>
    <p:extLst>
      <p:ext uri="{BB962C8B-B14F-4D97-AF65-F5344CB8AC3E}">
        <p14:creationId xmlns:p14="http://schemas.microsoft.com/office/powerpoint/2010/main" val="40154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 estrutura </a:t>
            </a:r>
            <a:r>
              <a:rPr lang="pt-BR" sz="2400" dirty="0" err="1"/>
              <a:t>if-else-if</a:t>
            </a:r>
            <a:r>
              <a:rPr lang="pt-BR" sz="2400" dirty="0"/>
              <a:t>  é apenas uma extensão da estrutura </a:t>
            </a:r>
            <a:r>
              <a:rPr lang="pt-BR" sz="2400" dirty="0" err="1"/>
              <a:t>if-else</a:t>
            </a:r>
            <a:r>
              <a:rPr lang="pt-BR" sz="2400" dirty="0"/>
              <a:t>. Sua forma geral é: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39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Encadeamento de IF-ELSE-IF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123728" y="2708920"/>
            <a:ext cx="56166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if (condição_1) {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    seqüência_de_comandos_1;</a:t>
            </a:r>
            <a:b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else if (condição_2) {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    seqüência_de_comandos_2;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. . .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else if (condição_n) {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    seqüência_de_comandos_n;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else {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    seqüência_de_comandos_default;</a:t>
            </a:r>
          </a:p>
          <a:p>
            <a:r>
              <a:rPr lang="pt-BR" noProof="1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pt-BR" noProof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Como armazenar os dados de entrada, fornecidos pelo usuário?</a:t>
            </a:r>
          </a:p>
          <a:p>
            <a:r>
              <a:rPr lang="pt-BR" dirty="0"/>
              <a:t>O que fazer com os resultados das operações</a:t>
            </a:r>
            <a:r>
              <a:rPr lang="pt-BR" dirty="0" smtClean="0"/>
              <a:t>?</a:t>
            </a:r>
            <a:endParaRPr lang="pt-BR" dirty="0"/>
          </a:p>
          <a:p>
            <a:r>
              <a:rPr lang="pt-BR" dirty="0"/>
              <a:t>Variáveis são elementos que estão associados a posições de memória, cujo objetivo é o armazenamento </a:t>
            </a:r>
            <a:r>
              <a:rPr lang="pt-BR" dirty="0" smtClean="0"/>
              <a:t>de informações</a:t>
            </a:r>
            <a:endParaRPr lang="pt-BR" dirty="0"/>
          </a:p>
          <a:p>
            <a:r>
              <a:rPr lang="pt-BR" dirty="0"/>
              <a:t>...por tempo suficiente ao seu processamento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raftofcoding.files.wordpress.com/2013/10/pi_forspaghet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837596" cy="486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39952" y="2636911"/>
            <a:ext cx="4897495" cy="2800767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9B9B9B"/>
                </a:solidFill>
                <a:effectLst/>
                <a:latin typeface="Consolas" pitchFamily="49" charset="0"/>
                <a:cs typeface="Consolas" pitchFamily="49" charset="0"/>
              </a:rPr>
              <a:t>#include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69D85"/>
                </a:solidFill>
                <a:effectLst/>
                <a:latin typeface="Consolas" pitchFamily="49" charset="0"/>
                <a:cs typeface="Consolas" pitchFamily="49" charset="0"/>
              </a:rPr>
              <a:t>"stdio.h"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600" noProof="1" smtClean="0">
              <a:solidFill>
                <a:srgbClr val="DCDCDC"/>
              </a:solidFill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569CD6"/>
                </a:solidFill>
                <a:effectLst/>
                <a:latin typeface="Consolas" pitchFamily="49" charset="0"/>
                <a:cs typeface="Consolas" pitchFamily="49" charset="0"/>
              </a:rPr>
              <a:t>double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C8C8C8"/>
                </a:solidFill>
                <a:effectLst/>
                <a:latin typeface="Consolas" pitchFamily="49" charset="0"/>
                <a:cs typeface="Consolas" pitchFamily="49" charset="0"/>
              </a:rPr>
              <a:t>F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569CD6"/>
                </a:solidFill>
                <a:effectLst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7F7F7F"/>
                </a:solidFill>
                <a:effectLst/>
                <a:latin typeface="Consolas" pitchFamily="49" charset="0"/>
                <a:cs typeface="Consolas" pitchFamily="49" charset="0"/>
              </a:rPr>
              <a:t>i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)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{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endParaRPr lang="pt-BR" altLang="pt-BR" sz="1600" noProof="1" smtClean="0">
              <a:solidFill>
                <a:srgbClr val="DCDCDC"/>
              </a:solidFill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569CD6"/>
                </a:solidFill>
                <a:effectLst/>
                <a:latin typeface="Consolas" pitchFamily="49" charset="0"/>
                <a:cs typeface="Consolas" pitchFamily="49" charset="0"/>
              </a:rPr>
              <a:t>    if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7F7F7F"/>
                </a:solidFill>
                <a:effectLst/>
                <a:latin typeface="Consolas" pitchFamily="49" charset="0"/>
                <a:cs typeface="Consolas" pitchFamily="49" charset="0"/>
              </a:rPr>
              <a:t>i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&gt;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5CEA8"/>
                </a:solidFill>
                <a:effectLst/>
                <a:latin typeface="Consolas" pitchFamily="49" charset="0"/>
                <a:cs typeface="Consolas" pitchFamily="49" charset="0"/>
              </a:rPr>
              <a:t>100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)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569CD6"/>
                </a:solidFill>
                <a:effectLst/>
                <a:latin typeface="Consolas" pitchFamily="49" charset="0"/>
                <a:cs typeface="Consolas" pitchFamily="49" charset="0"/>
              </a:rPr>
              <a:t>return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5CEA8"/>
                </a:solidFill>
                <a:effectLst/>
                <a:latin typeface="Consolas" pitchFamily="49" charset="0"/>
                <a:cs typeface="Consolas" pitchFamily="49" charset="0"/>
              </a:rPr>
              <a:t>1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569CD6"/>
                </a:solidFill>
                <a:effectLst/>
                <a:latin typeface="Consolas" pitchFamily="49" charset="0"/>
                <a:cs typeface="Consolas" pitchFamily="49" charset="0"/>
              </a:rPr>
              <a:t>    else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569CD6"/>
                </a:solidFill>
                <a:effectLst/>
                <a:latin typeface="Consolas" pitchFamily="49" charset="0"/>
                <a:cs typeface="Consolas" pitchFamily="49" charset="0"/>
              </a:rPr>
              <a:t>return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5CEA8"/>
                </a:solidFill>
                <a:effectLst/>
                <a:latin typeface="Consolas" pitchFamily="49" charset="0"/>
                <a:cs typeface="Consolas" pitchFamily="49" charset="0"/>
              </a:rPr>
              <a:t>1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+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7F7F7F"/>
                </a:solidFill>
                <a:effectLst/>
                <a:latin typeface="Consolas" pitchFamily="49" charset="0"/>
                <a:cs typeface="Consolas" pitchFamily="49" charset="0"/>
              </a:rPr>
              <a:t>i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/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5CEA8"/>
                </a:solidFill>
                <a:effectLst/>
                <a:latin typeface="Consolas" pitchFamily="49" charset="0"/>
                <a:cs typeface="Consolas" pitchFamily="49" charset="0"/>
              </a:rPr>
              <a:t>2.0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*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7F7F7F"/>
                </a:solidFill>
                <a:effectLst/>
                <a:latin typeface="Consolas" pitchFamily="49" charset="0"/>
                <a:cs typeface="Consolas" pitchFamily="49" charset="0"/>
              </a:rPr>
              <a:t>i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+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5CEA8"/>
                </a:solidFill>
                <a:effectLst/>
                <a:latin typeface="Consolas" pitchFamily="49" charset="0"/>
                <a:cs typeface="Consolas" pitchFamily="49" charset="0"/>
              </a:rPr>
              <a:t>1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)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*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C8C8C8"/>
                </a:solidFill>
                <a:effectLst/>
                <a:latin typeface="Consolas" pitchFamily="49" charset="0"/>
                <a:cs typeface="Consolas" pitchFamily="49" charset="0"/>
              </a:rPr>
              <a:t>F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7F7F7F"/>
                </a:solidFill>
                <a:effectLst/>
                <a:latin typeface="Consolas" pitchFamily="49" charset="0"/>
                <a:cs typeface="Consolas" pitchFamily="49" charset="0"/>
              </a:rPr>
              <a:t>i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+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5CEA8"/>
                </a:solidFill>
                <a:effectLst/>
                <a:latin typeface="Consolas" pitchFamily="49" charset="0"/>
                <a:cs typeface="Consolas" pitchFamily="49" charset="0"/>
              </a:rPr>
              <a:t>1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);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}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600" noProof="1" smtClean="0">
              <a:solidFill>
                <a:srgbClr val="DCDCDC"/>
              </a:solidFill>
              <a:latin typeface="Consolas" pitchFamily="49" charset="0"/>
              <a:cs typeface="Consolas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569CD6"/>
                </a:solidFill>
                <a:effectLst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C8C8C8"/>
                </a:solidFill>
                <a:effectLst/>
                <a:latin typeface="Consolas" pitchFamily="49" charset="0"/>
                <a:cs typeface="Consolas" pitchFamily="49" charset="0"/>
              </a:rPr>
              <a:t>main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()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{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noProof="1" smtClean="0">
                <a:solidFill>
                  <a:srgbClr val="C8C8C8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C8C8C8"/>
                </a:solidFill>
                <a:effectLst/>
                <a:latin typeface="Consolas" pitchFamily="49" charset="0"/>
                <a:cs typeface="Consolas" pitchFamily="49" charset="0"/>
              </a:rPr>
              <a:t>printf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69D85"/>
                </a:solidFill>
                <a:effectLst/>
                <a:latin typeface="Consolas" pitchFamily="49" charset="0"/>
                <a:cs typeface="Consolas" pitchFamily="49" charset="0"/>
              </a:rPr>
              <a:t>“PI = %f\n"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,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5CEA8"/>
                </a:solidFill>
                <a:effectLst/>
                <a:latin typeface="Consolas" pitchFamily="49" charset="0"/>
                <a:cs typeface="Consolas" pitchFamily="49" charset="0"/>
              </a:rPr>
              <a:t>2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*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C8C8C8"/>
                </a:solidFill>
                <a:effectLst/>
                <a:latin typeface="Consolas" pitchFamily="49" charset="0"/>
                <a:cs typeface="Consolas" pitchFamily="49" charset="0"/>
              </a:rPr>
              <a:t>F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5CEA8"/>
                </a:solidFill>
                <a:effectLst/>
                <a:latin typeface="Consolas" pitchFamily="49" charset="0"/>
                <a:cs typeface="Consolas" pitchFamily="49" charset="0"/>
              </a:rPr>
              <a:t>1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));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569CD6"/>
                </a:solidFill>
                <a:effectLst/>
                <a:latin typeface="Consolas" pitchFamily="49" charset="0"/>
                <a:cs typeface="Consolas" pitchFamily="49" charset="0"/>
              </a:rPr>
              <a:t>    return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 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5CEA8"/>
                </a:solidFill>
                <a:effectLst/>
                <a:latin typeface="Consolas" pitchFamily="49" charset="0"/>
                <a:cs typeface="Consolas" pitchFamily="49" charset="0"/>
              </a:rPr>
              <a:t>0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;</a:t>
            </a: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DCDCDC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noProof="1" smtClean="0">
                <a:ln>
                  <a:noFill/>
                </a:ln>
                <a:solidFill>
                  <a:srgbClr val="B4B4B4"/>
                </a:solidFill>
                <a:effectLst/>
                <a:latin typeface="Consolas" pitchFamily="49" charset="0"/>
                <a:cs typeface="Consolas" pitchFamily="49" charset="0"/>
              </a:rPr>
              <a:t>}</a:t>
            </a:r>
            <a:endParaRPr kumimoji="0" lang="pt-BR" altLang="pt-BR" sz="40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/>
              <a:t>Linguagem estruturada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70-09E2-4F67-A8BF-F7AB827B900A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de um programa em C: FOR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41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544206" cy="350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27584" y="1521659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Fluxo de Execução de um Programa =&gt; Repetição FOR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52994" y="5485780"/>
            <a:ext cx="5967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for (&lt;início&gt;; &lt;teste condição final&gt; ; &lt;ajuste fim&gt;)</a:t>
            </a:r>
          </a:p>
          <a:p>
            <a:r>
              <a:rPr lang="pt-BR" dirty="0"/>
              <a:t>{    comandos;    }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21895" y="6309320"/>
            <a:ext cx="6387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FOR: Para que a variável varie do valor de inicio até o valor de final</a:t>
            </a:r>
          </a:p>
        </p:txBody>
      </p:sp>
    </p:spTree>
    <p:extLst>
      <p:ext uri="{BB962C8B-B14F-4D97-AF65-F5344CB8AC3E}">
        <p14:creationId xmlns:p14="http://schemas.microsoft.com/office/powerpoint/2010/main" val="9321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 de um programa em C: FOR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42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9" y="1844824"/>
            <a:ext cx="80867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83568" y="1412776"/>
            <a:ext cx="8208912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330">
              <a:lnSpc>
                <a:spcPts val="1130"/>
              </a:lnSpc>
              <a:spcBef>
                <a:spcPts val="165"/>
              </a:spcBef>
              <a:spcAft>
                <a:spcPts val="0"/>
              </a:spcAft>
            </a:pPr>
            <a:r>
              <a:rPr lang="pt-BR" spc="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F</a:t>
            </a:r>
            <a:r>
              <a:rPr lang="pt-BR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lu</a:t>
            </a:r>
            <a:r>
              <a:rPr lang="pt-BR" spc="-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x</a:t>
            </a:r>
            <a:r>
              <a:rPr lang="pt-BR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spc="80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pt-BR" spc="60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pc="-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Ex</a:t>
            </a:r>
            <a:r>
              <a:rPr lang="pt-BR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ecuç</a:t>
            </a:r>
            <a:r>
              <a:rPr lang="pt-BR" spc="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ã</a:t>
            </a:r>
            <a:r>
              <a:rPr lang="pt-BR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spc="150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pt-BR" spc="50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um</a:t>
            </a:r>
            <a:r>
              <a:rPr lang="pt-BR" spc="9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pc="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pt-BR" spc="-20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pt-BR" spc="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og</a:t>
            </a:r>
            <a:r>
              <a:rPr lang="pt-BR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pt-BR" spc="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pc="-2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lang="pt-BR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pc="1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pc="-5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pt-BR" dirty="0">
                <a:solidFill>
                  <a:srgbClr val="003265"/>
                </a:solidFill>
                <a:latin typeface="Times New Roman"/>
                <a:ea typeface="Times New Roman"/>
                <a:cs typeface="Times New Roman"/>
              </a:rPr>
              <a:t>&gt; </a:t>
            </a:r>
            <a:r>
              <a:rPr lang="pt-BR" spc="-240" dirty="0">
                <a:solidFill>
                  <a:srgbClr val="00B04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u="heavy" dirty="0">
                <a:solidFill>
                  <a:srgbClr val="00B04F"/>
                </a:solidFill>
                <a:uFill>
                  <a:solidFill>
                    <a:srgbClr val="00AF4F"/>
                  </a:solidFill>
                </a:uFill>
                <a:latin typeface="Times New Roman"/>
                <a:ea typeface="Times New Roman"/>
                <a:cs typeface="Times New Roman"/>
              </a:rPr>
              <a:t>C</a:t>
            </a:r>
            <a:r>
              <a:rPr lang="pt-BR" u="heavy" spc="5" dirty="0">
                <a:solidFill>
                  <a:srgbClr val="00B04F"/>
                </a:solidFill>
                <a:uFill>
                  <a:solidFill>
                    <a:srgbClr val="00AF4F"/>
                  </a:solidFill>
                </a:u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u="heavy" dirty="0">
                <a:solidFill>
                  <a:srgbClr val="00B04F"/>
                </a:solidFill>
                <a:uFill>
                  <a:solidFill>
                    <a:srgbClr val="00AF4F"/>
                  </a:solidFill>
                </a:uFill>
                <a:latin typeface="Times New Roman"/>
                <a:ea typeface="Times New Roman"/>
                <a:cs typeface="Times New Roman"/>
              </a:rPr>
              <a:t>M</a:t>
            </a:r>
            <a:r>
              <a:rPr lang="pt-BR" spc="150" dirty="0">
                <a:solidFill>
                  <a:srgbClr val="00B04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Repe</a:t>
            </a:r>
            <a:r>
              <a:rPr lang="pt-BR" spc="5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pt-BR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iç</a:t>
            </a:r>
            <a:r>
              <a:rPr lang="pt-BR" spc="5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ã</a:t>
            </a:r>
            <a:r>
              <a:rPr lang="pt-BR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o </a:t>
            </a:r>
            <a:r>
              <a:rPr lang="pt-BR" spc="18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pc="5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pc="-5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pt-BR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AÇ</a:t>
            </a:r>
            <a:r>
              <a:rPr lang="pt-BR" spc="5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S)</a:t>
            </a:r>
            <a:endParaRPr lang="pt-BR" sz="2400" dirty="0">
              <a:ea typeface="Calibri"/>
              <a:cs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95736" y="5733256"/>
            <a:ext cx="3275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Fluxo Sequencial:  SEM DESVIOS!</a:t>
            </a:r>
          </a:p>
          <a:p>
            <a:r>
              <a:rPr lang="pt-BR" dirty="0" smtClean="0"/>
              <a:t> </a:t>
            </a:r>
          </a:p>
          <a:p>
            <a:r>
              <a:rPr lang="pt-BR" dirty="0"/>
              <a:t>Fluxo com Laços:  COM DESVIOS</a:t>
            </a:r>
            <a:r>
              <a:rPr lang="pt-BR" dirty="0" smtClean="0"/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5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FOR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43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352147" cy="48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FOR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44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7544" y="1670611"/>
            <a:ext cx="820891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Times New Roman" pitchFamily="18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for ( &lt;</a:t>
            </a:r>
            <a:r>
              <a:rPr kumimoji="0" lang="pt-BR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expr_inicial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&gt;; &lt;</a:t>
            </a:r>
            <a:r>
              <a:rPr kumimoji="0" lang="pt-BR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condição_de_parada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&gt;; &lt;</a:t>
            </a:r>
            <a:r>
              <a:rPr kumimoji="0" lang="pt-BR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alteração_var_controle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&gt; )</a:t>
            </a: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    &lt;comando&gt;;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for ( contador=0; contador &lt; </a:t>
            </a:r>
            <a:r>
              <a:rPr kumimoji="0" lang="pt-BR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nro_vezes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; contador++ )</a:t>
            </a: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    </a:t>
            </a:r>
            <a:r>
              <a:rPr kumimoji="0" lang="en-US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printf</a:t>
            </a:r>
            <a:r>
              <a:rPr kumimoji="0" lang="en-US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(“</a:t>
            </a:r>
            <a:r>
              <a:rPr kumimoji="0" lang="en-US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Contando</a:t>
            </a:r>
            <a:r>
              <a:rPr kumimoji="0" lang="en-US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... %d\n”, </a:t>
            </a:r>
            <a:r>
              <a:rPr kumimoji="0" lang="en-US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contador</a:t>
            </a:r>
            <a:r>
              <a:rPr kumimoji="0" lang="en-US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);</a:t>
            </a: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Times New Roman" pitchFamily="18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for (</a:t>
            </a:r>
            <a:r>
              <a:rPr kumimoji="0" lang="en-US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contador</a:t>
            </a:r>
            <a:r>
              <a:rPr kumimoji="0" lang="en-US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=10; </a:t>
            </a:r>
            <a:r>
              <a:rPr kumimoji="0" lang="en-US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contador</a:t>
            </a:r>
            <a:r>
              <a:rPr kumimoji="0" lang="en-US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 != 0; </a:t>
            </a:r>
            <a:r>
              <a:rPr kumimoji="0" lang="en-US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contador</a:t>
            </a:r>
            <a:r>
              <a:rPr kumimoji="0" lang="en-US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-- )</a:t>
            </a: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{</a:t>
            </a: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    </a:t>
            </a:r>
            <a:r>
              <a:rPr kumimoji="0" lang="pt-BR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printf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(“Contagem regressiva...\n”);</a:t>
            </a: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    </a:t>
            </a:r>
            <a:r>
              <a:rPr kumimoji="0" lang="pt-BR" altLang="pt-BR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printf</a:t>
            </a: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(“Falta: %d \n”, contador);</a:t>
            </a: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itchFamily="18" charset="0"/>
                <a:cs typeface="Consolas" panose="020B0609020204030204" pitchFamily="49" charset="0"/>
              </a:rPr>
              <a:t>}</a:t>
            </a:r>
            <a:endParaRPr kumimoji="0" lang="pt-BR" alt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173659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Cuidado 1: </a:t>
            </a:r>
            <a:r>
              <a:rPr lang="pt-BR" dirty="0" smtClean="0"/>
              <a:t>for </a:t>
            </a:r>
            <a:r>
              <a:rPr lang="pt-BR" dirty="0"/>
              <a:t>( a=1; a &lt;= 10; a++) 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Cuidado 2: </a:t>
            </a:r>
            <a:r>
              <a:rPr lang="pt-BR" dirty="0" smtClean="0"/>
              <a:t>for ( ; ; )  /* Loop infinito */</a:t>
            </a:r>
          </a:p>
        </p:txBody>
      </p:sp>
    </p:spTree>
    <p:extLst>
      <p:ext uri="{BB962C8B-B14F-4D97-AF65-F5344CB8AC3E}">
        <p14:creationId xmlns:p14="http://schemas.microsoft.com/office/powerpoint/2010/main" val="41619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FOR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45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844824"/>
            <a:ext cx="6678488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6650">
              <a:lnSpc>
                <a:spcPct val="115000"/>
              </a:lnSpc>
              <a:spcAft>
                <a:spcPts val="0"/>
              </a:spcAft>
            </a:pPr>
            <a:r>
              <a:rPr lang="pt-BR" spc="5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fo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r</a:t>
            </a:r>
            <a:r>
              <a:rPr lang="pt-BR" spc="-3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(</a:t>
            </a:r>
            <a:r>
              <a:rPr lang="pt-BR" spc="-5" dirty="0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p</a:t>
            </a:r>
            <a:r>
              <a:rPr lang="pt-BR" spc="-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r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é_</a:t>
            </a:r>
            <a:r>
              <a:rPr lang="pt-BR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10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d</a:t>
            </a:r>
            <a:r>
              <a:rPr lang="pt-BR" spc="-5" dirty="0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;</a:t>
            </a:r>
            <a:r>
              <a:rPr lang="pt-BR" spc="31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te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t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e</a:t>
            </a:r>
            <a:r>
              <a:rPr lang="pt-BR" spc="-3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ond</a:t>
            </a:r>
            <a:r>
              <a:rPr lang="pt-BR" spc="-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i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ç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ão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spc="-20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;</a:t>
            </a:r>
            <a:r>
              <a:rPr lang="pt-BR" spc="-1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pó</a:t>
            </a:r>
            <a:r>
              <a:rPr lang="pt-BR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_</a:t>
            </a:r>
            <a:r>
              <a:rPr lang="pt-BR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10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d</a:t>
            </a:r>
            <a:r>
              <a:rPr lang="pt-BR" spc="-5" dirty="0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)</a:t>
            </a:r>
            <a:endParaRPr lang="pt-BR" sz="1600" dirty="0">
              <a:ea typeface="Calibri"/>
              <a:cs typeface="Times New Roman"/>
            </a:endParaRP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{</a:t>
            </a:r>
            <a:endParaRPr lang="pt-BR" sz="1600" dirty="0" smtClean="0">
              <a:ea typeface="Arial"/>
              <a:cs typeface="Times New Roman"/>
            </a:endParaRP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sz="1600" dirty="0">
                <a:solidFill>
                  <a:srgbClr val="FF0000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z="1600" dirty="0" smtClean="0">
                <a:solidFill>
                  <a:srgbClr val="FF0000"/>
                </a:solidFill>
                <a:latin typeface="Arial"/>
                <a:ea typeface="Arial"/>
                <a:cs typeface="Times New Roman"/>
              </a:rPr>
              <a:t>   </a:t>
            </a:r>
            <a:r>
              <a:rPr lang="pt-BR" dirty="0" smtClean="0">
                <a:solidFill>
                  <a:srgbClr val="FF0000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5" dirty="0" smtClean="0">
                <a:solidFill>
                  <a:srgbClr val="FF0000"/>
                </a:solidFill>
                <a:latin typeface="Arial"/>
                <a:ea typeface="Arial"/>
                <a:cs typeface="Times New Roman"/>
              </a:rPr>
              <a:t>o</a:t>
            </a:r>
            <a:r>
              <a:rPr lang="pt-BR" spc="10" dirty="0" smtClean="0">
                <a:solidFill>
                  <a:srgbClr val="FF0000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smtClean="0">
                <a:solidFill>
                  <a:srgbClr val="FF0000"/>
                </a:solidFill>
                <a:latin typeface="Arial"/>
                <a:ea typeface="Arial"/>
                <a:cs typeface="Times New Roman"/>
              </a:rPr>
              <a:t>ando</a:t>
            </a:r>
            <a:r>
              <a:rPr lang="pt-BR" dirty="0" smtClean="0">
                <a:solidFill>
                  <a:srgbClr val="FF0000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dirty="0">
                <a:solidFill>
                  <a:srgbClr val="FF0000"/>
                </a:solidFill>
                <a:latin typeface="Arial"/>
                <a:ea typeface="Arial"/>
                <a:cs typeface="Times New Roman"/>
              </a:rPr>
              <a:t>;</a:t>
            </a:r>
            <a:endParaRPr lang="pt-BR" sz="1600" dirty="0">
              <a:ea typeface="Calibri"/>
              <a:cs typeface="Times New Roman"/>
            </a:endParaRP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}</a:t>
            </a:r>
            <a:endParaRPr lang="pt-BR" sz="1600" dirty="0">
              <a:ea typeface="Calibri"/>
              <a:cs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95636" y="3933056"/>
            <a:ext cx="65527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Utilizando o FOR:</a:t>
            </a:r>
          </a:p>
          <a:p>
            <a:pPr>
              <a:lnSpc>
                <a:spcPct val="150000"/>
              </a:lnSpc>
            </a:pPr>
            <a:r>
              <a:rPr lang="pt-BR" dirty="0"/>
              <a:t>- Contador:  contagem progressiva, regressiva, </a:t>
            </a:r>
            <a:r>
              <a:rPr lang="pt-BR" dirty="0" err="1"/>
              <a:t>etc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Repetição:  laço com contagem (fazer ‘n’ vezes)</a:t>
            </a:r>
          </a:p>
          <a:p>
            <a:pPr>
              <a:lnSpc>
                <a:spcPct val="150000"/>
              </a:lnSpc>
            </a:pPr>
            <a:r>
              <a:rPr lang="pt-BR" dirty="0"/>
              <a:t>- Somatório: acumular valores em uma variável</a:t>
            </a:r>
          </a:p>
          <a:p>
            <a:pPr>
              <a:lnSpc>
                <a:spcPct val="150000"/>
              </a:lnSpc>
            </a:pPr>
            <a:r>
              <a:rPr lang="pt-BR" dirty="0"/>
              <a:t>- Tabela: for dentro de outro for (for aninhado)</a:t>
            </a:r>
          </a:p>
        </p:txBody>
      </p:sp>
    </p:spTree>
    <p:extLst>
      <p:ext uri="{BB962C8B-B14F-4D97-AF65-F5344CB8AC3E}">
        <p14:creationId xmlns:p14="http://schemas.microsoft.com/office/powerpoint/2010/main" val="13592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FOR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46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844824"/>
            <a:ext cx="6678488" cy="1203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6650">
              <a:lnSpc>
                <a:spcPct val="115000"/>
              </a:lnSpc>
              <a:spcAft>
                <a:spcPts val="0"/>
              </a:spcAft>
            </a:pPr>
            <a:r>
              <a:rPr lang="pt-BR" spc="5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fo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r</a:t>
            </a:r>
            <a:r>
              <a:rPr lang="pt-BR" spc="-3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(</a:t>
            </a:r>
            <a:r>
              <a:rPr lang="pt-BR" spc="-5" dirty="0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p</a:t>
            </a:r>
            <a:r>
              <a:rPr lang="pt-BR" spc="-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r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é_</a:t>
            </a:r>
            <a:r>
              <a:rPr lang="pt-BR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10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d</a:t>
            </a:r>
            <a:r>
              <a:rPr lang="pt-BR" spc="-5" dirty="0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;</a:t>
            </a:r>
            <a:r>
              <a:rPr lang="pt-BR" spc="31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te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t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e</a:t>
            </a:r>
            <a:r>
              <a:rPr lang="pt-BR" spc="-3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ond</a:t>
            </a:r>
            <a:r>
              <a:rPr lang="pt-BR" spc="-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i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ç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ão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spc="-20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;</a:t>
            </a:r>
            <a:r>
              <a:rPr lang="pt-BR" spc="-1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pó</a:t>
            </a:r>
            <a:r>
              <a:rPr lang="pt-BR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_</a:t>
            </a:r>
            <a:r>
              <a:rPr lang="pt-BR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10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d</a:t>
            </a:r>
            <a:r>
              <a:rPr lang="pt-BR" spc="-5" dirty="0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)</a:t>
            </a:r>
            <a:endParaRPr lang="pt-BR" sz="1600" dirty="0">
              <a:ea typeface="Calibri"/>
              <a:cs typeface="Times New Roman"/>
            </a:endParaRP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{</a:t>
            </a:r>
            <a:endParaRPr lang="pt-BR" sz="1600" dirty="0" smtClean="0">
              <a:ea typeface="Arial"/>
              <a:cs typeface="Times New Roman"/>
            </a:endParaRPr>
          </a:p>
          <a:p>
            <a:pPr marL="1542415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</a:pPr>
            <a:r>
              <a:rPr lang="pt-BR" sz="1600" dirty="0" smtClean="0">
                <a:solidFill>
                  <a:srgbClr val="FF0000"/>
                </a:solidFill>
                <a:latin typeface="Arial"/>
                <a:ea typeface="Arial"/>
                <a:cs typeface="Times New Roman"/>
              </a:rPr>
              <a:t>    </a:t>
            </a:r>
            <a:r>
              <a:rPr lang="pt-BR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prin</a:t>
            </a:r>
            <a:r>
              <a:rPr lang="pt-BR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pt-BR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f</a:t>
            </a:r>
            <a:r>
              <a:rPr lang="pt-BR" spc="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pt-BR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"C</a:t>
            </a:r>
            <a:r>
              <a:rPr lang="pt-BR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pt-BR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ta</a:t>
            </a:r>
            <a:r>
              <a:rPr lang="pt-BR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pt-BR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pt-BR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= %d</a:t>
            </a:r>
            <a:r>
              <a:rPr lang="pt-BR" spc="22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\n",</a:t>
            </a:r>
            <a:r>
              <a:rPr lang="pt-BR" spc="-2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pt-BR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pt-BR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pt-BR" spc="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pt-BR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pt-BR" sz="1600" dirty="0" smtClean="0">
              <a:ea typeface="Calibri"/>
              <a:cs typeface="Times New Roman"/>
            </a:endParaRP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}</a:t>
            </a:r>
            <a:endParaRPr lang="pt-BR" sz="1600" dirty="0">
              <a:ea typeface="Calibri"/>
              <a:cs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95636" y="3933056"/>
            <a:ext cx="65527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Utilizando o FOR:</a:t>
            </a:r>
          </a:p>
          <a:p>
            <a:pPr>
              <a:lnSpc>
                <a:spcPct val="150000"/>
              </a:lnSpc>
            </a:pPr>
            <a:r>
              <a:rPr lang="pt-BR" dirty="0"/>
              <a:t>- </a:t>
            </a:r>
            <a:r>
              <a:rPr lang="pt-BR" dirty="0">
                <a:solidFill>
                  <a:srgbClr val="FF0000"/>
                </a:solidFill>
              </a:rPr>
              <a:t>Contador</a:t>
            </a:r>
            <a:r>
              <a:rPr lang="pt-BR" dirty="0"/>
              <a:t>:  contagem progressiva, regressiva, </a:t>
            </a:r>
            <a:r>
              <a:rPr lang="pt-BR" dirty="0" err="1"/>
              <a:t>etc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Repetição:  laço com contagem (fazer ‘n’ vezes)</a:t>
            </a:r>
          </a:p>
          <a:p>
            <a:pPr>
              <a:lnSpc>
                <a:spcPct val="150000"/>
              </a:lnSpc>
            </a:pPr>
            <a:r>
              <a:rPr lang="pt-BR" dirty="0"/>
              <a:t>- Somatório: acumular valores em uma variável</a:t>
            </a:r>
          </a:p>
          <a:p>
            <a:pPr>
              <a:lnSpc>
                <a:spcPct val="150000"/>
              </a:lnSpc>
            </a:pPr>
            <a:r>
              <a:rPr lang="pt-BR" dirty="0"/>
              <a:t>- Tabela: for dentro de outro for (for aninhado)</a:t>
            </a:r>
          </a:p>
        </p:txBody>
      </p:sp>
    </p:spTree>
    <p:extLst>
      <p:ext uri="{BB962C8B-B14F-4D97-AF65-F5344CB8AC3E}">
        <p14:creationId xmlns:p14="http://schemas.microsoft.com/office/powerpoint/2010/main" val="8889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FOR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47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844824"/>
            <a:ext cx="6678488" cy="181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6650">
              <a:lnSpc>
                <a:spcPct val="115000"/>
              </a:lnSpc>
              <a:spcAft>
                <a:spcPts val="0"/>
              </a:spcAft>
            </a:pPr>
            <a:r>
              <a:rPr lang="pt-BR" spc="5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fo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r</a:t>
            </a:r>
            <a:r>
              <a:rPr lang="pt-BR" spc="-3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(</a:t>
            </a:r>
            <a:r>
              <a:rPr lang="pt-BR" spc="-5" dirty="0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p</a:t>
            </a:r>
            <a:r>
              <a:rPr lang="pt-BR" spc="-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r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é_</a:t>
            </a:r>
            <a:r>
              <a:rPr lang="pt-BR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10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d</a:t>
            </a:r>
            <a:r>
              <a:rPr lang="pt-BR" spc="-5" dirty="0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;</a:t>
            </a:r>
            <a:r>
              <a:rPr lang="pt-BR" spc="31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te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t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e</a:t>
            </a:r>
            <a:r>
              <a:rPr lang="pt-BR" spc="-3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ond</a:t>
            </a:r>
            <a:r>
              <a:rPr lang="pt-BR" spc="-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i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ç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ão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spc="-20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;</a:t>
            </a:r>
            <a:r>
              <a:rPr lang="pt-BR" spc="-1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pó</a:t>
            </a:r>
            <a:r>
              <a:rPr lang="pt-BR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_</a:t>
            </a:r>
            <a:r>
              <a:rPr lang="pt-BR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10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d</a:t>
            </a:r>
            <a:r>
              <a:rPr lang="pt-BR" spc="-5" dirty="0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)</a:t>
            </a:r>
            <a:endParaRPr lang="pt-BR" sz="1600" dirty="0">
              <a:ea typeface="Calibri"/>
              <a:cs typeface="Times New Roman"/>
            </a:endParaRP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{</a:t>
            </a:r>
            <a:endParaRPr lang="pt-BR" sz="1600" dirty="0" smtClean="0">
              <a:ea typeface="Arial"/>
              <a:cs typeface="Times New Roman"/>
            </a:endParaRPr>
          </a:p>
          <a:p>
            <a:pPr marL="1403350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</a:pP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prin</a:t>
            </a:r>
            <a:r>
              <a:rPr lang="pt-BR" sz="1600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f</a:t>
            </a:r>
            <a:r>
              <a:rPr lang="pt-BR" sz="1600" spc="-1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"Di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 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nu</a:t>
            </a:r>
            <a:r>
              <a:rPr lang="pt-BR" sz="1600" spc="-2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ero</a:t>
            </a:r>
            <a:r>
              <a:rPr lang="pt-BR" sz="1600" spc="2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%d: </a:t>
            </a:r>
            <a:r>
              <a:rPr lang="pt-BR" sz="1600" spc="2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",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pt-BR" sz="1600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pt-BR" sz="1600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pt-BR" sz="2000" dirty="0">
              <a:ea typeface="Calibri"/>
              <a:cs typeface="Times New Roman"/>
            </a:endParaRPr>
          </a:p>
          <a:p>
            <a:pPr marL="140335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pt-BR" sz="1600" spc="-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</a:t>
            </a:r>
            <a:r>
              <a:rPr lang="pt-BR" sz="1600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nf</a:t>
            </a:r>
            <a:r>
              <a:rPr lang="pt-BR" sz="1600" spc="9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"%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pt-BR" sz="1600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f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",</a:t>
            </a:r>
            <a:r>
              <a:rPr lang="pt-BR" sz="1600" spc="-3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&amp;V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pt-BR" sz="2000" dirty="0">
              <a:ea typeface="Calibri"/>
              <a:cs typeface="Times New Roman"/>
            </a:endParaRPr>
          </a:p>
          <a:p>
            <a:pPr marL="140335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prin</a:t>
            </a:r>
            <a:r>
              <a:rPr lang="pt-BR" sz="1600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f</a:t>
            </a:r>
            <a:r>
              <a:rPr lang="pt-BR" sz="1600" spc="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"R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iz</a:t>
            </a:r>
            <a:r>
              <a:rPr lang="pt-BR" sz="1600" spc="-6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dr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da</a:t>
            </a:r>
            <a:r>
              <a:rPr lang="pt-BR" sz="1600" spc="9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de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pt-BR" sz="1600" spc="9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nu</a:t>
            </a:r>
            <a:r>
              <a:rPr lang="pt-BR" sz="1600" spc="-2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er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pt-BR" sz="1600" spc="4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%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pt-BR" sz="1600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f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\n",</a:t>
            </a:r>
            <a:r>
              <a:rPr lang="pt-BR" sz="1600" spc="9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-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qr</a:t>
            </a:r>
            <a:r>
              <a:rPr lang="pt-BR" sz="1600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r)</a:t>
            </a:r>
            <a:r>
              <a:rPr lang="pt-BR" sz="1600" spc="-4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pt-BR" sz="2000" dirty="0">
              <a:ea typeface="Calibri"/>
              <a:cs typeface="Times New Roman"/>
            </a:endParaRP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}</a:t>
            </a:r>
            <a:endParaRPr lang="pt-BR" sz="1600" dirty="0">
              <a:ea typeface="Calibri"/>
              <a:cs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95636" y="3933056"/>
            <a:ext cx="65527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Utilizando o FOR:</a:t>
            </a:r>
          </a:p>
          <a:p>
            <a:pPr>
              <a:lnSpc>
                <a:spcPct val="150000"/>
              </a:lnSpc>
            </a:pPr>
            <a:r>
              <a:rPr lang="pt-BR" dirty="0"/>
              <a:t>- Contador:  contagem progressiva, regressiva, </a:t>
            </a:r>
            <a:r>
              <a:rPr lang="pt-BR" dirty="0" err="1"/>
              <a:t>etc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</a:t>
            </a:r>
            <a:r>
              <a:rPr lang="pt-BR" dirty="0">
                <a:solidFill>
                  <a:srgbClr val="FF0000"/>
                </a:solidFill>
              </a:rPr>
              <a:t>Repetição</a:t>
            </a:r>
            <a:r>
              <a:rPr lang="pt-BR" dirty="0"/>
              <a:t>:  laço com contagem (fazer ‘n’ vezes)</a:t>
            </a:r>
          </a:p>
          <a:p>
            <a:pPr>
              <a:lnSpc>
                <a:spcPct val="150000"/>
              </a:lnSpc>
            </a:pPr>
            <a:r>
              <a:rPr lang="pt-BR" dirty="0"/>
              <a:t>- Somatório: acumular valores em uma variável</a:t>
            </a:r>
          </a:p>
          <a:p>
            <a:pPr>
              <a:lnSpc>
                <a:spcPct val="150000"/>
              </a:lnSpc>
            </a:pPr>
            <a:r>
              <a:rPr lang="pt-BR" dirty="0"/>
              <a:t>- Tabela: for dentro de outro for (for aninhado)</a:t>
            </a:r>
          </a:p>
        </p:txBody>
      </p:sp>
    </p:spTree>
    <p:extLst>
      <p:ext uri="{BB962C8B-B14F-4D97-AF65-F5344CB8AC3E}">
        <p14:creationId xmlns:p14="http://schemas.microsoft.com/office/powerpoint/2010/main" val="13375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FOR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48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844824"/>
            <a:ext cx="6678488" cy="1718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6650">
              <a:lnSpc>
                <a:spcPct val="115000"/>
              </a:lnSpc>
              <a:spcAft>
                <a:spcPts val="0"/>
              </a:spcAft>
            </a:pPr>
            <a:r>
              <a:rPr lang="pt-BR" spc="5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fo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r</a:t>
            </a:r>
            <a:r>
              <a:rPr lang="pt-BR" spc="-3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(</a:t>
            </a:r>
            <a:r>
              <a:rPr lang="pt-BR" spc="-5" dirty="0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p</a:t>
            </a:r>
            <a:r>
              <a:rPr lang="pt-BR" spc="-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r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é_</a:t>
            </a:r>
            <a:r>
              <a:rPr lang="pt-BR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10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d</a:t>
            </a:r>
            <a:r>
              <a:rPr lang="pt-BR" spc="-5" dirty="0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;</a:t>
            </a:r>
            <a:r>
              <a:rPr lang="pt-BR" spc="31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te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t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e</a:t>
            </a:r>
            <a:r>
              <a:rPr lang="pt-BR" spc="-3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ond</a:t>
            </a:r>
            <a:r>
              <a:rPr lang="pt-BR" spc="-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i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ç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ão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spc="-20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;</a:t>
            </a:r>
            <a:r>
              <a:rPr lang="pt-BR" spc="-1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pó</a:t>
            </a:r>
            <a:r>
              <a:rPr lang="pt-BR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_</a:t>
            </a:r>
            <a:r>
              <a:rPr lang="pt-BR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10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d</a:t>
            </a:r>
            <a:r>
              <a:rPr lang="pt-BR" spc="-5" dirty="0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)</a:t>
            </a:r>
            <a:endParaRPr lang="pt-BR" sz="1600" dirty="0">
              <a:ea typeface="Calibri"/>
              <a:cs typeface="Times New Roman"/>
            </a:endParaRP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{</a:t>
            </a: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printf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("Digite  o numero %d:  ", 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cont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);</a:t>
            </a: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scanf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("%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lf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", &amp;Valor); </a:t>
            </a: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Total = Total + Valor;</a:t>
            </a: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}</a:t>
            </a: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sz="1600" spc="-10" dirty="0" err="1">
                <a:solidFill>
                  <a:srgbClr val="006565"/>
                </a:solidFill>
                <a:latin typeface="Times New Roman"/>
                <a:ea typeface="Times New Roman"/>
              </a:rPr>
              <a:t>p</a:t>
            </a:r>
            <a:r>
              <a:rPr lang="pt-BR" sz="1600" spc="-5" dirty="0" err="1">
                <a:solidFill>
                  <a:srgbClr val="006565"/>
                </a:solidFill>
                <a:latin typeface="Times New Roman"/>
                <a:ea typeface="Times New Roman"/>
              </a:rPr>
              <a:t>r</a:t>
            </a:r>
            <a:r>
              <a:rPr lang="pt-BR" sz="1600" dirty="0" err="1">
                <a:solidFill>
                  <a:srgbClr val="006565"/>
                </a:solidFill>
                <a:latin typeface="Times New Roman"/>
                <a:ea typeface="Times New Roman"/>
              </a:rPr>
              <a:t>i</a:t>
            </a:r>
            <a:r>
              <a:rPr lang="pt-BR" sz="1600" spc="-10" dirty="0" err="1">
                <a:solidFill>
                  <a:srgbClr val="006565"/>
                </a:solidFill>
                <a:latin typeface="Times New Roman"/>
                <a:ea typeface="Times New Roman"/>
              </a:rPr>
              <a:t>n</a:t>
            </a:r>
            <a:r>
              <a:rPr lang="pt-BR" sz="1600" dirty="0" err="1">
                <a:solidFill>
                  <a:srgbClr val="006565"/>
                </a:solidFill>
                <a:latin typeface="Times New Roman"/>
                <a:ea typeface="Times New Roman"/>
              </a:rPr>
              <a:t>tf</a:t>
            </a:r>
            <a:r>
              <a:rPr lang="pt-BR" sz="1600" spc="5" dirty="0">
                <a:solidFill>
                  <a:srgbClr val="006565"/>
                </a:solidFill>
                <a:latin typeface="Times New Roman"/>
                <a:ea typeface="Times New Roman"/>
              </a:rPr>
              <a:t> </a:t>
            </a:r>
            <a:r>
              <a:rPr lang="pt-BR" sz="1600" dirty="0">
                <a:solidFill>
                  <a:srgbClr val="006565"/>
                </a:solidFill>
                <a:latin typeface="Times New Roman"/>
                <a:ea typeface="Times New Roman"/>
              </a:rPr>
              <a:t>(</a:t>
            </a:r>
            <a:r>
              <a:rPr lang="pt-BR" sz="1600" spc="5" dirty="0">
                <a:solidFill>
                  <a:srgbClr val="006565"/>
                </a:solidFill>
                <a:latin typeface="Times New Roman"/>
                <a:ea typeface="Times New Roman"/>
              </a:rPr>
              <a:t>"</a:t>
            </a:r>
            <a:r>
              <a:rPr lang="pt-BR" sz="1600" dirty="0">
                <a:solidFill>
                  <a:srgbClr val="006565"/>
                </a:solidFill>
                <a:latin typeface="Times New Roman"/>
                <a:ea typeface="Times New Roman"/>
              </a:rPr>
              <a:t>T</a:t>
            </a:r>
            <a:r>
              <a:rPr lang="pt-BR" sz="1600" spc="-5" dirty="0">
                <a:solidFill>
                  <a:srgbClr val="006565"/>
                </a:solidFill>
                <a:latin typeface="Times New Roman"/>
                <a:ea typeface="Times New Roman"/>
              </a:rPr>
              <a:t>o</a:t>
            </a:r>
            <a:r>
              <a:rPr lang="pt-BR" sz="1600" dirty="0">
                <a:solidFill>
                  <a:srgbClr val="006565"/>
                </a:solidFill>
                <a:latin typeface="Times New Roman"/>
                <a:ea typeface="Times New Roman"/>
              </a:rPr>
              <a:t>t</a:t>
            </a:r>
            <a:r>
              <a:rPr lang="pt-BR" sz="1600" spc="-5" dirty="0">
                <a:solidFill>
                  <a:srgbClr val="006565"/>
                </a:solidFill>
                <a:latin typeface="Times New Roman"/>
                <a:ea typeface="Times New Roman"/>
              </a:rPr>
              <a:t>a</a:t>
            </a:r>
            <a:r>
              <a:rPr lang="pt-BR" sz="1600" dirty="0">
                <a:solidFill>
                  <a:srgbClr val="006565"/>
                </a:solidFill>
                <a:latin typeface="Times New Roman"/>
                <a:ea typeface="Times New Roman"/>
              </a:rPr>
              <a:t>l:</a:t>
            </a:r>
            <a:r>
              <a:rPr lang="pt-BR" sz="1600" spc="5" dirty="0">
                <a:solidFill>
                  <a:srgbClr val="006565"/>
                </a:solidFill>
                <a:latin typeface="Times New Roman"/>
                <a:ea typeface="Times New Roman"/>
              </a:rPr>
              <a:t> </a:t>
            </a:r>
            <a:r>
              <a:rPr lang="pt-BR" sz="1600" spc="-30" dirty="0">
                <a:solidFill>
                  <a:srgbClr val="006565"/>
                </a:solidFill>
                <a:latin typeface="Times New Roman"/>
                <a:ea typeface="Times New Roman"/>
              </a:rPr>
              <a:t>%</a:t>
            </a:r>
            <a:r>
              <a:rPr lang="pt-BR" sz="1600" dirty="0" err="1">
                <a:solidFill>
                  <a:srgbClr val="006565"/>
                </a:solidFill>
                <a:latin typeface="Times New Roman"/>
                <a:ea typeface="Times New Roman"/>
              </a:rPr>
              <a:t>lf</a:t>
            </a:r>
            <a:r>
              <a:rPr lang="pt-BR" sz="1600" dirty="0">
                <a:solidFill>
                  <a:srgbClr val="006565"/>
                </a:solidFill>
                <a:latin typeface="Times New Roman"/>
                <a:ea typeface="Times New Roman"/>
              </a:rPr>
              <a:t>\</a:t>
            </a:r>
            <a:r>
              <a:rPr lang="pt-BR" sz="1600" spc="-10" dirty="0">
                <a:solidFill>
                  <a:srgbClr val="006565"/>
                </a:solidFill>
                <a:latin typeface="Times New Roman"/>
                <a:ea typeface="Times New Roman"/>
              </a:rPr>
              <a:t>n</a:t>
            </a:r>
            <a:r>
              <a:rPr lang="pt-BR" sz="1600" spc="5" dirty="0">
                <a:solidFill>
                  <a:srgbClr val="006565"/>
                </a:solidFill>
                <a:latin typeface="Times New Roman"/>
                <a:ea typeface="Times New Roman"/>
              </a:rPr>
              <a:t>"</a:t>
            </a:r>
            <a:r>
              <a:rPr lang="pt-BR" sz="1600" dirty="0">
                <a:solidFill>
                  <a:srgbClr val="006565"/>
                </a:solidFill>
                <a:latin typeface="Times New Roman"/>
                <a:ea typeface="Times New Roman"/>
              </a:rPr>
              <a:t>,</a:t>
            </a:r>
            <a:r>
              <a:rPr lang="pt-BR" sz="1600" spc="40" dirty="0">
                <a:solidFill>
                  <a:srgbClr val="006565"/>
                </a:solidFill>
                <a:latin typeface="Times New Roman"/>
                <a:ea typeface="Times New Roman"/>
              </a:rPr>
              <a:t> </a:t>
            </a:r>
            <a:r>
              <a:rPr lang="pt-BR" sz="1600" dirty="0">
                <a:solidFill>
                  <a:srgbClr val="006565"/>
                </a:solidFill>
                <a:latin typeface="Times New Roman"/>
                <a:ea typeface="Times New Roman"/>
              </a:rPr>
              <a:t>T</a:t>
            </a:r>
            <a:r>
              <a:rPr lang="pt-BR" sz="1600" spc="-5" dirty="0">
                <a:solidFill>
                  <a:srgbClr val="006565"/>
                </a:solidFill>
                <a:latin typeface="Times New Roman"/>
                <a:ea typeface="Times New Roman"/>
              </a:rPr>
              <a:t>o</a:t>
            </a:r>
            <a:r>
              <a:rPr lang="pt-BR" sz="1600" dirty="0">
                <a:solidFill>
                  <a:srgbClr val="006565"/>
                </a:solidFill>
                <a:latin typeface="Times New Roman"/>
                <a:ea typeface="Times New Roman"/>
              </a:rPr>
              <a:t>t</a:t>
            </a:r>
            <a:r>
              <a:rPr lang="pt-BR" sz="1600" spc="-5" dirty="0">
                <a:solidFill>
                  <a:srgbClr val="006565"/>
                </a:solidFill>
                <a:latin typeface="Times New Roman"/>
                <a:ea typeface="Times New Roman"/>
              </a:rPr>
              <a:t>a</a:t>
            </a:r>
            <a:r>
              <a:rPr lang="pt-BR" sz="1600" dirty="0">
                <a:solidFill>
                  <a:srgbClr val="006565"/>
                </a:solidFill>
                <a:latin typeface="Times New Roman"/>
                <a:ea typeface="Times New Roman"/>
              </a:rPr>
              <a:t>l);</a:t>
            </a:r>
            <a:endParaRPr lang="pt-BR" sz="1600" dirty="0">
              <a:ea typeface="Calibri"/>
              <a:cs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95636" y="3933056"/>
            <a:ext cx="65527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Utilizando o FOR:</a:t>
            </a:r>
          </a:p>
          <a:p>
            <a:pPr>
              <a:lnSpc>
                <a:spcPct val="150000"/>
              </a:lnSpc>
            </a:pPr>
            <a:r>
              <a:rPr lang="pt-BR" dirty="0"/>
              <a:t>- Contador:  contagem progressiva, regressiva, </a:t>
            </a:r>
            <a:r>
              <a:rPr lang="pt-BR" dirty="0" err="1"/>
              <a:t>etc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Repetição:  laço com contagem (fazer ‘n’ vezes)</a:t>
            </a:r>
          </a:p>
          <a:p>
            <a:pPr>
              <a:lnSpc>
                <a:spcPct val="150000"/>
              </a:lnSpc>
            </a:pPr>
            <a:r>
              <a:rPr lang="pt-BR" dirty="0"/>
              <a:t>- </a:t>
            </a:r>
            <a:r>
              <a:rPr lang="pt-BR" dirty="0">
                <a:solidFill>
                  <a:srgbClr val="FF0000"/>
                </a:solidFill>
              </a:rPr>
              <a:t>Somatório</a:t>
            </a:r>
            <a:r>
              <a:rPr lang="pt-BR" dirty="0"/>
              <a:t>: acumular valores em uma variável</a:t>
            </a:r>
          </a:p>
          <a:p>
            <a:pPr>
              <a:lnSpc>
                <a:spcPct val="150000"/>
              </a:lnSpc>
            </a:pPr>
            <a:r>
              <a:rPr lang="pt-BR" dirty="0"/>
              <a:t>- Tabela: for dentro de outro for (for aninhado)</a:t>
            </a:r>
          </a:p>
        </p:txBody>
      </p:sp>
    </p:spTree>
    <p:extLst>
      <p:ext uri="{BB962C8B-B14F-4D97-AF65-F5344CB8AC3E}">
        <p14:creationId xmlns:p14="http://schemas.microsoft.com/office/powerpoint/2010/main" val="13375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FOR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49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844824"/>
            <a:ext cx="6678488" cy="205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6650">
              <a:lnSpc>
                <a:spcPct val="115000"/>
              </a:lnSpc>
              <a:spcAft>
                <a:spcPts val="0"/>
              </a:spcAft>
            </a:pPr>
            <a:r>
              <a:rPr lang="pt-BR" spc="5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fo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r</a:t>
            </a:r>
            <a:r>
              <a:rPr lang="pt-BR" spc="-3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(</a:t>
            </a:r>
            <a:r>
              <a:rPr lang="pt-BR" spc="-5" dirty="0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p</a:t>
            </a:r>
            <a:r>
              <a:rPr lang="pt-BR" spc="-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r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é_</a:t>
            </a:r>
            <a:r>
              <a:rPr lang="pt-BR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10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err="1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d</a:t>
            </a:r>
            <a:r>
              <a:rPr lang="pt-BR" spc="-5" dirty="0">
                <a:solidFill>
                  <a:srgbClr val="00B04F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;</a:t>
            </a:r>
            <a:r>
              <a:rPr lang="pt-BR" spc="31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te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t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e</a:t>
            </a:r>
            <a:r>
              <a:rPr lang="pt-BR" spc="-3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ond</a:t>
            </a:r>
            <a:r>
              <a:rPr lang="pt-BR" spc="-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i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ç</a:t>
            </a:r>
            <a:r>
              <a:rPr lang="pt-BR" spc="5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ão</a:t>
            </a:r>
            <a:r>
              <a:rPr lang="pt-BR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spc="-20" dirty="0">
                <a:solidFill>
                  <a:srgbClr val="0985FF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;</a:t>
            </a:r>
            <a:r>
              <a:rPr lang="pt-BR" spc="-10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 </a:t>
            </a:r>
            <a:r>
              <a:rPr lang="pt-BR" spc="-5" dirty="0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&lt;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pó</a:t>
            </a:r>
            <a:r>
              <a:rPr lang="pt-BR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s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_</a:t>
            </a:r>
            <a:r>
              <a:rPr lang="pt-BR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c</a:t>
            </a:r>
            <a:r>
              <a:rPr lang="pt-BR" spc="10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m</a:t>
            </a:r>
            <a:r>
              <a:rPr lang="pt-BR" spc="5" dirty="0" err="1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d</a:t>
            </a:r>
            <a:r>
              <a:rPr lang="pt-BR" spc="-5" dirty="0">
                <a:solidFill>
                  <a:srgbClr val="FFC000"/>
                </a:solidFill>
                <a:latin typeface="Arial"/>
                <a:ea typeface="Arial"/>
                <a:cs typeface="Times New Roman"/>
              </a:rPr>
              <a:t>&gt;</a:t>
            </a:r>
            <a:r>
              <a:rPr lang="pt-BR" dirty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)</a:t>
            </a:r>
            <a:endParaRPr lang="pt-BR" sz="1600" dirty="0">
              <a:ea typeface="Calibri"/>
              <a:cs typeface="Times New Roman"/>
            </a:endParaRP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{</a:t>
            </a:r>
            <a:endParaRPr lang="pt-BR" sz="1600" dirty="0" smtClean="0">
              <a:ea typeface="Arial"/>
              <a:cs typeface="Times New Roman"/>
            </a:endParaRPr>
          </a:p>
          <a:p>
            <a:pPr marL="1385570">
              <a:lnSpc>
                <a:spcPct val="115000"/>
              </a:lnSpc>
              <a:spcBef>
                <a:spcPts val="160"/>
              </a:spcBef>
              <a:spcAft>
                <a:spcPts val="0"/>
              </a:spcAft>
            </a:pPr>
            <a:r>
              <a:rPr lang="pt-BR" sz="1600" spc="-1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pt-BR" sz="1600" spc="-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pt-BR" sz="1600" spc="-1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tf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bu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spc="3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sz="1600" spc="6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-2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%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pt-BR" sz="1600" spc="4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\</a:t>
            </a:r>
            <a:r>
              <a:rPr lang="pt-BR" sz="1600" spc="-1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pt-BR" sz="1600" spc="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",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li</a:t>
            </a:r>
            <a:r>
              <a:rPr lang="pt-BR" sz="1600" spc="-1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</a:t>
            </a:r>
            <a:r>
              <a:rPr lang="pt-BR" sz="1600" spc="-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pt-BR" sz="2400" dirty="0">
              <a:ea typeface="Calibri"/>
              <a:cs typeface="Times New Roman"/>
            </a:endParaRPr>
          </a:p>
          <a:p>
            <a:pPr marL="1385570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f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pt-BR" sz="1600" spc="-1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un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=1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lang="pt-BR" sz="1600" spc="2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un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spc="17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&lt;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10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lang="pt-BR" sz="1600" spc="3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un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pt-BR" sz="1600" spc="1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pt-BR" sz="2400" dirty="0">
              <a:ea typeface="Calibri"/>
              <a:cs typeface="Times New Roman"/>
            </a:endParaRPr>
          </a:p>
          <a:p>
            <a:pPr marL="1641475">
              <a:lnSpc>
                <a:spcPct val="115000"/>
              </a:lnSpc>
              <a:spcBef>
                <a:spcPts val="150"/>
              </a:spcBef>
              <a:spcAft>
                <a:spcPts val="0"/>
              </a:spcAft>
            </a:pPr>
            <a:r>
              <a:rPr lang="pt-BR" sz="1600" spc="-1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pt-BR" sz="1600" spc="-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pt-BR" sz="1600" spc="-1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tf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pt-BR" sz="1600" spc="-3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%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pt-BR" sz="1600" spc="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-2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%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 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= </a:t>
            </a:r>
            <a:r>
              <a:rPr lang="pt-BR" sz="1600" spc="-3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%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\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li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pt-BR" sz="1600" spc="16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un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pt-BR" sz="1600" spc="17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li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*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un</a:t>
            </a:r>
            <a:r>
              <a:rPr lang="pt-BR" sz="1600" spc="-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pt-BR" sz="2400" dirty="0">
              <a:ea typeface="Calibri"/>
              <a:cs typeface="Times New Roman"/>
            </a:endParaRPr>
          </a:p>
          <a:p>
            <a:pPr marL="1385570">
              <a:lnSpc>
                <a:spcPct val="115000"/>
              </a:lnSpc>
              <a:spcBef>
                <a:spcPts val="140"/>
              </a:spcBef>
              <a:spcAft>
                <a:spcPts val="0"/>
              </a:spcAft>
            </a:pPr>
            <a:r>
              <a:rPr lang="pt-BR" sz="1600" spc="-1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pt-BR" sz="1600" spc="-5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pt-BR" sz="1600" spc="-1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pt-BR" sz="1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tf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\</a:t>
            </a:r>
            <a:r>
              <a:rPr lang="pt-BR" sz="16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  <a:r>
              <a:rPr lang="pt-BR" sz="1600" spc="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pt-BR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pt-BR" sz="2400" dirty="0">
              <a:ea typeface="Calibri"/>
              <a:cs typeface="Times New Roman"/>
            </a:endParaRPr>
          </a:p>
          <a:p>
            <a:pPr marL="1136650">
              <a:lnSpc>
                <a:spcPts val="1355"/>
              </a:lnSpc>
              <a:spcBef>
                <a:spcPts val="345"/>
              </a:spcBef>
              <a:spcAft>
                <a:spcPts val="0"/>
              </a:spcAft>
            </a:pPr>
            <a:r>
              <a:rPr lang="pt-BR" dirty="0" smtClean="0">
                <a:solidFill>
                  <a:srgbClr val="006565"/>
                </a:solidFill>
                <a:latin typeface="Arial"/>
                <a:ea typeface="Arial"/>
                <a:cs typeface="Times New Roman"/>
              </a:rPr>
              <a:t>}</a:t>
            </a:r>
            <a:endParaRPr lang="pt-BR" sz="1600" dirty="0">
              <a:ea typeface="Calibri"/>
              <a:cs typeface="Times New Roman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95636" y="3933056"/>
            <a:ext cx="65527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Utilizando o FOR:</a:t>
            </a:r>
          </a:p>
          <a:p>
            <a:pPr>
              <a:lnSpc>
                <a:spcPct val="150000"/>
              </a:lnSpc>
            </a:pPr>
            <a:r>
              <a:rPr lang="pt-BR" dirty="0"/>
              <a:t>- Contador:  contagem progressiva, regressiva, </a:t>
            </a:r>
            <a:r>
              <a:rPr lang="pt-BR" dirty="0" err="1"/>
              <a:t>etc</a:t>
            </a: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- Repetição:  laço com contagem (fazer ‘n’ vezes)</a:t>
            </a:r>
          </a:p>
          <a:p>
            <a:pPr>
              <a:lnSpc>
                <a:spcPct val="150000"/>
              </a:lnSpc>
            </a:pPr>
            <a:r>
              <a:rPr lang="pt-BR" dirty="0"/>
              <a:t>- Somatório: acumular valores em uma variável</a:t>
            </a:r>
          </a:p>
          <a:p>
            <a:pPr>
              <a:lnSpc>
                <a:spcPct val="150000"/>
              </a:lnSpc>
            </a:pPr>
            <a:r>
              <a:rPr lang="pt-BR" dirty="0"/>
              <a:t>- </a:t>
            </a:r>
            <a:r>
              <a:rPr lang="pt-BR" dirty="0">
                <a:solidFill>
                  <a:srgbClr val="FF0000"/>
                </a:solidFill>
              </a:rPr>
              <a:t>Tabela</a:t>
            </a:r>
            <a:r>
              <a:rPr lang="pt-BR" dirty="0"/>
              <a:t>: for dentro de outro for (for aninhado)</a:t>
            </a:r>
          </a:p>
        </p:txBody>
      </p:sp>
    </p:spTree>
    <p:extLst>
      <p:ext uri="{BB962C8B-B14F-4D97-AF65-F5344CB8AC3E}">
        <p14:creationId xmlns:p14="http://schemas.microsoft.com/office/powerpoint/2010/main" val="13375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Identificadores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Nome que fazem referência a elementos tais como as variáveis</a:t>
            </a:r>
          </a:p>
          <a:p>
            <a:r>
              <a:rPr lang="pt-BR" dirty="0"/>
              <a:t>Regras para a definição de identificadores:</a:t>
            </a:r>
          </a:p>
          <a:p>
            <a:pPr lvl="1"/>
            <a:r>
              <a:rPr lang="pt-BR" dirty="0" smtClean="0"/>
              <a:t>Na </a:t>
            </a:r>
            <a:r>
              <a:rPr lang="pt-BR" dirty="0"/>
              <a:t>formação do identificador só podem ser utilizados: dígitos, letras (tanto maiúsculas quanto minúsculas) e o caractere de </a:t>
            </a:r>
            <a:r>
              <a:rPr lang="pt-BR" dirty="0" smtClean="0"/>
              <a:t>sublinhado </a:t>
            </a:r>
            <a:r>
              <a:rPr lang="pt-BR" dirty="0"/>
              <a:t>( _ )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identificador deve começar sempre com uma letra ou caractere de </a:t>
            </a:r>
            <a:r>
              <a:rPr lang="pt-BR" dirty="0" smtClean="0"/>
              <a:t>sublinhado</a:t>
            </a:r>
            <a:endParaRPr lang="pt-BR" dirty="0"/>
          </a:p>
          <a:p>
            <a:r>
              <a:rPr lang="pt-BR" dirty="0"/>
              <a:t>Apenas os 31 primeiros caracteres são </a:t>
            </a:r>
            <a:r>
              <a:rPr lang="pt-BR" dirty="0" smtClean="0"/>
              <a:t>considerados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FOR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50</a:t>
            </a:fld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403648" y="1696641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("&gt;&gt; Adivinhe o numero sorteado!\n");</a:t>
            </a:r>
          </a:p>
          <a:p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nro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rand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pt-B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( ; ; )</a:t>
            </a: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scanf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("%d", &amp;num);</a:t>
            </a: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nro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&gt; num)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("Maior! "); </a:t>
            </a: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nro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&lt; num)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("Menor! "); </a:t>
            </a: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nro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== num) break;</a:t>
            </a: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Parabens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!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Voce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acertou!\n");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24236" y="5157192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Utilizando o FOR:</a:t>
            </a:r>
          </a:p>
          <a:p>
            <a:r>
              <a:rPr lang="pt-BR" dirty="0">
                <a:solidFill>
                  <a:srgbClr val="FF0000"/>
                </a:solidFill>
              </a:rPr>
              <a:t>- Laço Infinito</a:t>
            </a:r>
            <a:r>
              <a:rPr lang="pt-BR" dirty="0"/>
              <a:t>: Repetição sem fim...</a:t>
            </a:r>
          </a:p>
          <a:p>
            <a:r>
              <a:rPr lang="pt-BR" dirty="0"/>
              <a:t>Usando os comando  “break” e “continue”.</a:t>
            </a:r>
          </a:p>
        </p:txBody>
      </p:sp>
    </p:spTree>
    <p:extLst>
      <p:ext uri="{BB962C8B-B14F-4D97-AF65-F5344CB8AC3E}">
        <p14:creationId xmlns:p14="http://schemas.microsoft.com/office/powerpoint/2010/main" val="32641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WHILE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51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35" y="1268760"/>
            <a:ext cx="7370472" cy="53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6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WHILE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52</a:t>
            </a:fld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311894" cy="529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WHILE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53</a:t>
            </a:fld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59"/>
            <a:ext cx="7275498" cy="528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WHILE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54</a:t>
            </a:fld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0014"/>
            <a:ext cx="8027628" cy="5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3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WHILE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55</a:t>
            </a:fld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9"/>
            <a:ext cx="7920880" cy="51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5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WHILE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56</a:t>
            </a:fld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9719"/>
            <a:ext cx="8007066" cy="51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WHILE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39552" y="1484784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( &lt;</a:t>
            </a:r>
            <a:r>
              <a:rPr lang="pt-BR" i="1" dirty="0" err="1">
                <a:latin typeface="Consolas" panose="020B0609020204030204" pitchFamily="49" charset="0"/>
                <a:cs typeface="Consolas" panose="020B0609020204030204" pitchFamily="49" charset="0"/>
              </a:rPr>
              <a:t>expr_inicial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&gt; )</a:t>
            </a: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pt-BR" i="1" dirty="0">
                <a:latin typeface="Consolas" panose="020B0609020204030204" pitchFamily="49" charset="0"/>
                <a:cs typeface="Consolas" panose="020B0609020204030204" pitchFamily="49" charset="0"/>
              </a:rPr>
              <a:t>comando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contador = 0;</a:t>
            </a:r>
          </a:p>
          <a:p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( contador &lt; 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nro_vezes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(“Contando... %d \n”, contador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++);</a:t>
            </a:r>
          </a:p>
          <a:p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contador = 10;</a:t>
            </a:r>
          </a:p>
          <a:p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(“Contagem regressiva...\n”);</a:t>
            </a:r>
          </a:p>
          <a:p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( contador != 0 )</a:t>
            </a: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(“Falta: %d \n”, contador);</a:t>
            </a: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contador-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-;</a:t>
            </a: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43608" y="598063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TimesNewRoman,Bold"/>
              </a:rPr>
              <a:t>CUIDADO: </a:t>
            </a:r>
            <a:r>
              <a:rPr lang="pt-BR" b="1" dirty="0" err="1">
                <a:solidFill>
                  <a:srgbClr val="000000"/>
                </a:solidFill>
                <a:latin typeface="TimesNewRoman,Bold"/>
              </a:rPr>
              <a:t>while</a:t>
            </a:r>
            <a:r>
              <a:rPr lang="pt-BR" b="1" dirty="0">
                <a:solidFill>
                  <a:srgbClr val="000000"/>
                </a:solidFill>
                <a:latin typeface="TimesNewRoman,Bold"/>
              </a:rPr>
              <a:t> (contador &lt; fim) </a:t>
            </a:r>
            <a:r>
              <a:rPr lang="pt-BR" b="1" dirty="0">
                <a:solidFill>
                  <a:srgbClr val="FF0000"/>
                </a:solidFill>
                <a:latin typeface="TimesNewRoman,Bold"/>
              </a:rPr>
              <a:t>; </a:t>
            </a:r>
            <a:r>
              <a:rPr lang="pt-BR" b="1" dirty="0">
                <a:solidFill>
                  <a:srgbClr val="000000"/>
                </a:solidFill>
                <a:latin typeface="TimesNewRoman,Bold"/>
              </a:rPr>
              <a:t>contador++;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5004048" y="5229200"/>
            <a:ext cx="720080" cy="75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644008" y="5980638"/>
            <a:ext cx="360040" cy="472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4644008" y="5980638"/>
            <a:ext cx="288032" cy="472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WHILE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58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99592" y="2420888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pt-BR" dirty="0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Nota;</a:t>
            </a:r>
          </a:p>
          <a:p>
            <a:r>
              <a:rPr lang="pt-BR" dirty="0" err="1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pt-BR" dirty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(1)</a:t>
            </a:r>
          </a:p>
          <a:p>
            <a:r>
              <a:rPr lang="pt-BR" dirty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pt-BR" dirty="0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(“Digite uma nota [0..10]: “);</a:t>
            </a:r>
          </a:p>
          <a:p>
            <a:r>
              <a:rPr lang="pt-BR" dirty="0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scanf</a:t>
            </a:r>
            <a:r>
              <a:rPr lang="pt-BR" dirty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(“%</a:t>
            </a:r>
            <a:r>
              <a:rPr lang="pt-BR" dirty="0" err="1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lf</a:t>
            </a:r>
            <a:r>
              <a:rPr lang="pt-BR" dirty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”, &amp;Nota);</a:t>
            </a:r>
          </a:p>
          <a:p>
            <a:endParaRPr lang="it-IT" dirty="0" smtClean="0">
              <a:solidFill>
                <a:srgbClr val="0033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t-IT" dirty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dirty="0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it-IT" dirty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(Nota &gt;= 0.0 &amp;&amp; Nota &lt;= 10.0)</a:t>
            </a:r>
          </a:p>
          <a:p>
            <a:r>
              <a:rPr lang="pt-BR" b="1" dirty="0" smtClean="0">
                <a:solidFill>
                  <a:srgbClr val="C1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break</a:t>
            </a:r>
            <a:r>
              <a:rPr lang="pt-BR" b="1" dirty="0">
                <a:solidFill>
                  <a:srgbClr val="C1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pt-BR" dirty="0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pt-BR" dirty="0">
              <a:solidFill>
                <a:srgbClr val="00336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dirty="0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pt-BR" dirty="0" err="1" smtClean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("Nota Invalida! Digite novamente... \n");</a:t>
            </a:r>
          </a:p>
          <a:p>
            <a:r>
              <a:rPr lang="pt-BR" dirty="0">
                <a:solidFill>
                  <a:srgbClr val="00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pt-B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948264" y="1994367"/>
            <a:ext cx="1296144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 err="1"/>
              <a:t>While</a:t>
            </a:r>
            <a:r>
              <a:rPr lang="pt-BR" dirty="0"/>
              <a:t> (1)</a:t>
            </a:r>
          </a:p>
          <a:p>
            <a:r>
              <a:rPr lang="pt-BR" dirty="0"/>
              <a:t>“Infinito”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71600" y="1568857"/>
            <a:ext cx="151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While</a:t>
            </a:r>
            <a:r>
              <a:rPr lang="pt-BR" b="1" dirty="0" smtClean="0">
                <a:solidFill>
                  <a:srgbClr val="FF0000"/>
                </a:solidFill>
              </a:rPr>
              <a:t> + Break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WHILE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59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948264" y="1994367"/>
            <a:ext cx="1296144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 err="1"/>
              <a:t>While</a:t>
            </a:r>
            <a:r>
              <a:rPr lang="pt-BR" dirty="0"/>
              <a:t> (1)</a:t>
            </a:r>
          </a:p>
          <a:p>
            <a:r>
              <a:rPr lang="pt-BR" dirty="0"/>
              <a:t>“Infinito”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71600" y="1568857"/>
            <a:ext cx="151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While</a:t>
            </a:r>
            <a:r>
              <a:rPr lang="pt-BR" b="1" dirty="0" smtClean="0">
                <a:solidFill>
                  <a:srgbClr val="FF0000"/>
                </a:solidFill>
              </a:rPr>
              <a:t> + Break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71600" y="2924944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 Nota = -1.0;</a:t>
            </a:r>
          </a:p>
          <a:p>
            <a:r>
              <a:rPr lang="it-IT" dirty="0">
                <a:latin typeface="Consolas" panose="020B0609020204030204" pitchFamily="49" charset="0"/>
                <a:cs typeface="Consolas" panose="020B0609020204030204" pitchFamily="49" charset="0"/>
              </a:rPr>
              <a:t>while (Nota &lt; 0.0 || Nota &gt; 10.0)</a:t>
            </a: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(“Digite uma nota [0..10]: “);</a:t>
            </a: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scanf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(“%</a:t>
            </a:r>
            <a:r>
              <a:rPr lang="pt-BR" dirty="0" err="1">
                <a:latin typeface="Consolas" panose="020B0609020204030204" pitchFamily="49" charset="0"/>
                <a:cs typeface="Consolas" panose="020B0609020204030204" pitchFamily="49" charset="0"/>
              </a:rPr>
              <a:t>lf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”, &amp;Nota);</a:t>
            </a: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(Nota &lt; 0.0 || Nota &gt; 10.0)</a:t>
            </a:r>
          </a:p>
          <a:p>
            <a:r>
              <a:rPr lang="pt-BR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pt-BR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(“Erro! Digite novamente... \n");</a:t>
            </a:r>
          </a:p>
          <a:p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33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Identificadores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Em C, </a:t>
            </a:r>
            <a:r>
              <a:rPr lang="pt-BR" b="1" dirty="0"/>
              <a:t>há diferença entre maiúsculo e minúsculo</a:t>
            </a:r>
          </a:p>
          <a:p>
            <a:pPr lvl="1"/>
            <a:r>
              <a:rPr lang="pt-BR" dirty="0" smtClean="0"/>
              <a:t>Exemplo</a:t>
            </a:r>
            <a:r>
              <a:rPr lang="pt-BR" dirty="0"/>
              <a:t>:</a:t>
            </a:r>
          </a:p>
          <a:p>
            <a:pPr lvl="1"/>
            <a:r>
              <a:rPr lang="pt-BR" dirty="0" smtClean="0"/>
              <a:t>Nome </a:t>
            </a:r>
            <a:r>
              <a:rPr lang="pt-BR" dirty="0"/>
              <a:t>≠ nome ≠ </a:t>
            </a:r>
            <a:r>
              <a:rPr lang="pt-BR" dirty="0" smtClean="0"/>
              <a:t>NOME</a:t>
            </a:r>
            <a:endParaRPr lang="pt-BR" dirty="0"/>
          </a:p>
          <a:p>
            <a:r>
              <a:rPr lang="pt-BR" dirty="0"/>
              <a:t>Não pode </a:t>
            </a:r>
            <a:r>
              <a:rPr lang="pt-BR" dirty="0" smtClean="0"/>
              <a:t>se empregar </a:t>
            </a:r>
            <a:r>
              <a:rPr lang="pt-BR" dirty="0"/>
              <a:t>qualquer uma das palavras reservadas à linguagem C como identificadores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7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Comando de Laço DO-WHILE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60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67544" y="1772816"/>
            <a:ext cx="66247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do &lt;</a:t>
            </a:r>
            <a:r>
              <a:rPr lang="pt-BR" b="1" i="1" dirty="0">
                <a:latin typeface="Consolas" panose="020B0609020204030204" pitchFamily="49" charset="0"/>
                <a:cs typeface="Consolas" panose="020B0609020204030204" pitchFamily="49" charset="0"/>
              </a:rPr>
              <a:t>comando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pt-BR" b="1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 ( &lt;</a:t>
            </a:r>
            <a:r>
              <a:rPr lang="pt-BR" b="1" i="1" dirty="0" err="1">
                <a:latin typeface="Consolas" panose="020B0609020204030204" pitchFamily="49" charset="0"/>
                <a:cs typeface="Consolas" panose="020B0609020204030204" pitchFamily="49" charset="0"/>
              </a:rPr>
              <a:t>expr_inicial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pt-BR" b="1" i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BR" b="1" dirty="0" smtClean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pt-BR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contador = 0;</a:t>
            </a:r>
          </a:p>
          <a:p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do </a:t>
            </a:r>
            <a:r>
              <a:rPr lang="pt-BR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 (“Contando... %d \n”, contador++)</a:t>
            </a:r>
          </a:p>
          <a:p>
            <a:r>
              <a:rPr lang="pt-BR" b="1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 ( contador &lt; </a:t>
            </a:r>
            <a:r>
              <a:rPr lang="pt-BR" b="1" dirty="0" err="1">
                <a:latin typeface="Consolas" panose="020B0609020204030204" pitchFamily="49" charset="0"/>
                <a:cs typeface="Consolas" panose="020B0609020204030204" pitchFamily="49" charset="0"/>
              </a:rPr>
              <a:t>nro_vezes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  <a:r>
              <a:rPr lang="pt-BR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pt-BR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BR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contador 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= 10;</a:t>
            </a:r>
          </a:p>
          <a:p>
            <a:r>
              <a:rPr lang="pt-BR" b="1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(“Contagem regressiva...\n”);</a:t>
            </a:r>
          </a:p>
          <a:p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do {</a:t>
            </a:r>
          </a:p>
          <a:p>
            <a:r>
              <a:rPr lang="pt-BR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BR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pt-BR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(“Falta: %d \n” , contador);</a:t>
            </a:r>
          </a:p>
          <a:p>
            <a:r>
              <a:rPr lang="pt-BR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contador-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-;</a:t>
            </a:r>
          </a:p>
          <a:p>
            <a:r>
              <a:rPr lang="pt-BR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pt-BR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pt-BR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b="1" dirty="0">
                <a:latin typeface="Consolas" panose="020B0609020204030204" pitchFamily="49" charset="0"/>
                <a:cs typeface="Consolas" panose="020B0609020204030204" pitchFamily="49" charset="0"/>
              </a:rPr>
              <a:t>( contador != 0 )</a:t>
            </a:r>
            <a:r>
              <a:rPr lang="pt-BR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pt-BR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4098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2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de Execução: Laço de Repetição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61</a:t>
            </a:fld>
            <a:endParaRPr lang="pt-B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052321" cy="486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9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Fluxo de Execução: Laço de Repetição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62</a:t>
            </a:fld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39348" cy="502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to 5"/>
          <p:cNvCxnSpPr/>
          <p:nvPr/>
        </p:nvCxnSpPr>
        <p:spPr>
          <a:xfrm>
            <a:off x="1240582" y="6435279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1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Vetores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63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39185" cy="49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7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Vetores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64</a:t>
            </a:fld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776864" cy="529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8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Vetores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65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4490"/>
            <a:ext cx="7588394" cy="545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Exercício: Usando </a:t>
            </a:r>
            <a:r>
              <a:rPr lang="pt-BR" dirty="0" err="1" smtClean="0"/>
              <a:t>while</a:t>
            </a:r>
            <a:r>
              <a:rPr lang="pt-BR" dirty="0" smtClean="0"/>
              <a:t> e vetores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66</a:t>
            </a:fld>
            <a:endParaRPr lang="pt-B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2439"/>
            <a:ext cx="81438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5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Fazer </a:t>
            </a:r>
            <a:r>
              <a:rPr lang="pt-BR" dirty="0"/>
              <a:t>um programa para realize a leitura do nome e </a:t>
            </a:r>
            <a:r>
              <a:rPr lang="pt-BR" dirty="0" smtClean="0"/>
              <a:t>salário </a:t>
            </a:r>
            <a:r>
              <a:rPr lang="pt-BR" dirty="0"/>
              <a:t>dos </a:t>
            </a:r>
            <a:r>
              <a:rPr lang="pt-BR" dirty="0" smtClean="0"/>
              <a:t>funcionários </a:t>
            </a:r>
            <a:r>
              <a:rPr lang="pt-BR" dirty="0"/>
              <a:t>de uma empresa</a:t>
            </a:r>
            <a:r>
              <a:rPr lang="pt-BR" dirty="0" smtClean="0"/>
              <a:t>, armazenando </a:t>
            </a:r>
            <a:r>
              <a:rPr lang="pt-BR" dirty="0"/>
              <a:t>os valores em um vetor em memoria</a:t>
            </a:r>
            <a:r>
              <a:rPr lang="pt-BR" dirty="0" smtClean="0"/>
              <a:t>. O </a:t>
            </a:r>
            <a:r>
              <a:rPr lang="pt-BR" dirty="0"/>
              <a:t>numero </a:t>
            </a:r>
            <a:r>
              <a:rPr lang="pt-BR" dirty="0" smtClean="0"/>
              <a:t>máximo </a:t>
            </a:r>
            <a:r>
              <a:rPr lang="pt-BR" dirty="0"/>
              <a:t>de </a:t>
            </a:r>
            <a:r>
              <a:rPr lang="pt-BR" dirty="0" smtClean="0"/>
              <a:t>funcionários </a:t>
            </a:r>
            <a:r>
              <a:rPr lang="pt-BR" dirty="0"/>
              <a:t>da empresa </a:t>
            </a:r>
            <a:r>
              <a:rPr lang="pt-BR" dirty="0" smtClean="0"/>
              <a:t>é de </a:t>
            </a:r>
            <a:r>
              <a:rPr lang="pt-BR" dirty="0"/>
              <a:t>100 </a:t>
            </a:r>
            <a:r>
              <a:rPr lang="pt-BR" dirty="0" smtClean="0"/>
              <a:t>funcionários </a:t>
            </a:r>
            <a:r>
              <a:rPr lang="pt-BR" dirty="0"/>
              <a:t>(ler tantos dados </a:t>
            </a:r>
            <a:r>
              <a:rPr lang="pt-BR" dirty="0" smtClean="0"/>
              <a:t>quanto o usuário </a:t>
            </a:r>
            <a:r>
              <a:rPr lang="pt-BR" dirty="0"/>
              <a:t>desejar informar</a:t>
            </a:r>
            <a:r>
              <a:rPr lang="pt-BR" dirty="0" smtClean="0"/>
              <a:t>)</a:t>
            </a:r>
          </a:p>
          <a:p>
            <a:r>
              <a:rPr lang="pt-BR" dirty="0" smtClean="0"/>
              <a:t>Uma </a:t>
            </a:r>
            <a:r>
              <a:rPr lang="pt-BR" dirty="0"/>
              <a:t>vez lidos todos os dados (nome e </a:t>
            </a:r>
            <a:r>
              <a:rPr lang="pt-BR" dirty="0" smtClean="0"/>
              <a:t>salário), realize </a:t>
            </a:r>
            <a:r>
              <a:rPr lang="pt-BR" dirty="0"/>
              <a:t>o reajuste dos </a:t>
            </a:r>
            <a:r>
              <a:rPr lang="pt-BR" dirty="0" smtClean="0"/>
              <a:t>salários considerando:</a:t>
            </a:r>
          </a:p>
          <a:p>
            <a:pPr lvl="1"/>
            <a:r>
              <a:rPr lang="pt-BR" dirty="0" smtClean="0"/>
              <a:t>Salários </a:t>
            </a:r>
            <a:r>
              <a:rPr lang="pt-BR" dirty="0"/>
              <a:t>abaixo de R$1000,00 tem reajuste de </a:t>
            </a:r>
            <a:r>
              <a:rPr lang="pt-BR" dirty="0" smtClean="0"/>
              <a:t>15%</a:t>
            </a:r>
          </a:p>
          <a:p>
            <a:pPr lvl="1"/>
            <a:r>
              <a:rPr lang="pt-BR" dirty="0" smtClean="0"/>
              <a:t>Salários </a:t>
            </a:r>
            <a:r>
              <a:rPr lang="pt-BR" dirty="0"/>
              <a:t>de R$1000,00 </a:t>
            </a:r>
            <a:r>
              <a:rPr lang="pt-BR" dirty="0" smtClean="0"/>
              <a:t>até </a:t>
            </a:r>
            <a:r>
              <a:rPr lang="pt-BR" dirty="0"/>
              <a:t>R$5000,00 tem reajuste de </a:t>
            </a:r>
            <a:r>
              <a:rPr lang="pt-BR" dirty="0" smtClean="0"/>
              <a:t>10%</a:t>
            </a:r>
          </a:p>
          <a:p>
            <a:pPr lvl="1"/>
            <a:r>
              <a:rPr lang="pt-BR" dirty="0" smtClean="0"/>
              <a:t>Salários </a:t>
            </a:r>
            <a:r>
              <a:rPr lang="pt-BR" dirty="0"/>
              <a:t>acima de R$5000,00 </a:t>
            </a:r>
            <a:r>
              <a:rPr lang="pt-BR" dirty="0" smtClean="0"/>
              <a:t>não </a:t>
            </a:r>
            <a:r>
              <a:rPr lang="pt-BR" dirty="0"/>
              <a:t>tem </a:t>
            </a:r>
            <a:r>
              <a:rPr lang="pt-BR" dirty="0" smtClean="0"/>
              <a:t>reajuste</a:t>
            </a:r>
          </a:p>
          <a:p>
            <a:r>
              <a:rPr lang="pt-BR" dirty="0" smtClean="0"/>
              <a:t>Exibir </a:t>
            </a:r>
            <a:r>
              <a:rPr lang="pt-BR" dirty="0"/>
              <a:t>na tela os </a:t>
            </a:r>
            <a:r>
              <a:rPr lang="pt-BR" dirty="0" smtClean="0"/>
              <a:t>salários reajustados</a:t>
            </a:r>
          </a:p>
          <a:p>
            <a:r>
              <a:rPr lang="pt-BR" dirty="0" smtClean="0"/>
              <a:t>Exibir </a:t>
            </a:r>
            <a:r>
              <a:rPr lang="pt-BR" dirty="0"/>
              <a:t>o maior salario apos o </a:t>
            </a:r>
            <a:r>
              <a:rPr lang="pt-BR" dirty="0" smtClean="0"/>
              <a:t>reajuste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68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Informações sobre 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/>
              <a:t>USP - Universidade de São Paulo - São Carlos, SP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ICMC - Instituto de Ciências Matemáticas e de Computação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SSC - Departamento de Sistemas de Computação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/>
              <a:t>Prof. </a:t>
            </a:r>
            <a:r>
              <a:rPr lang="pt-BR" b="1" dirty="0" smtClean="0"/>
              <a:t>Dr. Daniel Rodrigo Ferraz Bonetti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Web institucional: </a:t>
            </a:r>
            <a:r>
              <a:rPr lang="pt-BR" b="1" dirty="0">
                <a:hlinkClick r:id="rId2"/>
              </a:rPr>
              <a:t>http://www.icmc.usp.br/</a:t>
            </a:r>
            <a:endParaRPr lang="pt-BR" dirty="0"/>
          </a:p>
          <a:p>
            <a:pPr marL="0" indent="0">
              <a:buNone/>
            </a:pPr>
            <a:r>
              <a:rPr lang="pt-BR" b="1" dirty="0" smtClean="0"/>
              <a:t>Página </a:t>
            </a:r>
            <a:r>
              <a:rPr lang="pt-BR" b="1" dirty="0"/>
              <a:t>do Grupo de Pesquisa: </a:t>
            </a:r>
            <a:r>
              <a:rPr lang="pt-BR" b="1" dirty="0">
                <a:hlinkClick r:id="rId3"/>
              </a:rPr>
              <a:t>http://</a:t>
            </a:r>
            <a:r>
              <a:rPr lang="pt-BR" b="1" dirty="0" smtClean="0">
                <a:hlinkClick r:id="rId3"/>
              </a:rPr>
              <a:t>www.lcr.icmc.usp.br</a:t>
            </a:r>
            <a:r>
              <a:rPr lang="pt-BR" b="1" dirty="0">
                <a:hlinkClick r:id="rId3"/>
              </a:rPr>
              <a:t>/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E-mail:  </a:t>
            </a:r>
            <a:r>
              <a:rPr lang="pt-BR" b="1" dirty="0" smtClean="0">
                <a:hlinkClick r:id="rId4"/>
              </a:rPr>
              <a:t>dbonetti@icmc.usp.br</a:t>
            </a:r>
            <a:r>
              <a:rPr lang="pt-BR" b="1" dirty="0" smtClean="0"/>
              <a:t> ou </a:t>
            </a:r>
            <a:r>
              <a:rPr lang="pt-BR" b="1" dirty="0" smtClean="0">
                <a:hlinkClick r:id="rId5"/>
              </a:rPr>
              <a:t>daniel.bonetti@gmail.com</a:t>
            </a:r>
            <a:r>
              <a:rPr lang="pt-BR" b="1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dirty="0" smtClean="0"/>
              <a:t>Disciplina </a:t>
            </a:r>
            <a:r>
              <a:rPr lang="pt-BR" b="1" dirty="0"/>
              <a:t>de Linguagem de Programação e Aplicações SSC300</a:t>
            </a:r>
            <a:endParaRPr lang="pt-BR" dirty="0"/>
          </a:p>
          <a:p>
            <a:pPr marL="0" indent="0">
              <a:buNone/>
            </a:pPr>
            <a:r>
              <a:rPr lang="pt-BR" b="1" dirty="0" smtClean="0"/>
              <a:t>&gt; </a:t>
            </a:r>
            <a:r>
              <a:rPr lang="pt-BR" b="1" dirty="0"/>
              <a:t>Programa, Material de Aulas, Critérios de Avaliação,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&gt; Trabalhos Práticos, Datas das Provas, </a:t>
            </a:r>
            <a:r>
              <a:rPr lang="pt-BR" b="1" dirty="0" smtClean="0"/>
              <a:t>Notas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23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Palavras-chave de C (ANSI)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auto</a:t>
            </a:r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break</a:t>
            </a:r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case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char</a:t>
            </a:r>
            <a:r>
              <a:rPr lang="en-US" dirty="0"/>
              <a:t>    </a:t>
            </a:r>
            <a:r>
              <a:rPr lang="en-US" dirty="0" err="1">
                <a:solidFill>
                  <a:schemeClr val="accent3"/>
                </a:solidFill>
              </a:rPr>
              <a:t>const</a:t>
            </a:r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continue</a:t>
            </a:r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default</a:t>
            </a:r>
            <a:r>
              <a:rPr lang="en-US" dirty="0"/>
              <a:t>    </a:t>
            </a:r>
            <a:r>
              <a:rPr lang="en-US" dirty="0">
                <a:solidFill>
                  <a:srgbClr val="00B0F0"/>
                </a:solidFill>
              </a:rPr>
              <a:t>do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double</a:t>
            </a:r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else</a:t>
            </a:r>
            <a:r>
              <a:rPr lang="en-US" dirty="0"/>
              <a:t>    </a:t>
            </a:r>
            <a:r>
              <a:rPr lang="en-US" dirty="0" err="1">
                <a:solidFill>
                  <a:schemeClr val="accent4"/>
                </a:solidFill>
              </a:rPr>
              <a:t>enum</a:t>
            </a:r>
            <a:r>
              <a:rPr lang="en-US" dirty="0"/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extern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float</a:t>
            </a:r>
            <a:r>
              <a:rPr lang="en-US" dirty="0"/>
              <a:t>    </a:t>
            </a:r>
            <a:r>
              <a:rPr lang="en-US" dirty="0">
                <a:solidFill>
                  <a:srgbClr val="00B0F0"/>
                </a:solidFill>
              </a:rPr>
              <a:t>for</a:t>
            </a:r>
            <a:r>
              <a:rPr lang="en-US" dirty="0"/>
              <a:t>    </a:t>
            </a:r>
            <a:r>
              <a:rPr lang="en-US" dirty="0" err="1">
                <a:solidFill>
                  <a:srgbClr val="00B050"/>
                </a:solidFill>
              </a:rPr>
              <a:t>goto</a:t>
            </a:r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if</a:t>
            </a:r>
            <a:r>
              <a:rPr lang="en-US" dirty="0"/>
              <a:t>   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/>
              <a:t>    </a:t>
            </a:r>
            <a:r>
              <a:rPr lang="en-US" dirty="0">
                <a:solidFill>
                  <a:srgbClr val="FFC000"/>
                </a:solidFill>
              </a:rPr>
              <a:t>long</a:t>
            </a:r>
            <a:r>
              <a:rPr lang="en-US" dirty="0"/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register</a:t>
            </a:r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return</a:t>
            </a:r>
            <a:r>
              <a:rPr lang="en-US" dirty="0"/>
              <a:t>    </a:t>
            </a:r>
            <a:r>
              <a:rPr lang="en-US" dirty="0">
                <a:solidFill>
                  <a:srgbClr val="FFC000"/>
                </a:solidFill>
              </a:rPr>
              <a:t>short</a:t>
            </a:r>
            <a:r>
              <a:rPr lang="en-US" dirty="0"/>
              <a:t>    </a:t>
            </a:r>
            <a:r>
              <a:rPr lang="en-US" dirty="0">
                <a:solidFill>
                  <a:srgbClr val="FFC000"/>
                </a:solidFill>
              </a:rPr>
              <a:t>signed</a:t>
            </a:r>
            <a:r>
              <a:rPr lang="en-US" dirty="0"/>
              <a:t>    </a:t>
            </a:r>
            <a:r>
              <a:rPr lang="en-US" dirty="0" err="1"/>
              <a:t>sizeof</a:t>
            </a:r>
            <a:r>
              <a:rPr lang="en-US" dirty="0"/>
              <a:t>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static</a:t>
            </a:r>
            <a:r>
              <a:rPr lang="en-US" dirty="0"/>
              <a:t>    </a:t>
            </a:r>
            <a:r>
              <a:rPr lang="en-US" dirty="0" err="1">
                <a:solidFill>
                  <a:schemeClr val="accent4"/>
                </a:solidFill>
              </a:rPr>
              <a:t>struct</a:t>
            </a:r>
            <a:r>
              <a:rPr lang="en-US" dirty="0"/>
              <a:t>    </a:t>
            </a:r>
            <a:r>
              <a:rPr lang="en-US" dirty="0">
                <a:solidFill>
                  <a:srgbClr val="00B050"/>
                </a:solidFill>
              </a:rPr>
              <a:t>switch</a:t>
            </a:r>
            <a:r>
              <a:rPr lang="en-US" dirty="0"/>
              <a:t>    </a:t>
            </a:r>
            <a:r>
              <a:rPr lang="en-US" dirty="0" err="1" smtClean="0">
                <a:solidFill>
                  <a:schemeClr val="accent4"/>
                </a:solidFill>
              </a:rPr>
              <a:t>typedef</a:t>
            </a:r>
            <a:r>
              <a:rPr lang="en-US" dirty="0" smtClean="0"/>
              <a:t>    </a:t>
            </a:r>
            <a:r>
              <a:rPr lang="en-US" dirty="0">
                <a:solidFill>
                  <a:schemeClr val="accent4"/>
                </a:solidFill>
              </a:rPr>
              <a:t>union</a:t>
            </a:r>
            <a:r>
              <a:rPr lang="en-US" dirty="0"/>
              <a:t>    </a:t>
            </a:r>
            <a:r>
              <a:rPr lang="en-US" dirty="0">
                <a:solidFill>
                  <a:srgbClr val="FFC000"/>
                </a:solidFill>
              </a:rPr>
              <a:t>unsigned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void</a:t>
            </a:r>
            <a:r>
              <a:rPr lang="en-US" dirty="0"/>
              <a:t>    </a:t>
            </a:r>
            <a:r>
              <a:rPr lang="en-US" dirty="0">
                <a:solidFill>
                  <a:schemeClr val="accent3"/>
                </a:solidFill>
              </a:rPr>
              <a:t>volatile</a:t>
            </a:r>
            <a:r>
              <a:rPr lang="en-US" dirty="0"/>
              <a:t>    </a:t>
            </a:r>
            <a:r>
              <a:rPr lang="en-US" dirty="0" smtClean="0">
                <a:solidFill>
                  <a:srgbClr val="00B0F0"/>
                </a:solidFill>
              </a:rPr>
              <a:t>while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#include? NULL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 true? false? Infinite? yes? no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1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Exemplos de nomes de variáveis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8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27584" y="2564904"/>
            <a:ext cx="6768752" cy="255454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pt-BR" sz="3200" dirty="0"/>
              <a:t>Contador</a:t>
            </a:r>
          </a:p>
          <a:p>
            <a:r>
              <a:rPr lang="pt-BR" sz="3200" dirty="0"/>
              <a:t>_</a:t>
            </a:r>
            <a:r>
              <a:rPr lang="pt-BR" sz="3200" dirty="0" err="1"/>
              <a:t>size-int</a:t>
            </a:r>
            <a:endParaRPr lang="pt-BR" sz="3200" dirty="0"/>
          </a:p>
          <a:p>
            <a:r>
              <a:rPr lang="pt-BR" sz="3200" dirty="0" err="1"/>
              <a:t>Oi!gente</a:t>
            </a:r>
            <a:endParaRPr lang="pt-BR" sz="3200" dirty="0"/>
          </a:p>
          <a:p>
            <a:r>
              <a:rPr lang="pt-BR" sz="3200" dirty="0" smtClean="0"/>
              <a:t>Teste23</a:t>
            </a:r>
            <a:endParaRPr lang="pt-BR" sz="3200" dirty="0"/>
          </a:p>
          <a:p>
            <a:r>
              <a:rPr lang="pt-BR" sz="3200" dirty="0" err="1" smtClean="0"/>
              <a:t>Alto_Paraiso</a:t>
            </a:r>
            <a:endParaRPr lang="pt-BR" sz="3200" dirty="0"/>
          </a:p>
          <a:p>
            <a:r>
              <a:rPr lang="pt-BR" sz="3200" dirty="0"/>
              <a:t>__</a:t>
            </a:r>
            <a:r>
              <a:rPr lang="pt-BR" sz="3200" dirty="0" err="1"/>
              <a:t>sizeint</a:t>
            </a:r>
            <a:endParaRPr lang="pt-BR" sz="3200" dirty="0"/>
          </a:p>
          <a:p>
            <a:r>
              <a:rPr lang="pt-BR" sz="3200" dirty="0"/>
              <a:t>1contador</a:t>
            </a:r>
          </a:p>
          <a:p>
            <a:r>
              <a:rPr lang="pt-BR" sz="3200" dirty="0" err="1" smtClean="0"/>
              <a:t>Alto</a:t>
            </a:r>
            <a:r>
              <a:rPr lang="pt-BR" sz="3200" dirty="0" err="1"/>
              <a:t>..Paraíso</a:t>
            </a:r>
            <a:endParaRPr lang="pt-BR" sz="3200" dirty="0"/>
          </a:p>
          <a:p>
            <a:r>
              <a:rPr lang="pt-BR" sz="3200" dirty="0" err="1" smtClean="0"/>
              <a:t>size-int</a:t>
            </a:r>
            <a:endParaRPr lang="pt-BR" sz="3200" dirty="0" smtClean="0"/>
          </a:p>
          <a:p>
            <a:r>
              <a:rPr lang="pt-BR" sz="3200" dirty="0" err="1" smtClean="0"/>
              <a:t>Main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063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F0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Escolha a opção que inclui somente nomes válidos  para variáveis na linguagem C:</a:t>
            </a:r>
          </a:p>
          <a:p>
            <a:pPr marL="0" indent="0">
              <a:buNone/>
            </a:pPr>
            <a:r>
              <a:rPr lang="en-US" dirty="0"/>
              <a:t>a)	if, a_b_2, H789, _yes</a:t>
            </a:r>
            <a:endParaRPr lang="pt-BR" dirty="0"/>
          </a:p>
          <a:p>
            <a:pPr marL="0" indent="0">
              <a:buNone/>
            </a:pPr>
            <a:r>
              <a:rPr lang="en-US" dirty="0"/>
              <a:t>b)	</a:t>
            </a:r>
            <a:r>
              <a:rPr lang="en-US" dirty="0" err="1"/>
              <a:t>i</a:t>
            </a:r>
            <a:r>
              <a:rPr lang="en-US" dirty="0"/>
              <a:t>, j, </a:t>
            </a:r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dirty="0" err="1"/>
              <a:t>obs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c)	9xy,  a36, x*y, --j</a:t>
            </a:r>
          </a:p>
          <a:p>
            <a:pPr marL="0" indent="0">
              <a:buNone/>
            </a:pPr>
            <a:r>
              <a:rPr lang="pt-BR" dirty="0"/>
              <a:t>d)	2_ou_1, \fim, *h, j</a:t>
            </a:r>
          </a:p>
          <a:p>
            <a:pPr marL="0" indent="0">
              <a:buNone/>
            </a:pPr>
            <a:r>
              <a:rPr lang="pt-BR" dirty="0"/>
              <a:t>e)	Nenhuma das opções anteriores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2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2835</Words>
  <Application>Microsoft Office PowerPoint</Application>
  <PresentationFormat>Apresentação na tela (4:3)</PresentationFormat>
  <Paragraphs>657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69" baseType="lpstr">
      <vt:lpstr>Tema do Office</vt:lpstr>
      <vt:lpstr>USP – ICMC – SSC SSC0300 2º Semestre 2015</vt:lpstr>
      <vt:lpstr>Aula 02</vt:lpstr>
      <vt:lpstr>Linguagem C</vt:lpstr>
      <vt:lpstr>Variáveis</vt:lpstr>
      <vt:lpstr>Identificadores</vt:lpstr>
      <vt:lpstr>Identificadores</vt:lpstr>
      <vt:lpstr>Palavras-chave de C (ANSI)</vt:lpstr>
      <vt:lpstr>Variáveis</vt:lpstr>
      <vt:lpstr>Variáveis</vt:lpstr>
      <vt:lpstr>Tipos de dados</vt:lpstr>
      <vt:lpstr>Tipos de dados</vt:lpstr>
      <vt:lpstr>Modificadores de tipos</vt:lpstr>
      <vt:lpstr>Precisão dos dados</vt:lpstr>
      <vt:lpstr>Precisão dos dados</vt:lpstr>
      <vt:lpstr>Precisão dos dados</vt:lpstr>
      <vt:lpstr>Precisão de dados</vt:lpstr>
      <vt:lpstr>Declaração de variáveis</vt:lpstr>
      <vt:lpstr>Operadores</vt:lpstr>
      <vt:lpstr>Operadores aritiméticos</vt:lpstr>
      <vt:lpstr>Operadores relacionais</vt:lpstr>
      <vt:lpstr>Operadores lógicos</vt:lpstr>
      <vt:lpstr>Operadores de atribuição</vt:lpstr>
      <vt:lpstr>Conversões de tipo</vt:lpstr>
      <vt:lpstr>Conversões de tipo</vt:lpstr>
      <vt:lpstr>Comandos de saída</vt:lpstr>
      <vt:lpstr>Comandos de saída (printf)</vt:lpstr>
      <vt:lpstr>Máscaras de formatação</vt:lpstr>
      <vt:lpstr>Exemplo</vt:lpstr>
      <vt:lpstr>Constantes do Tipo Char</vt:lpstr>
      <vt:lpstr>Comandos de entrada</vt:lpstr>
      <vt:lpstr>Comando SCANF()</vt:lpstr>
      <vt:lpstr>Exemplo</vt:lpstr>
      <vt:lpstr>Fluxo de Execução: Desvio Condicional</vt:lpstr>
      <vt:lpstr>Fluxo de Execução: Desvio Condicional</vt:lpstr>
      <vt:lpstr>Comando IF</vt:lpstr>
      <vt:lpstr>Comando IF</vt:lpstr>
      <vt:lpstr>IFs aninhado</vt:lpstr>
      <vt:lpstr>Encadeamento de IF-ELSE-IF</vt:lpstr>
      <vt:lpstr>Encadeamento de IF-ELSE-IF</vt:lpstr>
      <vt:lpstr>Linguagem estruturada</vt:lpstr>
      <vt:lpstr>Fluxo de um programa em C: FOR</vt:lpstr>
      <vt:lpstr>Fluxo de um programa em C: FOR</vt:lpstr>
      <vt:lpstr>Comando de Laço FOR</vt:lpstr>
      <vt:lpstr>Comando de Laço FOR</vt:lpstr>
      <vt:lpstr>Comando de Laço FOR</vt:lpstr>
      <vt:lpstr>Comando de Laço FOR</vt:lpstr>
      <vt:lpstr>Comando de Laço FOR</vt:lpstr>
      <vt:lpstr>Comando de Laço FOR</vt:lpstr>
      <vt:lpstr>Comando de Laço FOR</vt:lpstr>
      <vt:lpstr>Comando de Laço FOR</vt:lpstr>
      <vt:lpstr>Comando de Laço WHILE</vt:lpstr>
      <vt:lpstr>Comando de Laço WHILE</vt:lpstr>
      <vt:lpstr>Comando de Laço WHILE</vt:lpstr>
      <vt:lpstr>Comando de Laço WHILE</vt:lpstr>
      <vt:lpstr>Comando de Laço WHILE</vt:lpstr>
      <vt:lpstr>Comando de Laço WHILE</vt:lpstr>
      <vt:lpstr>Comando de Laço WHILE</vt:lpstr>
      <vt:lpstr>Comando de Laço WHILE</vt:lpstr>
      <vt:lpstr>Comando de Laço WHILE</vt:lpstr>
      <vt:lpstr>Comando de Laço DO-WHILE</vt:lpstr>
      <vt:lpstr>Fluxo de Execução: Laço de Repetição</vt:lpstr>
      <vt:lpstr>Fluxo de Execução: Laço de Repetição</vt:lpstr>
      <vt:lpstr>Vetores</vt:lpstr>
      <vt:lpstr>Vetores</vt:lpstr>
      <vt:lpstr>Vetores</vt:lpstr>
      <vt:lpstr>Exercício: Usando while e vetores</vt:lpstr>
      <vt:lpstr>Exercício</vt:lpstr>
      <vt:lpstr>Informações sobre a disciplina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 – ICMC – SSC SSC 0300 2º Semestre 2015</dc:title>
  <dc:creator>Daniel Bonetti</dc:creator>
  <cp:lastModifiedBy>Daniel Bonetti</cp:lastModifiedBy>
  <cp:revision>71</cp:revision>
  <dcterms:created xsi:type="dcterms:W3CDTF">2015-08-01T18:43:12Z</dcterms:created>
  <dcterms:modified xsi:type="dcterms:W3CDTF">2015-08-13T21:47:08Z</dcterms:modified>
</cp:coreProperties>
</file>