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C4BE-5844-4694-899E-1FB44C60E8BF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D1A3-5DD8-4994-A44B-2440137FB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34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452F-5CFF-4C12-93A1-5AE4C25E5E16}" type="datetime1">
              <a:rPr lang="pt-BR" smtClean="0"/>
              <a:t>10/08/2015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5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926E-7E8D-4633-8D5E-9847561AA280}" type="datetime1">
              <a:rPr lang="pt-BR" smtClean="0"/>
              <a:t>10/08/2015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5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18E8-4BC9-4FD9-AAA3-32653FB3F7E5}" type="datetime1">
              <a:rPr lang="pt-BR" smtClean="0"/>
              <a:t>10/08/2015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8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defRPr/>
            </a:lvl1pPr>
            <a:lvl2pPr>
              <a:lnSpc>
                <a:spcPct val="130000"/>
              </a:lnSpc>
              <a:spcBef>
                <a:spcPts val="0"/>
              </a:spcBef>
              <a:defRPr/>
            </a:lvl2pPr>
            <a:lvl3pPr>
              <a:lnSpc>
                <a:spcPct val="130000"/>
              </a:lnSpc>
              <a:spcBef>
                <a:spcPts val="0"/>
              </a:spcBef>
              <a:defRPr/>
            </a:lvl3pPr>
            <a:lvl4pPr>
              <a:lnSpc>
                <a:spcPct val="130000"/>
              </a:lnSpc>
              <a:spcBef>
                <a:spcPts val="0"/>
              </a:spcBef>
              <a:defRPr/>
            </a:lvl4pPr>
            <a:lvl5pPr>
              <a:lnSpc>
                <a:spcPct val="13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AD85-ABBD-4E83-9F63-2286626C8FAF}" type="datetime1">
              <a:rPr lang="pt-BR" smtClean="0"/>
              <a:t>10/08/2015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6814-053D-4156-92F3-8EEC25B515F0}" type="datetime1">
              <a:rPr lang="pt-BR" smtClean="0"/>
              <a:t>10/08/2015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5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780-4A30-46CB-931E-FC28071E0BDE}" type="datetime1">
              <a:rPr lang="pt-BR" smtClean="0"/>
              <a:t>10/08/2015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8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4496-7C58-4266-8961-ADB4C055754D}" type="datetime1">
              <a:rPr lang="pt-BR" smtClean="0"/>
              <a:t>10/08/2015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5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429F-C1C1-4168-9E3D-CABABBB26E42}" type="datetime1">
              <a:rPr lang="pt-BR" smtClean="0"/>
              <a:t>10/08/2015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7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FC7-5C9F-40A0-98DC-69A91BDF374A}" type="datetime1">
              <a:rPr lang="pt-BR" smtClean="0"/>
              <a:t>10/08/2015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8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C20-7579-4B29-BF31-6572C178E536}" type="datetime1">
              <a:rPr lang="pt-BR" smtClean="0"/>
              <a:t>10/08/2015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8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748-430E-4D1A-8F11-8B005BC3567B}" type="datetime1">
              <a:rPr lang="pt-BR" smtClean="0"/>
              <a:t>10/08/2015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2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45E-8014-4D27-8D9E-600320101252}" type="datetime1">
              <a:rPr lang="pt-BR" smtClean="0"/>
              <a:t>10/08/2015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3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bonetti@gmail.com" TargetMode="External"/><Relationship Id="rId2" Type="http://schemas.openxmlformats.org/officeDocument/2006/relationships/hyperlink" Target="mailto:dbonetti@icmc.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odshed.net/devcpp.html" TargetMode="External"/><Relationship Id="rId2" Type="http://schemas.openxmlformats.org/officeDocument/2006/relationships/hyperlink" Target="https://www.visualstudi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deblocks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r.icmc.usp.br/" TargetMode="External"/><Relationship Id="rId2" Type="http://schemas.openxmlformats.org/officeDocument/2006/relationships/hyperlink" Target="http://www.icmc.usp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niel.bonetti@gmail.com" TargetMode="External"/><Relationship Id="rId4" Type="http://schemas.openxmlformats.org/officeDocument/2006/relationships/hyperlink" Target="mailto:dbonetti@icmc.usp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USP – ICMC – SSC</a:t>
            </a:r>
            <a:br>
              <a:rPr lang="pt-BR" dirty="0" smtClean="0"/>
            </a:br>
            <a:r>
              <a:rPr lang="pt-BR" dirty="0" smtClean="0"/>
              <a:t>SSC0300 </a:t>
            </a:r>
            <a:r>
              <a:rPr lang="pt-BR" dirty="0" smtClean="0"/>
              <a:t>2º Semestre 2015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48471"/>
            <a:ext cx="7992888" cy="1752600"/>
          </a:xfrm>
        </p:spPr>
        <p:txBody>
          <a:bodyPr/>
          <a:lstStyle/>
          <a:p>
            <a:r>
              <a:rPr lang="pt-BR" dirty="0" smtClean="0"/>
              <a:t>Disciplina de</a:t>
            </a:r>
          </a:p>
          <a:p>
            <a:r>
              <a:rPr lang="pt-BR" dirty="0" smtClean="0"/>
              <a:t>Linguagem de Programação e Aplicações</a:t>
            </a:r>
          </a:p>
          <a:p>
            <a:r>
              <a:rPr lang="pt-BR" dirty="0" smtClean="0"/>
              <a:t>[ Eng. Elétrica / Eletrônica ]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617830"/>
            <a:ext cx="58211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Dr. Daniel Rodrigo Ferraz Bonetti</a:t>
            </a:r>
          </a:p>
          <a:p>
            <a:r>
              <a:rPr lang="pt-BR" dirty="0" smtClean="0"/>
              <a:t>LCR – Laboratório de Computação Reconfigurável</a:t>
            </a:r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dbonetti@icmc.usp.br</a:t>
            </a:r>
            <a:r>
              <a:rPr lang="pt-BR" dirty="0" smtClean="0"/>
              <a:t> ou </a:t>
            </a:r>
            <a:r>
              <a:rPr lang="pt-BR" dirty="0" smtClean="0">
                <a:hlinkClick r:id="rId3"/>
              </a:rPr>
              <a:t>daniel.bonetti@gmail.com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9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“C”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Linguagem </a:t>
            </a:r>
            <a:r>
              <a:rPr lang="pt-BR" dirty="0"/>
              <a:t>de Programação “C”</a:t>
            </a:r>
          </a:p>
          <a:p>
            <a:r>
              <a:rPr lang="pt-BR" dirty="0"/>
              <a:t>Compilador:</a:t>
            </a:r>
          </a:p>
          <a:p>
            <a:pPr lvl="1"/>
            <a:r>
              <a:rPr lang="pt-BR" dirty="0"/>
              <a:t>Windows: </a:t>
            </a:r>
          </a:p>
          <a:p>
            <a:pPr lvl="2"/>
            <a:r>
              <a:rPr lang="pt-BR" dirty="0"/>
              <a:t>IDE</a:t>
            </a:r>
          </a:p>
          <a:p>
            <a:pPr lvl="3"/>
            <a:r>
              <a:rPr lang="pt-BR" dirty="0" err="1"/>
              <a:t>Dev-Cpp</a:t>
            </a:r>
            <a:r>
              <a:rPr lang="pt-BR" dirty="0"/>
              <a:t> (GCC </a:t>
            </a:r>
            <a:r>
              <a:rPr lang="pt-BR" dirty="0" err="1"/>
              <a:t>MingW</a:t>
            </a:r>
            <a:r>
              <a:rPr lang="pt-BR" dirty="0" smtClean="0"/>
              <a:t>) ou Visual Studio</a:t>
            </a:r>
            <a:endParaRPr lang="pt-BR" dirty="0"/>
          </a:p>
          <a:p>
            <a:pPr lvl="2"/>
            <a:r>
              <a:rPr lang="pt-BR" dirty="0"/>
              <a:t>Terminal: GCC</a:t>
            </a:r>
          </a:p>
          <a:p>
            <a:pPr lvl="1"/>
            <a:r>
              <a:rPr lang="pt-BR" dirty="0"/>
              <a:t>Linux</a:t>
            </a:r>
          </a:p>
          <a:p>
            <a:pPr lvl="2"/>
            <a:r>
              <a:rPr lang="pt-BR" dirty="0"/>
              <a:t>GCC </a:t>
            </a:r>
            <a:endParaRPr lang="pt-BR" dirty="0" smtClean="0"/>
          </a:p>
          <a:p>
            <a:r>
              <a:rPr lang="pt-BR" dirty="0" smtClean="0"/>
              <a:t>Material </a:t>
            </a:r>
            <a:r>
              <a:rPr lang="pt-BR" dirty="0"/>
              <a:t>On-Line: </a:t>
            </a:r>
          </a:p>
          <a:p>
            <a:pPr lvl="1"/>
            <a:r>
              <a:rPr lang="pt-BR" dirty="0" smtClean="0"/>
              <a:t>Manuais </a:t>
            </a:r>
            <a:endParaRPr lang="pt-BR" dirty="0"/>
          </a:p>
          <a:p>
            <a:pPr lvl="1"/>
            <a:r>
              <a:rPr lang="pt-BR" dirty="0" smtClean="0"/>
              <a:t>Help </a:t>
            </a:r>
            <a:endParaRPr lang="pt-BR" dirty="0"/>
          </a:p>
          <a:p>
            <a:pPr lvl="1"/>
            <a:r>
              <a:rPr lang="pt-BR" dirty="0" smtClean="0"/>
              <a:t>Bibliotecas </a:t>
            </a:r>
            <a:r>
              <a:rPr lang="pt-BR" dirty="0"/>
              <a:t>(extensões) </a:t>
            </a:r>
          </a:p>
          <a:p>
            <a:pPr lvl="1"/>
            <a:r>
              <a:rPr lang="pt-BR" dirty="0" smtClean="0"/>
              <a:t>... 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6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566"/>
            <a:ext cx="8229600" cy="1143000"/>
          </a:xfrm>
        </p:spPr>
        <p:txBody>
          <a:bodyPr/>
          <a:lstStyle/>
          <a:p>
            <a:r>
              <a:rPr lang="pt-BR" dirty="0" smtClean="0"/>
              <a:t>Linguagem “C”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11</a:t>
            </a:fld>
            <a:endParaRPr lang="pt-BR"/>
          </a:p>
        </p:txBody>
      </p:sp>
      <p:sp>
        <p:nvSpPr>
          <p:cNvPr id="1038" name="Retângulo 1037"/>
          <p:cNvSpPr/>
          <p:nvPr/>
        </p:nvSpPr>
        <p:spPr>
          <a:xfrm>
            <a:off x="611560" y="1083967"/>
            <a:ext cx="3600400" cy="1212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CPU / UCP</a:t>
            </a:r>
          </a:p>
          <a:p>
            <a:pPr algn="ctr"/>
            <a:r>
              <a:rPr lang="pt-BR" sz="2400" dirty="0" smtClean="0"/>
              <a:t>Unidade Central de Processamento</a:t>
            </a:r>
            <a:endParaRPr lang="pt-BR" sz="2400" dirty="0"/>
          </a:p>
        </p:txBody>
      </p:sp>
      <p:sp>
        <p:nvSpPr>
          <p:cNvPr id="47" name="Retângulo 46"/>
          <p:cNvSpPr/>
          <p:nvPr/>
        </p:nvSpPr>
        <p:spPr>
          <a:xfrm>
            <a:off x="611560" y="2294874"/>
            <a:ext cx="3600400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ULA, Registradores de máquinas, relógio (</a:t>
            </a:r>
            <a:r>
              <a:rPr lang="pt-BR" sz="1600" i="1" dirty="0" err="1" smtClean="0"/>
              <a:t>clock</a:t>
            </a:r>
            <a:r>
              <a:rPr lang="pt-BR" sz="1600" dirty="0" smtClean="0"/>
              <a:t>), decodificador de instruções, unidade de controle, cache de instruções</a:t>
            </a:r>
            <a:endParaRPr lang="pt-BR" sz="1600" dirty="0"/>
          </a:p>
        </p:txBody>
      </p:sp>
      <p:sp>
        <p:nvSpPr>
          <p:cNvPr id="48" name="Retângulo 47"/>
          <p:cNvSpPr/>
          <p:nvPr/>
        </p:nvSpPr>
        <p:spPr>
          <a:xfrm>
            <a:off x="611560" y="4127412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Memória</a:t>
            </a:r>
            <a:endParaRPr lang="pt-BR" sz="2800" dirty="0"/>
          </a:p>
        </p:txBody>
      </p:sp>
      <p:sp>
        <p:nvSpPr>
          <p:cNvPr id="49" name="Retângulo 48"/>
          <p:cNvSpPr/>
          <p:nvPr/>
        </p:nvSpPr>
        <p:spPr>
          <a:xfrm>
            <a:off x="611560" y="4758589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Endereço e Conteúdo</a:t>
            </a:r>
            <a:endParaRPr lang="pt-BR" dirty="0"/>
          </a:p>
        </p:txBody>
      </p:sp>
      <p:cxnSp>
        <p:nvCxnSpPr>
          <p:cNvPr id="1040" name="Conector de seta reta 1039"/>
          <p:cNvCxnSpPr/>
          <p:nvPr/>
        </p:nvCxnSpPr>
        <p:spPr>
          <a:xfrm flipV="1">
            <a:off x="1547664" y="3302986"/>
            <a:ext cx="0" cy="82442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V="1">
            <a:off x="3203848" y="3302986"/>
            <a:ext cx="0" cy="82442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>
            <a:off x="5868144" y="1083967"/>
            <a:ext cx="2592288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Dispositivos de E/S</a:t>
            </a:r>
          </a:p>
          <a:p>
            <a:pPr algn="ctr"/>
            <a:r>
              <a:rPr lang="pt-BR" sz="1600" dirty="0" smtClean="0"/>
              <a:t>Periféricos: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Vídeo (</a:t>
            </a:r>
            <a:r>
              <a:rPr lang="pt-BR" sz="1600" i="1" dirty="0" err="1" smtClean="0"/>
              <a:t>stdout</a:t>
            </a:r>
            <a:r>
              <a:rPr lang="pt-BR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Teclado (</a:t>
            </a:r>
            <a:r>
              <a:rPr lang="pt-BR" sz="1600" i="1" dirty="0" err="1" smtClean="0"/>
              <a:t>stdin</a:t>
            </a:r>
            <a:r>
              <a:rPr lang="pt-BR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Impressora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Disco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CD-ROM ...</a:t>
            </a:r>
            <a:endParaRPr lang="pt-BR" sz="1600" dirty="0"/>
          </a:p>
        </p:txBody>
      </p:sp>
      <p:sp>
        <p:nvSpPr>
          <p:cNvPr id="1043" name="Retângulo 1042"/>
          <p:cNvSpPr/>
          <p:nvPr/>
        </p:nvSpPr>
        <p:spPr>
          <a:xfrm>
            <a:off x="503548" y="5558190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Programação</a:t>
            </a:r>
            <a:r>
              <a:rPr lang="pt-BR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Imperativa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Determinística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Estruturada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OOP </a:t>
            </a:r>
            <a:r>
              <a:rPr lang="pt-BR" sz="1400" dirty="0"/>
              <a:t>(Objetos)</a:t>
            </a:r>
          </a:p>
        </p:txBody>
      </p:sp>
      <p:sp>
        <p:nvSpPr>
          <p:cNvPr id="1044" name="Retângulo 1043"/>
          <p:cNvSpPr/>
          <p:nvPr/>
        </p:nvSpPr>
        <p:spPr>
          <a:xfrm>
            <a:off x="3203848" y="5539133"/>
            <a:ext cx="16561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Alto Nível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Pascal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“C” / C++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Java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err="1"/>
              <a:t>Cobol</a:t>
            </a:r>
            <a:r>
              <a:rPr lang="pt-BR" sz="1400" dirty="0"/>
              <a:t> ...</a:t>
            </a:r>
          </a:p>
        </p:txBody>
      </p:sp>
      <p:sp>
        <p:nvSpPr>
          <p:cNvPr id="1045" name="Retângulo 1044"/>
          <p:cNvSpPr/>
          <p:nvPr/>
        </p:nvSpPr>
        <p:spPr>
          <a:xfrm>
            <a:off x="5940152" y="5517231"/>
            <a:ext cx="16379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Baixo Nível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8080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80x86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680xx ...</a:t>
            </a:r>
          </a:p>
        </p:txBody>
      </p:sp>
      <p:cxnSp>
        <p:nvCxnSpPr>
          <p:cNvPr id="1047" name="Conector de seta reta 1046"/>
          <p:cNvCxnSpPr>
            <a:stCxn id="1038" idx="3"/>
          </p:cNvCxnSpPr>
          <p:nvPr/>
        </p:nvCxnSpPr>
        <p:spPr>
          <a:xfrm flipV="1">
            <a:off x="4211960" y="1690164"/>
            <a:ext cx="1656184" cy="1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2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566"/>
            <a:ext cx="8229600" cy="1143000"/>
          </a:xfrm>
        </p:spPr>
        <p:txBody>
          <a:bodyPr/>
          <a:lstStyle/>
          <a:p>
            <a:r>
              <a:rPr lang="pt-BR" dirty="0" smtClean="0"/>
              <a:t>Linguagem “C”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12</a:t>
            </a:fld>
            <a:endParaRPr lang="pt-BR"/>
          </a:p>
        </p:txBody>
      </p:sp>
      <p:sp>
        <p:nvSpPr>
          <p:cNvPr id="1038" name="Retângulo 1037"/>
          <p:cNvSpPr/>
          <p:nvPr/>
        </p:nvSpPr>
        <p:spPr>
          <a:xfrm>
            <a:off x="611560" y="1083967"/>
            <a:ext cx="3600400" cy="1212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CPU / UCP</a:t>
            </a:r>
          </a:p>
          <a:p>
            <a:pPr algn="ctr"/>
            <a:r>
              <a:rPr lang="pt-BR" sz="2400" dirty="0" smtClean="0"/>
              <a:t>Unidade Central de Processamento</a:t>
            </a:r>
            <a:endParaRPr lang="pt-BR" sz="2400" dirty="0"/>
          </a:p>
        </p:txBody>
      </p:sp>
      <p:sp>
        <p:nvSpPr>
          <p:cNvPr id="47" name="Retângulo 46"/>
          <p:cNvSpPr/>
          <p:nvPr/>
        </p:nvSpPr>
        <p:spPr>
          <a:xfrm>
            <a:off x="611560" y="2294874"/>
            <a:ext cx="3600400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ULA, Registradores de máquinas, relógio (</a:t>
            </a:r>
            <a:r>
              <a:rPr lang="pt-BR" sz="1600" dirty="0" err="1" smtClean="0"/>
              <a:t>clock</a:t>
            </a:r>
            <a:r>
              <a:rPr lang="pt-BR" sz="1600" dirty="0" smtClean="0"/>
              <a:t>), decodificador de instruções, unidade de controle, cache de instruções</a:t>
            </a:r>
            <a:endParaRPr lang="pt-BR" sz="1600" dirty="0"/>
          </a:p>
        </p:txBody>
      </p:sp>
      <p:sp>
        <p:nvSpPr>
          <p:cNvPr id="48" name="Retângulo 47"/>
          <p:cNvSpPr/>
          <p:nvPr/>
        </p:nvSpPr>
        <p:spPr>
          <a:xfrm>
            <a:off x="611560" y="4127412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Memória</a:t>
            </a:r>
            <a:endParaRPr lang="pt-BR" sz="2800" dirty="0"/>
          </a:p>
        </p:txBody>
      </p:sp>
      <p:sp>
        <p:nvSpPr>
          <p:cNvPr id="49" name="Retângulo 48"/>
          <p:cNvSpPr/>
          <p:nvPr/>
        </p:nvSpPr>
        <p:spPr>
          <a:xfrm>
            <a:off x="611560" y="4758589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Endereço e Conteúdo</a:t>
            </a:r>
            <a:endParaRPr lang="pt-BR" dirty="0"/>
          </a:p>
        </p:txBody>
      </p:sp>
      <p:cxnSp>
        <p:nvCxnSpPr>
          <p:cNvPr id="1040" name="Conector de seta reta 1039"/>
          <p:cNvCxnSpPr/>
          <p:nvPr/>
        </p:nvCxnSpPr>
        <p:spPr>
          <a:xfrm flipV="1">
            <a:off x="1547664" y="3302986"/>
            <a:ext cx="0" cy="82442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V="1">
            <a:off x="3203848" y="3302986"/>
            <a:ext cx="0" cy="82442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>
            <a:off x="5868144" y="1083967"/>
            <a:ext cx="2592288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Dispositivos de E/S</a:t>
            </a:r>
          </a:p>
          <a:p>
            <a:pPr algn="ctr"/>
            <a:r>
              <a:rPr lang="pt-BR" sz="1600" dirty="0" smtClean="0"/>
              <a:t>Periféricos: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Vídeo (</a:t>
            </a:r>
            <a:r>
              <a:rPr lang="pt-BR" sz="1600" dirty="0" err="1" smtClean="0"/>
              <a:t>stdout</a:t>
            </a:r>
            <a:r>
              <a:rPr lang="pt-BR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Teclado (</a:t>
            </a:r>
            <a:r>
              <a:rPr lang="pt-BR" sz="1600" dirty="0" err="1" smtClean="0"/>
              <a:t>stdin</a:t>
            </a:r>
            <a:r>
              <a:rPr lang="pt-BR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Impressora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Disco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CD-ROM ...</a:t>
            </a:r>
            <a:endParaRPr lang="pt-BR" sz="1600" dirty="0"/>
          </a:p>
        </p:txBody>
      </p:sp>
      <p:sp>
        <p:nvSpPr>
          <p:cNvPr id="1043" name="Retângulo 1042"/>
          <p:cNvSpPr/>
          <p:nvPr/>
        </p:nvSpPr>
        <p:spPr>
          <a:xfrm>
            <a:off x="503548" y="5558190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Programação</a:t>
            </a:r>
            <a:r>
              <a:rPr lang="pt-BR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Imperativa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Determinística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Estruturada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OOP </a:t>
            </a:r>
            <a:r>
              <a:rPr lang="pt-BR" sz="1400" dirty="0"/>
              <a:t>(Objetos)</a:t>
            </a:r>
          </a:p>
        </p:txBody>
      </p:sp>
      <p:sp>
        <p:nvSpPr>
          <p:cNvPr id="1044" name="Retângulo 1043"/>
          <p:cNvSpPr/>
          <p:nvPr/>
        </p:nvSpPr>
        <p:spPr>
          <a:xfrm>
            <a:off x="3203848" y="5539133"/>
            <a:ext cx="16561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Alto Nível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Pascal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“C” / C++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Java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err="1"/>
              <a:t>Cobol</a:t>
            </a:r>
            <a:r>
              <a:rPr lang="pt-BR" sz="1400" dirty="0"/>
              <a:t> ...</a:t>
            </a:r>
          </a:p>
        </p:txBody>
      </p:sp>
      <p:sp>
        <p:nvSpPr>
          <p:cNvPr id="1045" name="Retângulo 1044"/>
          <p:cNvSpPr/>
          <p:nvPr/>
        </p:nvSpPr>
        <p:spPr>
          <a:xfrm>
            <a:off x="5940152" y="5517231"/>
            <a:ext cx="16379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Baixo Nível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8080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80x86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680xx ...</a:t>
            </a:r>
          </a:p>
        </p:txBody>
      </p:sp>
      <p:cxnSp>
        <p:nvCxnSpPr>
          <p:cNvPr id="1047" name="Conector de seta reta 1046"/>
          <p:cNvCxnSpPr>
            <a:stCxn id="1038" idx="3"/>
          </p:cNvCxnSpPr>
          <p:nvPr/>
        </p:nvCxnSpPr>
        <p:spPr>
          <a:xfrm flipV="1">
            <a:off x="4211960" y="1690164"/>
            <a:ext cx="1656184" cy="1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611560" y="1083967"/>
            <a:ext cx="3600400" cy="4322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i="1" dirty="0" smtClean="0"/>
              <a:t>Ferramentas de Software</a:t>
            </a:r>
            <a:r>
              <a:rPr lang="pt-BR" b="1" dirty="0" smtClean="0"/>
              <a:t>:</a:t>
            </a:r>
            <a:endParaRPr lang="pt-BR" dirty="0" smtClean="0"/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• Sistema Operacional</a:t>
            </a:r>
          </a:p>
          <a:p>
            <a:r>
              <a:rPr lang="pt-BR" dirty="0" smtClean="0"/>
              <a:t> </a:t>
            </a: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• Compiladores - GCC, ...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• Interpretadores - PERL, ...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• Compilador/Interpretador: Java (JVM)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• Aplicativos:</a:t>
            </a:r>
          </a:p>
          <a:p>
            <a:r>
              <a:rPr lang="pt-BR" dirty="0" smtClean="0"/>
              <a:t>Word, Excel, Browsers, 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9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“C”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pt-BR" b="1" dirty="0" smtClean="0"/>
              <a:t>Existem várias maneiras de escrever um programa</a:t>
            </a:r>
          </a:p>
          <a:p>
            <a:r>
              <a:rPr lang="pt-BR" b="1" dirty="0" smtClean="0"/>
              <a:t>Criada </a:t>
            </a:r>
            <a:r>
              <a:rPr lang="pt-BR" b="1" dirty="0"/>
              <a:t>por B. </a:t>
            </a:r>
            <a:r>
              <a:rPr lang="pt-BR" b="1" dirty="0" err="1"/>
              <a:t>Kernighan</a:t>
            </a:r>
            <a:r>
              <a:rPr lang="pt-BR" b="1" dirty="0"/>
              <a:t> e D. Ritchie</a:t>
            </a:r>
            <a:endParaRPr lang="pt-BR" dirty="0"/>
          </a:p>
          <a:p>
            <a:r>
              <a:rPr lang="pt-BR" b="1" dirty="0" smtClean="0"/>
              <a:t>Linguagem </a:t>
            </a:r>
            <a:r>
              <a:rPr lang="pt-BR" b="1" dirty="0"/>
              <a:t>mais utilizada em ambientes </a:t>
            </a:r>
            <a:r>
              <a:rPr lang="pt-BR" b="1" dirty="0" smtClean="0"/>
              <a:t>acadêmicos,</a:t>
            </a:r>
            <a:r>
              <a:rPr lang="pt-BR" b="1" dirty="0"/>
              <a:t> </a:t>
            </a:r>
            <a:r>
              <a:rPr lang="pt-BR" b="1" dirty="0" smtClean="0"/>
              <a:t>de </a:t>
            </a:r>
            <a:r>
              <a:rPr lang="pt-BR" b="1" dirty="0"/>
              <a:t>pesquisa e de desenvolvimento de ferramentas </a:t>
            </a:r>
            <a:r>
              <a:rPr lang="pt-BR" b="1" dirty="0" smtClean="0"/>
              <a:t>básicas</a:t>
            </a:r>
            <a:endParaRPr lang="pt-BR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Adotaremos </a:t>
            </a:r>
            <a:r>
              <a:rPr lang="pt-BR" b="1" dirty="0"/>
              <a:t>a linguagem ”C” inicialmente </a:t>
            </a:r>
            <a:r>
              <a:rPr lang="pt-BR" b="1" dirty="0" smtClean="0"/>
              <a:t>como</a:t>
            </a:r>
            <a:r>
              <a:rPr lang="pt-BR" dirty="0" smtClean="0"/>
              <a:t> </a:t>
            </a:r>
            <a:r>
              <a:rPr lang="pt-BR" b="1" dirty="0" smtClean="0"/>
              <a:t>ferramenta </a:t>
            </a:r>
            <a:r>
              <a:rPr lang="pt-BR" b="1" dirty="0"/>
              <a:t>para desenvolvimento de programas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i="1" dirty="0" smtClean="0"/>
              <a:t>Motivos </a:t>
            </a:r>
            <a:r>
              <a:rPr lang="pt-BR" b="1" i="1" dirty="0"/>
              <a:t>da escolha desta linguagem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Portabilidade </a:t>
            </a:r>
            <a:r>
              <a:rPr lang="pt-BR" dirty="0"/>
              <a:t>(GCC for Windows / GCC for Linux)</a:t>
            </a:r>
          </a:p>
          <a:p>
            <a:r>
              <a:rPr lang="pt-BR" dirty="0" smtClean="0"/>
              <a:t>Bem </a:t>
            </a:r>
            <a:r>
              <a:rPr lang="pt-BR" dirty="0"/>
              <a:t>estruturada, gera código otimizado</a:t>
            </a:r>
          </a:p>
          <a:p>
            <a:r>
              <a:rPr lang="pt-BR" dirty="0" smtClean="0"/>
              <a:t>Flexibilidade</a:t>
            </a:r>
            <a:r>
              <a:rPr lang="pt-BR" dirty="0"/>
              <a:t>, potencialidade (“ling. aberta”), C++</a:t>
            </a:r>
          </a:p>
          <a:p>
            <a:r>
              <a:rPr lang="pt-BR" dirty="0" smtClean="0"/>
              <a:t>Uso </a:t>
            </a:r>
            <a:r>
              <a:rPr lang="pt-BR" dirty="0"/>
              <a:t>de </a:t>
            </a:r>
            <a:r>
              <a:rPr lang="pt-BR" i="1" dirty="0"/>
              <a:t>Software Livre </a:t>
            </a:r>
            <a:r>
              <a:rPr lang="pt-BR" dirty="0"/>
              <a:t>e das bibliotecas disponíveis</a:t>
            </a:r>
          </a:p>
          <a:p>
            <a:r>
              <a:rPr lang="pt-BR" dirty="0" smtClean="0"/>
              <a:t>Ambiente </a:t>
            </a:r>
            <a:r>
              <a:rPr lang="pt-BR" dirty="0"/>
              <a:t>de desenvolvimento: IDE </a:t>
            </a:r>
            <a:r>
              <a:rPr lang="pt-BR" i="1" dirty="0" err="1"/>
              <a:t>Integrated</a:t>
            </a:r>
            <a:r>
              <a:rPr lang="pt-BR" i="1" dirty="0"/>
              <a:t> </a:t>
            </a:r>
            <a:r>
              <a:rPr lang="pt-BR" i="1" dirty="0" err="1"/>
              <a:t>Development</a:t>
            </a:r>
            <a:r>
              <a:rPr lang="pt-BR" i="1" dirty="0"/>
              <a:t> </a:t>
            </a:r>
            <a:r>
              <a:rPr lang="pt-BR" i="1" dirty="0" err="1"/>
              <a:t>Environment</a:t>
            </a:r>
            <a:r>
              <a:rPr lang="pt-BR" i="1" dirty="0"/>
              <a:t>:</a:t>
            </a:r>
          </a:p>
          <a:p>
            <a:pPr lvl="1"/>
            <a:r>
              <a:rPr lang="pt-BR" dirty="0" smtClean="0"/>
              <a:t>DEV-C</a:t>
            </a:r>
            <a:r>
              <a:rPr lang="pt-BR" dirty="0"/>
              <a:t>++ - Editor, Compilador, Depurador (debug</a:t>
            </a:r>
            <a:r>
              <a:rPr lang="pt-BR" dirty="0" smtClean="0"/>
              <a:t>), Visual Studio</a:t>
            </a:r>
            <a:endParaRPr lang="pt-BR" dirty="0"/>
          </a:p>
          <a:p>
            <a:pPr lvl="1"/>
            <a:r>
              <a:rPr lang="en-US" dirty="0" smtClean="0"/>
              <a:t>Linux</a:t>
            </a:r>
            <a:r>
              <a:rPr lang="en-US" dirty="0"/>
              <a:t>: </a:t>
            </a:r>
            <a:r>
              <a:rPr lang="en-US" dirty="0" err="1"/>
              <a:t>gcc</a:t>
            </a:r>
            <a:r>
              <a:rPr lang="en-US" dirty="0"/>
              <a:t>, dev-</a:t>
            </a:r>
            <a:r>
              <a:rPr lang="en-US" dirty="0" err="1"/>
              <a:t>c++</a:t>
            </a:r>
            <a:r>
              <a:rPr lang="en-US" dirty="0"/>
              <a:t>, vi/</a:t>
            </a:r>
            <a:r>
              <a:rPr lang="en-US" dirty="0" err="1"/>
              <a:t>xedit</a:t>
            </a:r>
            <a:r>
              <a:rPr lang="en-US" dirty="0"/>
              <a:t>/</a:t>
            </a:r>
            <a:r>
              <a:rPr lang="en-US" dirty="0" err="1"/>
              <a:t>emacs</a:t>
            </a:r>
            <a:r>
              <a:rPr lang="en-US" dirty="0"/>
              <a:t>/</a:t>
            </a:r>
            <a:r>
              <a:rPr lang="en-US" dirty="0" err="1"/>
              <a:t>pico</a:t>
            </a:r>
            <a:r>
              <a:rPr lang="en-US" dirty="0"/>
              <a:t>, </a:t>
            </a:r>
            <a:r>
              <a:rPr lang="en-US" dirty="0" err="1"/>
              <a:t>xxgdb</a:t>
            </a:r>
            <a:r>
              <a:rPr lang="en-US" dirty="0"/>
              <a:t>/</a:t>
            </a:r>
            <a:r>
              <a:rPr lang="en-US" dirty="0" err="1"/>
              <a:t>ddd</a:t>
            </a:r>
            <a:r>
              <a:rPr lang="en-US" dirty="0"/>
              <a:t>, </a:t>
            </a:r>
            <a:r>
              <a:rPr lang="en-US" dirty="0" smtClean="0"/>
              <a:t>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0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“C”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/>
              <a:t>Linguagem de Programação Adotada: C/C</a:t>
            </a:r>
            <a:r>
              <a:rPr lang="pt-BR" b="1" dirty="0" smtClean="0"/>
              <a:t>++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Ferramentas </a:t>
            </a:r>
            <a:r>
              <a:rPr lang="pt-BR" b="1" dirty="0"/>
              <a:t>de Desenvolvimento em "C" </a:t>
            </a:r>
            <a:endParaRPr lang="pt-BR" b="1" dirty="0" smtClean="0"/>
          </a:p>
          <a:p>
            <a:r>
              <a:rPr lang="pt-BR" b="1" dirty="0" smtClean="0"/>
              <a:t>Windows</a:t>
            </a:r>
          </a:p>
          <a:p>
            <a:pPr lvl="1"/>
            <a:r>
              <a:rPr lang="pt-BR" b="1" dirty="0" smtClean="0"/>
              <a:t>Visual Studio </a:t>
            </a:r>
            <a:r>
              <a:rPr lang="pt-BR" b="1" dirty="0" smtClean="0">
                <a:hlinkClick r:id="rId2"/>
              </a:rPr>
              <a:t>https://www.visualstudio.com/</a:t>
            </a:r>
            <a:r>
              <a:rPr lang="pt-BR" b="1" dirty="0" smtClean="0"/>
              <a:t> </a:t>
            </a:r>
            <a:endParaRPr lang="pt-BR" dirty="0"/>
          </a:p>
          <a:p>
            <a:pPr lvl="1"/>
            <a:r>
              <a:rPr lang="en-US" b="1" dirty="0" smtClean="0"/>
              <a:t>Dev-C</a:t>
            </a:r>
            <a:r>
              <a:rPr lang="en-US" b="1" dirty="0"/>
              <a:t>++ [</a:t>
            </a:r>
            <a:r>
              <a:rPr lang="en-US" b="1" dirty="0" err="1" smtClean="0"/>
              <a:t>MingW</a:t>
            </a:r>
            <a:r>
              <a:rPr lang="en-US" b="1" dirty="0" smtClean="0"/>
              <a:t>] </a:t>
            </a:r>
            <a:r>
              <a:rPr lang="en-US" b="1" dirty="0" smtClean="0">
                <a:hlinkClick r:id="rId3"/>
              </a:rPr>
              <a:t>http</a:t>
            </a:r>
            <a:r>
              <a:rPr lang="en-US" b="1" dirty="0">
                <a:hlinkClick r:id="rId3"/>
              </a:rPr>
              <a:t>://</a:t>
            </a:r>
            <a:r>
              <a:rPr lang="en-US" b="1" dirty="0" smtClean="0">
                <a:hlinkClick r:id="rId3"/>
              </a:rPr>
              <a:t>www.bloodshed.net/devcpp.html</a:t>
            </a:r>
            <a:endParaRPr lang="pt-BR" dirty="0" smtClean="0"/>
          </a:p>
          <a:p>
            <a:pPr lvl="1"/>
            <a:r>
              <a:rPr lang="en-US" b="1" dirty="0" err="1" smtClean="0"/>
              <a:t>CodeBlocks</a:t>
            </a:r>
            <a:r>
              <a:rPr lang="en-US" b="1" dirty="0" smtClean="0"/>
              <a:t> </a:t>
            </a:r>
            <a:r>
              <a:rPr lang="en-US" b="1" dirty="0"/>
              <a:t>[</a:t>
            </a:r>
            <a:r>
              <a:rPr lang="en-US" b="1" dirty="0" err="1"/>
              <a:t>MingW</a:t>
            </a:r>
            <a:r>
              <a:rPr lang="en-US" b="1" dirty="0" smtClean="0"/>
              <a:t>] </a:t>
            </a:r>
            <a:r>
              <a:rPr lang="en-US" b="1" dirty="0" smtClean="0">
                <a:hlinkClick r:id="rId4"/>
              </a:rPr>
              <a:t>http</a:t>
            </a:r>
            <a:r>
              <a:rPr lang="en-US" b="1" dirty="0">
                <a:hlinkClick r:id="rId4"/>
              </a:rPr>
              <a:t>://www.codeblocks.org/</a:t>
            </a:r>
            <a:endParaRPr lang="pt-BR" dirty="0"/>
          </a:p>
          <a:p>
            <a:r>
              <a:rPr lang="en-US" b="1" dirty="0" smtClean="0"/>
              <a:t>Linux </a:t>
            </a:r>
            <a:r>
              <a:rPr lang="en-US" b="1" dirty="0"/>
              <a:t>GNU GCC + { </a:t>
            </a:r>
            <a:r>
              <a:rPr lang="en-US" b="1" dirty="0" err="1"/>
              <a:t>gdb</a:t>
            </a:r>
            <a:r>
              <a:rPr lang="en-US" b="1" dirty="0"/>
              <a:t>, </a:t>
            </a:r>
            <a:r>
              <a:rPr lang="en-US" b="1" dirty="0" err="1"/>
              <a:t>xxgdb</a:t>
            </a:r>
            <a:r>
              <a:rPr lang="en-US" b="1" dirty="0"/>
              <a:t>, DDD / </a:t>
            </a:r>
            <a:r>
              <a:rPr lang="en-US" b="1" dirty="0" err="1"/>
              <a:t>Kdeveloper</a:t>
            </a:r>
            <a:r>
              <a:rPr lang="en-US" b="1" dirty="0"/>
              <a:t> }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b="1" dirty="0" smtClean="0"/>
              <a:t>Outras </a:t>
            </a:r>
            <a:r>
              <a:rPr lang="pt-BR" b="1" dirty="0"/>
              <a:t>Ferramentas para Desenvolvimento de Programas em “C”</a:t>
            </a:r>
            <a:endParaRPr lang="pt-BR" dirty="0"/>
          </a:p>
          <a:p>
            <a:pPr lvl="1"/>
            <a:r>
              <a:rPr lang="pt-BR" b="1" dirty="0" smtClean="0"/>
              <a:t>DJGPP junto com { </a:t>
            </a:r>
            <a:r>
              <a:rPr lang="pt-BR" b="1" dirty="0" err="1" smtClean="0"/>
              <a:t>Rhide</a:t>
            </a:r>
            <a:r>
              <a:rPr lang="pt-BR" b="1" dirty="0" smtClean="0"/>
              <a:t> / </a:t>
            </a:r>
            <a:r>
              <a:rPr lang="pt-BR" b="1" dirty="0" err="1" smtClean="0"/>
              <a:t>CodeBlocks</a:t>
            </a:r>
            <a:r>
              <a:rPr lang="pt-BR" b="1" dirty="0" smtClean="0"/>
              <a:t> / </a:t>
            </a:r>
            <a:r>
              <a:rPr lang="pt-BR" b="1" dirty="0" err="1" smtClean="0"/>
              <a:t>Dev</a:t>
            </a:r>
            <a:r>
              <a:rPr lang="pt-BR" b="1" dirty="0" smtClean="0"/>
              <a:t>-C++ } </a:t>
            </a:r>
          </a:p>
          <a:p>
            <a:pPr lvl="1"/>
            <a:r>
              <a:rPr lang="pt-BR" b="1" dirty="0" smtClean="0"/>
              <a:t>Borland </a:t>
            </a:r>
            <a:r>
              <a:rPr lang="pt-BR" b="1" dirty="0" err="1"/>
              <a:t>TurboC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3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Linguagem “C” Compilador GNU GCC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15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25053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549689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763688" y="1331476"/>
            <a:ext cx="79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Edição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99992" y="1995227"/>
            <a:ext cx="3211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Inicializar as variáveis de ambiente: </a:t>
            </a:r>
            <a:r>
              <a:rPr lang="pt-BR" b="1" dirty="0"/>
              <a:t>PATH</a:t>
            </a:r>
          </a:p>
          <a:p>
            <a:r>
              <a:rPr lang="en-US" dirty="0"/>
              <a:t>Usual: C:\Dev-Cpp\Bin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63688" y="454082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Compilação e Execução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09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Linguagem “C” Compilador GNU GCC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b="1" dirty="0" smtClean="0"/>
              <a:t>Linguagem </a:t>
            </a:r>
            <a:r>
              <a:rPr lang="pt-BR" sz="1600" b="1" dirty="0"/>
              <a:t>“C” : Comandos de compilação de programa em “C” </a:t>
            </a:r>
            <a:endParaRPr lang="pt-B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Compilação: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Entrada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= Arquivo Texto (.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c)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Saída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= Arquivo Executável (.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exe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GCC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&lt;programa&gt;.c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Gera um programa executável 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a.out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ou a.exe </a:t>
            </a: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GCC 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-o prog.exe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Especifica o nome do executável </a:t>
            </a: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GCC 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-o prog.exe -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lm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Indica para incluir (link) biblioteca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      matemática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GCC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-g 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-o prog.exe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Indica para gerar código adicional para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    "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debug" </a:t>
            </a: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GCC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-g -Wall 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-o pro.exe -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lm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Compilação "cuidadosa" (inclui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principais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opções) </a:t>
            </a: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GCC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version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Versão do compilador - IMPORTANTE! </a:t>
            </a: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GCC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--help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Exibe a tela de ajuda do comando de compilação (opções) </a:t>
            </a:r>
          </a:p>
          <a:p>
            <a:endParaRPr lang="pt-B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3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um programa em “C”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3898776" cy="4133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Windows&gt;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hello.c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pt-B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&gt;	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pt-B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main (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 {</a:t>
            </a:r>
            <a:endParaRPr lang="pt-B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(“\n”);	</a:t>
            </a: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(“Hello World! \n”);	</a:t>
            </a: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(“\n”);		</a:t>
            </a:r>
            <a:endParaRPr lang="pt-BR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Windows&gt; </a:t>
            </a:r>
            <a:r>
              <a:rPr lang="pt-BR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hello.c</a:t>
            </a: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-o hello.exe -</a:t>
            </a:r>
            <a:r>
              <a:rPr lang="pt-BR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lm</a:t>
            </a: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17</a:t>
            </a:fld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860032" y="1600201"/>
            <a:ext cx="3816424" cy="41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Linux&gt; cat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hello.c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pt-BR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	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pt-BR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 ( )  {</a:t>
            </a:r>
            <a:endParaRPr lang="pt-BR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(“\n”);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(“Hello World! \n”);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(“\n”);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Linux&gt;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hello.c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-o hello.exe -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lm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pt-B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pt-B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99792" y="5661248"/>
            <a:ext cx="3731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Exatamente iguais!</a:t>
            </a:r>
            <a:endParaRPr lang="pt-BR" sz="3600" dirty="0"/>
          </a:p>
        </p:txBody>
      </p:sp>
      <p:sp>
        <p:nvSpPr>
          <p:cNvPr id="7" name="AutoShape 2" descr="Image result for windo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 result for window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6" descr="Image result for window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61014"/>
            <a:ext cx="1589603" cy="12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20049"/>
            <a:ext cx="990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9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um programa em “C”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709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Windows&gt;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hello2.c </a:t>
            </a: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/* Inclusão de Bibliotecas Externas - Header */ </a:t>
            </a: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#define ANO_ATUAL 2015 /* Valor constante */ </a:t>
            </a:r>
          </a:p>
          <a:p>
            <a:pPr marL="0" indent="0">
              <a:buNone/>
            </a:pP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/* Isto é um comentário */ </a:t>
            </a: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 nome [30];        /* Declaração de Variáveis Globais */ </a:t>
            </a:r>
          </a:p>
          <a:p>
            <a:pPr marL="0" indent="0">
              <a:buNone/>
            </a:pP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 )               /* Bloco Principal -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começa a executar aqui */ </a:t>
            </a: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                    /* Início do Bloco de nome "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 */ </a:t>
            </a:r>
          </a:p>
          <a:p>
            <a:pPr marL="0" indent="0">
              <a:buNone/>
            </a:pP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ano=ANO_ATUAL; /* Declaração de Variáveis Locais ao Bloco */ </a:t>
            </a:r>
          </a:p>
          <a:p>
            <a:pPr marL="0" indent="0">
              <a:buNone/>
            </a:pP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(“Nome? “); /* Comandos */ </a:t>
            </a:r>
          </a:p>
          <a:p>
            <a:pPr marL="0" indent="0">
              <a:buNone/>
            </a:pP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scanf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(“%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s”,nome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indent="0">
              <a:buNone/>
            </a:pP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(“\n”); </a:t>
            </a:r>
          </a:p>
          <a:p>
            <a:pPr marL="0" indent="0">
              <a:buNone/>
            </a:pP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%s,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welcome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%d!\n”,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nome,ano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indent="0">
              <a:buNone/>
            </a:pPr>
            <a:r>
              <a:rPr lang="pt-B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(“\n”); </a:t>
            </a:r>
          </a:p>
          <a:p>
            <a:pPr marL="0" indent="0">
              <a:buNone/>
            </a:pP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                     /* Fim do Bloco de nome "</a:t>
            </a:r>
            <a:r>
              <a:rPr lang="pt-BR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 */</a:t>
            </a: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18</a:t>
            </a:fld>
            <a:endParaRPr lang="pt-BR"/>
          </a:p>
        </p:txBody>
      </p:sp>
      <p:sp>
        <p:nvSpPr>
          <p:cNvPr id="7" name="AutoShape 2" descr="Image result for windo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 result for window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6" descr="Image result for window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8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um programa em “C”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709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Windows&gt; type hello2.c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 /* Inclusão de Bibliotecas Externas - Header */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#define ANO_ATUAL 2015 /* Valor constante */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/* Isto é um comentário */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nome [30];        /* Declaração de Variáveis Globais */ </a:t>
            </a:r>
          </a:p>
          <a:p>
            <a:pPr marL="0" indent="0">
              <a:buNone/>
            </a:pPr>
            <a:r>
              <a:rPr lang="pt-BR" sz="1400" b="1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main (</a:t>
            </a:r>
            <a:r>
              <a:rPr lang="pt-BR" sz="1400" b="1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        /* Bloco Principal - Main: começa a executar aqui */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                     /* Início do Bloco de nome "main" */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ano=ANO_ATUAL; /* Declaração de Variáveis Locais ao Bloco */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(“Nome? “); /* Comandos */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(“%s”,nome);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(“\n”);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(“Hello %s, welcome to %d!\n”,nome,ano);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(“\n”); 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400" b="1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(0);</a:t>
            </a:r>
          </a:p>
          <a:p>
            <a:pPr marL="0" indent="0">
              <a:buNone/>
            </a:pPr>
            <a:r>
              <a:rPr lang="pt-BR" sz="14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                     /* Fim do Bloco de nome "main" */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19</a:t>
            </a:fld>
            <a:endParaRPr lang="pt-BR"/>
          </a:p>
        </p:txBody>
      </p:sp>
      <p:sp>
        <p:nvSpPr>
          <p:cNvPr id="7" name="AutoShape 2" descr="Image result for windo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 result for window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6" descr="Image result for window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5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Objetivos da disciplina</a:t>
            </a:r>
          </a:p>
          <a:p>
            <a:r>
              <a:rPr lang="pt-BR" dirty="0" smtClean="0"/>
              <a:t>Programa e Conteúdos</a:t>
            </a:r>
          </a:p>
          <a:p>
            <a:r>
              <a:rPr lang="pt-BR" dirty="0" smtClean="0"/>
              <a:t>Grupos de trabalho</a:t>
            </a:r>
          </a:p>
          <a:p>
            <a:r>
              <a:rPr lang="pt-BR" dirty="0" smtClean="0"/>
              <a:t>Critérios de avaliação</a:t>
            </a:r>
          </a:p>
          <a:p>
            <a:r>
              <a:rPr lang="pt-BR" dirty="0" smtClean="0"/>
              <a:t>Recuperação</a:t>
            </a:r>
          </a:p>
          <a:p>
            <a:r>
              <a:rPr lang="pt-BR" dirty="0" smtClean="0"/>
              <a:t>Bibliografia básica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531585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00B050"/>
                </a:solidFill>
              </a:rPr>
              <a:t>Agenda:</a:t>
            </a:r>
            <a:endParaRPr lang="pt-B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sobre 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/>
              <a:t>USP - Universidade de São Paulo - São Carlos, SP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ICMC - Instituto de Ciências Matemáticas e de Computação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SSC - Departamento de Sistemas de Computação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b="1" dirty="0"/>
              <a:t>Prof. </a:t>
            </a:r>
            <a:r>
              <a:rPr lang="pt-BR" b="1" dirty="0" smtClean="0"/>
              <a:t>Dr. Daniel Rodrigo Ferraz Bonetti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Web institucional: </a:t>
            </a:r>
            <a:r>
              <a:rPr lang="pt-BR" b="1" dirty="0">
                <a:hlinkClick r:id="rId2"/>
              </a:rPr>
              <a:t>http://www.icmc.usp.br/</a:t>
            </a:r>
            <a:endParaRPr lang="pt-BR" dirty="0"/>
          </a:p>
          <a:p>
            <a:pPr marL="0" indent="0">
              <a:buNone/>
            </a:pPr>
            <a:r>
              <a:rPr lang="pt-BR" b="1" dirty="0" smtClean="0"/>
              <a:t>Página </a:t>
            </a:r>
            <a:r>
              <a:rPr lang="pt-BR" b="1" dirty="0"/>
              <a:t>do Grupo de Pesquisa: </a:t>
            </a:r>
            <a:r>
              <a:rPr lang="pt-BR" b="1" dirty="0">
                <a:hlinkClick r:id="rId3"/>
              </a:rPr>
              <a:t>http://</a:t>
            </a:r>
            <a:r>
              <a:rPr lang="pt-BR" b="1" dirty="0" smtClean="0">
                <a:hlinkClick r:id="rId3"/>
              </a:rPr>
              <a:t>www.lcr.icmc.usp.br</a:t>
            </a:r>
            <a:r>
              <a:rPr lang="pt-BR" b="1" dirty="0">
                <a:hlinkClick r:id="rId3"/>
              </a:rPr>
              <a:t>/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E-mail:  </a:t>
            </a:r>
            <a:r>
              <a:rPr lang="pt-BR" b="1" dirty="0" smtClean="0">
                <a:hlinkClick r:id="rId4"/>
              </a:rPr>
              <a:t>dbonetti@icmc.usp.br</a:t>
            </a:r>
            <a:r>
              <a:rPr lang="pt-BR" b="1" dirty="0" smtClean="0"/>
              <a:t> ou </a:t>
            </a:r>
            <a:r>
              <a:rPr lang="pt-BR" b="1" dirty="0" smtClean="0">
                <a:hlinkClick r:id="rId5"/>
              </a:rPr>
              <a:t>daniel.bonetti@gmail.com</a:t>
            </a:r>
            <a:r>
              <a:rPr lang="pt-BR" b="1" dirty="0" smtClean="0"/>
              <a:t>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b="1" dirty="0" smtClean="0"/>
              <a:t>Disciplina </a:t>
            </a:r>
            <a:r>
              <a:rPr lang="pt-BR" b="1" dirty="0"/>
              <a:t>de Linguagem de Programação e Aplicações SSC300</a:t>
            </a:r>
            <a:endParaRPr lang="pt-BR" dirty="0"/>
          </a:p>
          <a:p>
            <a:pPr marL="0" indent="0">
              <a:buNone/>
            </a:pPr>
            <a:r>
              <a:rPr lang="pt-BR" b="1" smtClean="0"/>
              <a:t>&gt; </a:t>
            </a:r>
            <a:r>
              <a:rPr lang="pt-BR" b="1" dirty="0"/>
              <a:t>Programa, Material de Aulas, Critérios de Avaliação,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&gt; Trabalhos Práticos, Datas das Provas, </a:t>
            </a:r>
            <a:r>
              <a:rPr lang="pt-BR" b="1" dirty="0" smtClean="0"/>
              <a:t>Notas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4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disciplina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b="1" dirty="0"/>
              <a:t>SSC0300 - </a:t>
            </a:r>
            <a:r>
              <a:rPr lang="pt-BR" b="1" i="1" dirty="0"/>
              <a:t>Linguagem de Programação e Aplicações </a:t>
            </a:r>
            <a:endParaRPr lang="pt-BR" b="1" i="1" dirty="0" smtClean="0"/>
          </a:p>
          <a:p>
            <a:endParaRPr lang="pt-BR" dirty="0"/>
          </a:p>
          <a:p>
            <a:pPr marL="0" indent="0" algn="just">
              <a:buNone/>
            </a:pPr>
            <a:r>
              <a:rPr lang="pt-BR" b="1" dirty="0"/>
              <a:t>Objetivos </a:t>
            </a:r>
            <a:r>
              <a:rPr lang="pt-BR" dirty="0"/>
              <a:t>Familiarização com uma linguagem de programação de alto nível a fim de dar ao futuro engenheiro condições de utilizar computadores como uma ferramenta para solução de seus problemas científicos e tecnológicos. Ensino de técnicas de programação visando a otimização de programas. </a:t>
            </a:r>
            <a:endParaRPr lang="pt-BR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Programa </a:t>
            </a:r>
            <a:r>
              <a:rPr lang="pt-BR" dirty="0"/>
              <a:t>Revisão dos conceitos básicos sobre linguagem de programação, algoritmos e programas. Estrutura de uma linguagem de programação para aplicações científicas e tecnológicas: definição de variável, comandos de entrada e saída, estruturas de controle, declaração de subprogramas. Utilização de bibliotecas. Aplicações utilizando técnicas de programação eficiente.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0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b="1" dirty="0"/>
              <a:t>Objetivos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Utilizar computadores como uma ferramenta para solução de seus problemas </a:t>
            </a:r>
            <a:r>
              <a:rPr lang="pt-BR" dirty="0" smtClean="0"/>
              <a:t>científicos </a:t>
            </a:r>
            <a:r>
              <a:rPr lang="pt-BR" dirty="0"/>
              <a:t>e tecnológicos. Ensino de técnicas de programação visando </a:t>
            </a:r>
            <a:r>
              <a:rPr lang="pt-BR" dirty="0" smtClean="0"/>
              <a:t>o </a:t>
            </a:r>
            <a:r>
              <a:rPr lang="pt-BR" dirty="0"/>
              <a:t>desenvolvimento de aplicações e a otimização de programas.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Disciplina composta de </a:t>
            </a:r>
            <a:r>
              <a:rPr lang="pt-BR" sz="3100" dirty="0" smtClean="0"/>
              <a:t>Aulas </a:t>
            </a:r>
            <a:r>
              <a:rPr lang="pt-BR" sz="3100" dirty="0"/>
              <a:t>Teóricas - Sextas-feiras 10h10 - </a:t>
            </a:r>
            <a:r>
              <a:rPr lang="pt-BR" sz="3100" dirty="0" smtClean="0"/>
              <a:t>11h50</a:t>
            </a:r>
            <a:endParaRPr lang="pt-BR" sz="3100" dirty="0"/>
          </a:p>
          <a:p>
            <a:pPr marL="0" indent="0">
              <a:buNone/>
            </a:pPr>
            <a:r>
              <a:rPr lang="pt-BR" b="1" dirty="0"/>
              <a:t>Carga Horária Total: </a:t>
            </a:r>
            <a:r>
              <a:rPr lang="pt-BR" sz="3100" dirty="0"/>
              <a:t>30 h (15 aulas x 2 horas) </a:t>
            </a:r>
          </a:p>
          <a:p>
            <a:pPr marL="0" indent="0">
              <a:buNone/>
            </a:pPr>
            <a:r>
              <a:rPr lang="pt-BR" b="1" dirty="0"/>
              <a:t>Método: </a:t>
            </a:r>
            <a:r>
              <a:rPr lang="pt-BR" sz="3100" dirty="0"/>
              <a:t>Aulas expositivas, exercícios, trabalho (prática) e provas (teoria)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0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Cronograma </a:t>
            </a:r>
            <a:r>
              <a:rPr lang="pt-BR" sz="3200" b="1" dirty="0" smtClean="0"/>
              <a:t>previsto</a:t>
            </a:r>
            <a:r>
              <a:rPr lang="pt-BR" sz="3200" dirty="0" smtClean="0"/>
              <a:t>: Aula/Data/Conteúdos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324638"/>
              </p:ext>
            </p:extLst>
          </p:nvPr>
        </p:nvGraphicFramePr>
        <p:xfrm>
          <a:off x="457200" y="1600200"/>
          <a:ext cx="8363272" cy="41330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984"/>
                <a:gridCol w="827722"/>
                <a:gridCol w="5342566"/>
              </a:tblGrid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07/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Início do semetres 2015/2. Apresentação da disciplina: Programa, Cronograma e Avaliações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14/ago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Revisão: Linguagem C, Variáveis, Comandos, Vetores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21/ago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Alocação dinâmica de memória: Estruturas e ponteiros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28/ago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Sub-rotinas e Passagem de Parâmetros (por valor/endereço)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Arquivos: Criação, Gravação e Leitura de Arquivos em Disco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11/set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Semana da pátria - Sem aula (07 a 11 Set)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Exercícios: Sub-rotinas, estruturas,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ponteiros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arquivos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limite para trancamento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&gt;&gt;&gt; Prova 1 &lt;&lt;&lt;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3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Cronograma </a:t>
            </a:r>
            <a:r>
              <a:rPr lang="pt-BR" sz="3200" b="1" dirty="0" smtClean="0"/>
              <a:t>previsto</a:t>
            </a:r>
            <a:r>
              <a:rPr lang="pt-BR" sz="3200" dirty="0" smtClean="0"/>
              <a:t>: Aula/Data/Conteúdos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569229"/>
              </p:ext>
            </p:extLst>
          </p:nvPr>
        </p:nvGraphicFramePr>
        <p:xfrm>
          <a:off x="457200" y="1600200"/>
          <a:ext cx="8363272" cy="50515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984"/>
                <a:gridCol w="827722"/>
                <a:gridCol w="5342566"/>
              </a:tblGrid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02/out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Semana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 Elétrica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09/out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Listas encadeadas: Fila, Pilha, Deque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16/out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Listas encadeadas: Fila, Pilha, Deque, Árvore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Recursividade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Ordenação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06/</a:t>
                      </a:r>
                      <a:r>
                        <a:rPr lang="pt-BR" sz="1400" u="none" strike="noStrike" dirty="0" err="1">
                          <a:effectLst/>
                        </a:rPr>
                        <a:t>nov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Ordenação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13/</a:t>
                      </a:r>
                      <a:r>
                        <a:rPr lang="pt-BR" sz="1400" u="none" strike="noStrike" dirty="0" err="1">
                          <a:effectLst/>
                        </a:rPr>
                        <a:t>nov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Revisão de conteúdos para a prova final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20/</a:t>
                      </a:r>
                      <a:r>
                        <a:rPr lang="pt-BR" sz="1400" u="none" strike="noStrike" dirty="0" err="1">
                          <a:effectLst/>
                        </a:rPr>
                        <a:t>nov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&gt;&gt;&gt; Prova 2 (final) &lt;&lt;&lt;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27/</a:t>
                      </a:r>
                      <a:r>
                        <a:rPr lang="pt-BR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&gt;&gt;&gt; Entrega do Trabalho &lt;&lt;&lt;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08/dez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Encerramento das aulas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15/dez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Publicação das notas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de apoio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elaboração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9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Avaliação da disciplina SSC0300</a:t>
            </a:r>
          </a:p>
          <a:p>
            <a:pPr marL="0" indent="0" algn="ctr">
              <a:buNone/>
            </a:pP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/>
              <a:t>P01 - Prova Intermediária (Avaliação Individual / Prova Escrita) </a:t>
            </a:r>
          </a:p>
          <a:p>
            <a:pPr marL="0" indent="0">
              <a:buNone/>
            </a:pPr>
            <a:r>
              <a:rPr lang="pt-BR" dirty="0" smtClean="0"/>
              <a:t>P02 - Prova Final (Avaliação Individual / Prova Escrita) </a:t>
            </a:r>
          </a:p>
          <a:p>
            <a:pPr marL="0" indent="0">
              <a:buNone/>
            </a:pPr>
            <a:r>
              <a:rPr lang="pt-BR" dirty="0" smtClean="0"/>
              <a:t>EX - Exercícios individuais escritos para serem entregues ao professor </a:t>
            </a:r>
          </a:p>
          <a:p>
            <a:pPr marL="0" indent="0">
              <a:buNone/>
            </a:pPr>
            <a:r>
              <a:rPr lang="pt-BR" dirty="0" smtClean="0"/>
              <a:t>TP - Trabalho Prático Final da Disciplina (individual ou em duplas) 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/>
              <a:buChar char="Ø"/>
            </a:pPr>
            <a:r>
              <a:rPr lang="pt-BR" dirty="0" smtClean="0"/>
              <a:t>Frequência mínima para aprovação: 70% </a:t>
            </a:r>
          </a:p>
          <a:p>
            <a:pPr>
              <a:buFont typeface="Wingdings"/>
              <a:buChar char="Ø"/>
            </a:pPr>
            <a:r>
              <a:rPr lang="pt-BR" dirty="0" smtClean="0"/>
              <a:t>Não está prevista a realização de SUB nesta disciplina</a:t>
            </a:r>
          </a:p>
          <a:p>
            <a:pPr>
              <a:buFont typeface="Wingdings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Média Final: MF = 25% TP(+</a:t>
            </a:r>
            <a:r>
              <a:rPr lang="pt-BR" dirty="0" err="1" smtClean="0"/>
              <a:t>Ex</a:t>
            </a:r>
            <a:r>
              <a:rPr lang="pt-BR" dirty="0" smtClean="0"/>
              <a:t>) + 25% P01 + 50% P02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 MF &gt;= 5.0 e </a:t>
            </a:r>
            <a:r>
              <a:rPr lang="pt-BR" dirty="0" err="1" smtClean="0"/>
              <a:t>Freq_Minima</a:t>
            </a:r>
            <a:r>
              <a:rPr lang="pt-BR" dirty="0" smtClean="0"/>
              <a:t> ENTÃO "Aprovado" </a:t>
            </a:r>
          </a:p>
          <a:p>
            <a:pPr marL="0" indent="0">
              <a:buNone/>
            </a:pPr>
            <a:r>
              <a:rPr lang="pt-BR" dirty="0" smtClean="0"/>
              <a:t>SENÃO SE MF &gt;= 3.0 e </a:t>
            </a:r>
            <a:r>
              <a:rPr lang="pt-BR" dirty="0" err="1" smtClean="0"/>
              <a:t>Freq_Minima</a:t>
            </a:r>
            <a:r>
              <a:rPr lang="pt-BR" dirty="0" smtClean="0"/>
              <a:t> ENTÃO "Recuperação" </a:t>
            </a:r>
            <a:r>
              <a:rPr lang="pt-BR" dirty="0" err="1" smtClean="0"/>
              <a:t>SENÃO"Reprovado</a:t>
            </a:r>
            <a:r>
              <a:rPr lang="pt-BR" dirty="0" smtClean="0"/>
              <a:t>"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3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ASCENCIO</a:t>
            </a:r>
            <a:r>
              <a:rPr lang="pt-BR" b="1" dirty="0"/>
              <a:t>, A. F. G.; CAMPOS, E. A. V. </a:t>
            </a:r>
            <a:r>
              <a:rPr lang="pt-BR" b="1" i="1" dirty="0"/>
              <a:t>Fundamentos da Programação de Computadores – Algoritmos, Pascal e C/C++. </a:t>
            </a:r>
            <a:r>
              <a:rPr lang="pt-BR" b="1" dirty="0"/>
              <a:t>Prentice Hall, 2003. </a:t>
            </a: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KERNIGHAM,B</a:t>
            </a:r>
            <a:r>
              <a:rPr lang="pt-BR" b="1" dirty="0"/>
              <a:t>.; RITCHIE,D. </a:t>
            </a:r>
            <a:r>
              <a:rPr lang="pt-BR" b="1" i="1" dirty="0"/>
              <a:t>The C </a:t>
            </a:r>
            <a:r>
              <a:rPr lang="pt-BR" b="1" i="1" dirty="0" err="1"/>
              <a:t>Programming</a:t>
            </a:r>
            <a:r>
              <a:rPr lang="pt-BR" b="1" i="1" dirty="0"/>
              <a:t> </a:t>
            </a:r>
            <a:r>
              <a:rPr lang="pt-BR" b="1" i="1" dirty="0" err="1"/>
              <a:t>Language</a:t>
            </a:r>
            <a:r>
              <a:rPr lang="pt-BR" b="1" dirty="0"/>
              <a:t>, Prentice-Hall, 1988. (Tradução para Português: Editora Campus] </a:t>
            </a: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SCHILDT</a:t>
            </a:r>
            <a:r>
              <a:rPr lang="pt-BR" b="1" dirty="0"/>
              <a:t>, Herbert. </a:t>
            </a:r>
            <a:r>
              <a:rPr lang="pt-BR" b="1" i="1" dirty="0"/>
              <a:t>C completo e total</a:t>
            </a:r>
            <a:r>
              <a:rPr lang="pt-BR" b="1" dirty="0"/>
              <a:t>, </a:t>
            </a:r>
            <a:r>
              <a:rPr lang="pt-BR" b="1" dirty="0" smtClean="0"/>
              <a:t>3.ed</a:t>
            </a:r>
            <a:r>
              <a:rPr lang="pt-BR" b="1" dirty="0"/>
              <a:t>. São Paulo. Pearson </a:t>
            </a:r>
            <a:r>
              <a:rPr lang="pt-BR" b="1" dirty="0" err="1"/>
              <a:t>Education</a:t>
            </a:r>
            <a:r>
              <a:rPr lang="pt-BR" b="1" dirty="0"/>
              <a:t> (2008, 2006, ...). 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KELLEY</a:t>
            </a:r>
            <a:r>
              <a:rPr lang="en-US" b="1" dirty="0"/>
              <a:t>, Al; POHL, Ira. </a:t>
            </a:r>
            <a:r>
              <a:rPr lang="en-US" b="1" i="1" dirty="0"/>
              <a:t>A book on C : programming in C. </a:t>
            </a:r>
            <a:r>
              <a:rPr lang="en-US" b="1" dirty="0"/>
              <a:t>Boston, Mass. : Addison-Wesley (2005, ...).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ROBERTS</a:t>
            </a:r>
            <a:r>
              <a:rPr lang="en-US" b="1" dirty="0"/>
              <a:t>, E., </a:t>
            </a:r>
            <a:r>
              <a:rPr lang="en-US" b="1" dirty="0" err="1"/>
              <a:t>Programmin</a:t>
            </a:r>
            <a:r>
              <a:rPr lang="en-US" b="1" dirty="0"/>
              <a:t> Abstractions in C. Addison Wesley, 1996.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DEITEL</a:t>
            </a:r>
            <a:r>
              <a:rPr lang="pt-BR" b="1" dirty="0"/>
              <a:t>, H.; DEITEL, P. – C++ Como Programar. </a:t>
            </a:r>
            <a:r>
              <a:rPr lang="pt-BR" b="1" dirty="0" err="1"/>
              <a:t>Bookman</a:t>
            </a:r>
            <a:r>
              <a:rPr lang="pt-BR" b="1" dirty="0"/>
              <a:t>, 2001. 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3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1474</Words>
  <Application>Microsoft Office PowerPoint</Application>
  <PresentationFormat>Apresentação na tela (4:3)</PresentationFormat>
  <Paragraphs>328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USP – ICMC – SSC SSC0300 2º Semestre 2015</vt:lpstr>
      <vt:lpstr>Apresentação da Disciplina</vt:lpstr>
      <vt:lpstr>Objetivos da disciplina</vt:lpstr>
      <vt:lpstr>Objetivos da disciplina</vt:lpstr>
      <vt:lpstr>Cronograma previsto: Aula/Data/Conteúdos</vt:lpstr>
      <vt:lpstr>Cronograma previsto: Aula/Data/Conteúdos</vt:lpstr>
      <vt:lpstr>Material de apoio</vt:lpstr>
      <vt:lpstr>Critérios de avaliação</vt:lpstr>
      <vt:lpstr>Bibliografia básica</vt:lpstr>
      <vt:lpstr>Linguagem “C”</vt:lpstr>
      <vt:lpstr>Linguagem “C”</vt:lpstr>
      <vt:lpstr>Linguagem “C”</vt:lpstr>
      <vt:lpstr>Linguagem “C”</vt:lpstr>
      <vt:lpstr>Linguagem “C”</vt:lpstr>
      <vt:lpstr>Linguagem “C” Compilador GNU GCC</vt:lpstr>
      <vt:lpstr>Linguagem “C” Compilador GNU GCC</vt:lpstr>
      <vt:lpstr>Exemplo de um programa em “C”</vt:lpstr>
      <vt:lpstr>Exemplo de um programa em “C”</vt:lpstr>
      <vt:lpstr>Exemplo de um programa em “C”</vt:lpstr>
      <vt:lpstr>Informações sobre a 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 – ICMC – SSC SSC 0300 2º Semestre 2015</dc:title>
  <dc:creator>Daniel Bonetti</dc:creator>
  <cp:lastModifiedBy>Daniel Bonetti</cp:lastModifiedBy>
  <cp:revision>24</cp:revision>
  <dcterms:created xsi:type="dcterms:W3CDTF">2015-08-01T18:43:12Z</dcterms:created>
  <dcterms:modified xsi:type="dcterms:W3CDTF">2015-08-10T20:10:07Z</dcterms:modified>
</cp:coreProperties>
</file>