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256" r:id="rId2"/>
    <p:sldId id="649" r:id="rId3"/>
    <p:sldId id="266" r:id="rId4"/>
    <p:sldId id="647" r:id="rId5"/>
    <p:sldId id="655" r:id="rId6"/>
    <p:sldId id="648" r:id="rId7"/>
    <p:sldId id="656" r:id="rId8"/>
    <p:sldId id="657" r:id="rId9"/>
    <p:sldId id="658" r:id="rId10"/>
    <p:sldId id="659" r:id="rId11"/>
    <p:sldId id="660" r:id="rId12"/>
    <p:sldId id="661" r:id="rId13"/>
    <p:sldId id="654" r:id="rId14"/>
    <p:sldId id="662" r:id="rId15"/>
    <p:sldId id="663" r:id="rId16"/>
  </p:sldIdLst>
  <p:sldSz cx="9144000" cy="6858000" type="screen4x3"/>
  <p:notesSz cx="7315200" cy="9601200"/>
  <p:defaultTextStyle>
    <a:defPPr>
      <a:defRPr lang="pt-BR"/>
    </a:defPPr>
    <a:lvl1pPr algn="r" rtl="0" fontAlgn="base">
      <a:lnSpc>
        <a:spcPct val="90000"/>
      </a:lnSpc>
      <a:spcBef>
        <a:spcPct val="0"/>
      </a:spcBef>
      <a:spcAft>
        <a:spcPct val="0"/>
      </a:spcAft>
      <a:defRPr sz="2500" b="1" kern="1200">
        <a:solidFill>
          <a:schemeClr val="accent2"/>
        </a:solidFill>
        <a:latin typeface="Georgia" pitchFamily="18" charset="0"/>
        <a:ea typeface="MS PGothic" pitchFamily="34" charset="-128"/>
        <a:cs typeface="+mn-cs"/>
      </a:defRPr>
    </a:lvl1pPr>
    <a:lvl2pPr marL="457200" algn="r" rtl="0" fontAlgn="base">
      <a:lnSpc>
        <a:spcPct val="90000"/>
      </a:lnSpc>
      <a:spcBef>
        <a:spcPct val="0"/>
      </a:spcBef>
      <a:spcAft>
        <a:spcPct val="0"/>
      </a:spcAft>
      <a:defRPr sz="2500" b="1" kern="1200">
        <a:solidFill>
          <a:schemeClr val="accent2"/>
        </a:solidFill>
        <a:latin typeface="Georgia" pitchFamily="18" charset="0"/>
        <a:ea typeface="MS PGothic" pitchFamily="34" charset="-128"/>
        <a:cs typeface="+mn-cs"/>
      </a:defRPr>
    </a:lvl2pPr>
    <a:lvl3pPr marL="914400" algn="r" rtl="0" fontAlgn="base">
      <a:lnSpc>
        <a:spcPct val="90000"/>
      </a:lnSpc>
      <a:spcBef>
        <a:spcPct val="0"/>
      </a:spcBef>
      <a:spcAft>
        <a:spcPct val="0"/>
      </a:spcAft>
      <a:defRPr sz="2500" b="1" kern="1200">
        <a:solidFill>
          <a:schemeClr val="accent2"/>
        </a:solidFill>
        <a:latin typeface="Georgia" pitchFamily="18" charset="0"/>
        <a:ea typeface="MS PGothic" pitchFamily="34" charset="-128"/>
        <a:cs typeface="+mn-cs"/>
      </a:defRPr>
    </a:lvl3pPr>
    <a:lvl4pPr marL="1371600" algn="r" rtl="0" fontAlgn="base">
      <a:lnSpc>
        <a:spcPct val="90000"/>
      </a:lnSpc>
      <a:spcBef>
        <a:spcPct val="0"/>
      </a:spcBef>
      <a:spcAft>
        <a:spcPct val="0"/>
      </a:spcAft>
      <a:defRPr sz="2500" b="1" kern="1200">
        <a:solidFill>
          <a:schemeClr val="accent2"/>
        </a:solidFill>
        <a:latin typeface="Georgia" pitchFamily="18" charset="0"/>
        <a:ea typeface="MS PGothic" pitchFamily="34" charset="-128"/>
        <a:cs typeface="+mn-cs"/>
      </a:defRPr>
    </a:lvl4pPr>
    <a:lvl5pPr marL="1828800" algn="r" rtl="0" fontAlgn="base">
      <a:lnSpc>
        <a:spcPct val="90000"/>
      </a:lnSpc>
      <a:spcBef>
        <a:spcPct val="0"/>
      </a:spcBef>
      <a:spcAft>
        <a:spcPct val="0"/>
      </a:spcAft>
      <a:defRPr sz="2500" b="1" kern="1200">
        <a:solidFill>
          <a:schemeClr val="accent2"/>
        </a:solidFill>
        <a:latin typeface="Georg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500" b="1" kern="1200">
        <a:solidFill>
          <a:schemeClr val="accent2"/>
        </a:solidFill>
        <a:latin typeface="Georg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500" b="1" kern="1200">
        <a:solidFill>
          <a:schemeClr val="accent2"/>
        </a:solidFill>
        <a:latin typeface="Georg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500" b="1" kern="1200">
        <a:solidFill>
          <a:schemeClr val="accent2"/>
        </a:solidFill>
        <a:latin typeface="Georg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500" b="1" kern="1200">
        <a:solidFill>
          <a:schemeClr val="accent2"/>
        </a:solidFill>
        <a:latin typeface="Georgia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003300"/>
    <a:srgbClr val="23356F"/>
    <a:srgbClr val="4D4D4D"/>
    <a:srgbClr val="C0C0C0"/>
    <a:srgbClr val="EAEAE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1686" y="114"/>
      </p:cViewPr>
      <p:guideLst>
        <p:guide orient="horz" pos="2205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3744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343400-4572-429C-B56F-D05413787529}" type="datetimeFigureOut">
              <a:rPr lang="en-US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DB4F125-0341-461C-B501-8DB05567D36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4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EB8578FB-4C2B-4618-8B96-1F531B85B5B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70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fld id="{F5D65B8F-CC20-4328-9DF3-A3DA7BB08E54}" type="slidenum">
              <a:rPr lang="en-US" sz="13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1</a:t>
            </a:fld>
            <a:endParaRPr lang="en-US" sz="13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1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fld id="{EA79E75E-7D63-4EB9-BA98-59A9B11A6592}" type="slidenum">
              <a:rPr lang="en-US" sz="13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11</a:t>
            </a:fld>
            <a:endParaRPr lang="en-US" sz="13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7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REVISADO por orientação de Maria Eulália 21-11-2011 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Este tem itens animados!</a:t>
            </a:r>
          </a:p>
        </p:txBody>
      </p:sp>
      <p:sp>
        <p:nvSpPr>
          <p:cNvPr id="460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71E4DF-1A7D-1349-B1E3-A03EA02602E3}" type="slidenum">
              <a:rPr lang="pt-BR" sz="1300"/>
              <a:pPr eaLnBrk="1" hangingPunct="1"/>
              <a:t>12</a:t>
            </a:fld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21372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fld id="{EA79E75E-7D63-4EB9-BA98-59A9B11A6592}" type="slidenum">
              <a:rPr lang="en-US" sz="13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3</a:t>
            </a:fld>
            <a:endParaRPr lang="en-US" sz="13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2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fld id="{EA79E75E-7D63-4EB9-BA98-59A9B11A6592}" type="slidenum">
              <a:rPr lang="en-US" sz="13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n-US" sz="13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5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fld id="{EA79E75E-7D63-4EB9-BA98-59A9B11A6592}" type="slidenum">
              <a:rPr lang="en-US" sz="13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5</a:t>
            </a:fld>
            <a:endParaRPr lang="en-US" sz="13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34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fld id="{EA79E75E-7D63-4EB9-BA98-59A9B11A6592}" type="slidenum">
              <a:rPr lang="en-US" sz="13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6</a:t>
            </a:fld>
            <a:endParaRPr lang="en-US" sz="13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59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fld id="{EA79E75E-7D63-4EB9-BA98-59A9B11A6592}" type="slidenum">
              <a:rPr lang="en-US" sz="13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7</a:t>
            </a:fld>
            <a:endParaRPr lang="en-US" sz="13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0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fld id="{EA79E75E-7D63-4EB9-BA98-59A9B11A6592}" type="slidenum">
              <a:rPr lang="en-US" sz="13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8</a:t>
            </a:fld>
            <a:endParaRPr lang="en-US" sz="13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25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fld id="{EA79E75E-7D63-4EB9-BA98-59A9B11A6592}" type="slidenum">
              <a:rPr lang="en-US" sz="13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9</a:t>
            </a:fld>
            <a:endParaRPr lang="en-US" sz="13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16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algn="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fld id="{EA79E75E-7D63-4EB9-BA98-59A9B11A6592}" type="slidenum">
              <a:rPr lang="en-US" sz="13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10</a:t>
            </a:fld>
            <a:endParaRPr lang="en-US" sz="13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6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547664" y="1447254"/>
            <a:ext cx="727280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2048" y="332656"/>
            <a:ext cx="7772400" cy="1371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-112" charset="2"/>
              <a:buNone/>
              <a:defRPr sz="1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3C9ECE-1DDB-4388-BD97-C999C81AB846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3" y="118889"/>
            <a:ext cx="1285875" cy="20859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98" y="211460"/>
            <a:ext cx="1289090" cy="9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4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5A1A7-40FA-4380-B80B-E2888AD00B8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0500" y="620713"/>
            <a:ext cx="2000250" cy="54197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620713"/>
            <a:ext cx="5848350" cy="54197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50701-D813-4C5C-B06A-58184DB45AB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15F1-EBFC-4466-983A-F7B815DDBFA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3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BC8F6-56B0-4F99-9021-36DAC8122B6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73238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773238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B7C66-3A8D-4764-B5E5-CF1FB0088CE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211AF-3279-44AF-A19A-0DE1A5723F8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0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3A339-0CC7-4D77-B610-68201EDB2D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CB97C-EF98-4E9A-B3D9-1CC9F39A020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1C1DD-3101-415F-9709-1FA650C3574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764FE-9448-4D6B-9A78-9FD41147A7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5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2656"/>
            <a:ext cx="80010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73238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475656" y="1285775"/>
            <a:ext cx="7200800" cy="127001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-112" charset="0"/>
              <a:ea typeface="+mn-ea"/>
            </a:endParaRPr>
          </a:p>
        </p:txBody>
      </p:sp>
      <p:sp>
        <p:nvSpPr>
          <p:cNvPr id="140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C5AFA68-749D-4261-940C-A60C2FA16B29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3" y="118889"/>
            <a:ext cx="1285875" cy="20859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98" y="211460"/>
            <a:ext cx="1289090" cy="9852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Georgia" pitchFamily="-112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Georgia" pitchFamily="-112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Georgia" pitchFamily="-112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Georgia" pitchFamily="-112" charset="0"/>
          <a:ea typeface="MS PGothic" pitchFamily="34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Georgia" pitchFamily="-11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Georgia" pitchFamily="-11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Georgia" pitchFamily="-11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Georgia" pitchFamily="-112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2348880"/>
            <a:ext cx="8928992" cy="1728192"/>
          </a:xfr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1200" dirty="0" err="1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Telemedicina</a:t>
            </a:r>
            <a:r>
              <a:rPr lang="en-US" sz="3200" b="1" kern="1200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 - </a:t>
            </a:r>
            <a:r>
              <a:rPr lang="en-US" sz="3200" b="1" kern="1200" dirty="0" err="1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Telessaúde</a:t>
            </a:r>
            <a:endParaRPr lang="en-US" sz="3200" b="1" kern="1200" dirty="0">
              <a:ln w="11430"/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365105"/>
            <a:ext cx="9000999" cy="1944216"/>
          </a:xfr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u="sng" kern="12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Paulo </a:t>
            </a:r>
            <a:r>
              <a:rPr lang="pt-BR" sz="2400" b="1" u="sng" kern="120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Mazzoncini</a:t>
            </a:r>
            <a:r>
              <a:rPr lang="pt-BR" sz="2400" b="1" u="sng" kern="12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de Azevedo Marques</a:t>
            </a:r>
            <a:endParaRPr lang="pt-BR" sz="2400" b="1" u="sng" kern="1200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i="1" kern="12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Centro de Ciências das Imagens e Física Médica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i="1" kern="12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Faculdade de Medicina de Ribeirão Preto – USP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12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  <a:ea typeface="+mn-ea"/>
                <a:cs typeface="+mn-cs"/>
              </a:rPr>
              <a:t>pmarques@fmrp.usp.br</a:t>
            </a:r>
            <a:endParaRPr lang="pt-BR" sz="2800" b="1" kern="1200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 pitchFamily="66" charset="0"/>
              <a:ea typeface="+mn-ea"/>
              <a:cs typeface="+mn-cs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1425575" y="765175"/>
            <a:ext cx="2425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33189"/>
            <a:ext cx="6120680" cy="563563"/>
          </a:xfr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1200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Telessaúde Brasil Redes</a:t>
            </a:r>
            <a:endParaRPr lang="en-US" sz="2800" b="1" kern="1200" dirty="0">
              <a:ln w="11430"/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484784"/>
            <a:ext cx="7344816" cy="4536504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Portaria do Telessaúde – nº 2.546/GM/MS de 27 de outubro de 2010 – define a ampliação e expansão do Programa;</a:t>
            </a:r>
          </a:p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Portaria do Departamento de Atenção Básica da Secretaria de Atenção à Saúde (DAB/SAS/MS) – nº 2.554/GM/MS da mesma data – introduz no Programa de Requalificação das Unidades Básicas de Saúde os componentes informatização e integração ao Telessaúde Brasil Redes;</a:t>
            </a:r>
          </a:p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Com base nestas duas portarias, os municípios podem apresentar projetos ao DAB/SAS/MS e poderão contar com o apoio e cooperação técnica dos Núcleos de Telessaúde </a:t>
            </a:r>
            <a:r>
              <a:rPr lang="pt-BR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Técnicos-científicos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já existentes no Telessaúde Brasil Redes. </a:t>
            </a:r>
          </a:p>
          <a:p>
            <a:pPr eaLnBrk="1" hangingPunct="1">
              <a:lnSpc>
                <a:spcPct val="110000"/>
              </a:lnSpc>
            </a:pP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03848" y="62373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http://www.telessaudebrasil.org.br/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5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33189"/>
            <a:ext cx="6120680" cy="563563"/>
          </a:xfr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1200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Telessaúde Brasil Redes</a:t>
            </a:r>
            <a:endParaRPr lang="en-US" sz="2800" b="1" kern="1200" dirty="0">
              <a:ln w="11430"/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484784"/>
            <a:ext cx="7344816" cy="4536504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expansão do Telessaúde Brasil Redes atenderá ao disposto no Decreto nº 7.508, de 28 de junho de2011 – regulamenta a organização do Sistema Único de Saúde - SUS, o planejamento da saúde, a assistência à saúde e a articulação interfederativa, e dá outras providências;</a:t>
            </a:r>
          </a:p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Portaria nº 4.279/GM/MS de 2010 - estabelece as diretrizes das redes de atenção à saúde; </a:t>
            </a:r>
          </a:p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Portaria nº 2.073/GM/MS de 31 de agosto de 2011 -  estabelece os padrões de interoperabilidade de sistemas de informação em saúde.</a:t>
            </a:r>
          </a:p>
          <a:p>
            <a:pPr eaLnBrk="1" hangingPunct="1">
              <a:lnSpc>
                <a:spcPct val="110000"/>
              </a:lnSpc>
            </a:pP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10000"/>
              </a:lnSpc>
            </a:pP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03848" y="62373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http://www.telessaudebrasil.org.br/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5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lipse 90"/>
          <p:cNvSpPr>
            <a:spLocks noChangeArrowheads="1"/>
          </p:cNvSpPr>
          <p:nvPr/>
        </p:nvSpPr>
        <p:spPr bwMode="auto">
          <a:xfrm>
            <a:off x="3708400" y="2565400"/>
            <a:ext cx="1655763" cy="1655763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000">
              <a:latin typeface="Verdana" charset="0"/>
            </a:endParaRPr>
          </a:p>
        </p:txBody>
      </p:sp>
      <p:sp>
        <p:nvSpPr>
          <p:cNvPr id="45058" name="Elipse 27"/>
          <p:cNvSpPr>
            <a:spLocks noChangeArrowheads="1"/>
          </p:cNvSpPr>
          <p:nvPr/>
        </p:nvSpPr>
        <p:spPr bwMode="auto">
          <a:xfrm>
            <a:off x="2555875" y="2205038"/>
            <a:ext cx="4176713" cy="2447925"/>
          </a:xfrm>
          <a:prstGeom prst="ellips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latin typeface="Verdana" charset="0"/>
            </a:endParaRPr>
          </a:p>
        </p:txBody>
      </p:sp>
      <p:sp>
        <p:nvSpPr>
          <p:cNvPr id="45059" name="Elipse 28"/>
          <p:cNvSpPr>
            <a:spLocks noChangeArrowheads="1"/>
          </p:cNvSpPr>
          <p:nvPr/>
        </p:nvSpPr>
        <p:spPr bwMode="auto">
          <a:xfrm>
            <a:off x="628650" y="1268413"/>
            <a:ext cx="8047038" cy="4410075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latin typeface="Verdana" charset="0"/>
            </a:endParaRPr>
          </a:p>
        </p:txBody>
      </p:sp>
      <p:pic>
        <p:nvPicPr>
          <p:cNvPr id="45061" name="Imagem 46" descr="white-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44900"/>
            <a:ext cx="16192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62"/>
          <p:cNvGrpSpPr>
            <a:grpSpLocks/>
          </p:cNvGrpSpPr>
          <p:nvPr/>
        </p:nvGrpSpPr>
        <p:grpSpPr bwMode="auto">
          <a:xfrm>
            <a:off x="1763713" y="2355850"/>
            <a:ext cx="1619250" cy="1649413"/>
            <a:chOff x="1763688" y="2204864"/>
            <a:chExt cx="1619724" cy="1648700"/>
          </a:xfrm>
        </p:grpSpPr>
        <p:pic>
          <p:nvPicPr>
            <p:cNvPr id="45148" name="Imagem 49" descr="whit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204864"/>
              <a:ext cx="1619724" cy="164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49" name="CaixaDeTexto 51"/>
            <p:cNvSpPr txBox="1">
              <a:spLocks noChangeArrowheads="1"/>
            </p:cNvSpPr>
            <p:nvPr/>
          </p:nvSpPr>
          <p:spPr bwMode="auto">
            <a:xfrm>
              <a:off x="2258677" y="3454577"/>
              <a:ext cx="55976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1100" b="1"/>
                <a:t>Mater</a:t>
              </a:r>
            </a:p>
          </p:txBody>
        </p:sp>
      </p:grpSp>
      <p:grpSp>
        <p:nvGrpSpPr>
          <p:cNvPr id="3" name="Grupo 59"/>
          <p:cNvGrpSpPr>
            <a:grpSpLocks/>
          </p:cNvGrpSpPr>
          <p:nvPr/>
        </p:nvGrpSpPr>
        <p:grpSpPr bwMode="auto">
          <a:xfrm>
            <a:off x="2857500" y="1285875"/>
            <a:ext cx="1619250" cy="1649413"/>
            <a:chOff x="4932040" y="1340768"/>
            <a:chExt cx="1619724" cy="1648700"/>
          </a:xfrm>
        </p:grpSpPr>
        <p:pic>
          <p:nvPicPr>
            <p:cNvPr id="45146" name="Imagem 52" descr="whit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340768"/>
              <a:ext cx="1619724" cy="164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47" name="CaixaDeTexto 55"/>
            <p:cNvSpPr txBox="1">
              <a:spLocks noChangeArrowheads="1"/>
            </p:cNvSpPr>
            <p:nvPr/>
          </p:nvSpPr>
          <p:spPr bwMode="auto">
            <a:xfrm>
              <a:off x="5205000" y="2569290"/>
              <a:ext cx="5790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1100" b="1"/>
                <a:t>HERP</a:t>
              </a:r>
            </a:p>
          </p:txBody>
        </p:sp>
      </p:grpSp>
      <p:grpSp>
        <p:nvGrpSpPr>
          <p:cNvPr id="4" name="Grupo 60"/>
          <p:cNvGrpSpPr>
            <a:grpSpLocks/>
          </p:cNvGrpSpPr>
          <p:nvPr/>
        </p:nvGrpSpPr>
        <p:grpSpPr bwMode="auto">
          <a:xfrm>
            <a:off x="5694363" y="3036888"/>
            <a:ext cx="1620837" cy="1779587"/>
            <a:chOff x="5724128" y="3068960"/>
            <a:chExt cx="1619724" cy="1779505"/>
          </a:xfrm>
        </p:grpSpPr>
        <p:pic>
          <p:nvPicPr>
            <p:cNvPr id="45144" name="Imagem 56" descr="whit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068960"/>
              <a:ext cx="1619724" cy="164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45" name="CaixaDeTexto 58"/>
            <p:cNvSpPr txBox="1">
              <a:spLocks noChangeArrowheads="1"/>
            </p:cNvSpPr>
            <p:nvPr/>
          </p:nvSpPr>
          <p:spPr bwMode="auto">
            <a:xfrm>
              <a:off x="6786033" y="4586855"/>
              <a:ext cx="4764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1100" b="1"/>
                <a:t>HES</a:t>
              </a:r>
            </a:p>
          </p:txBody>
        </p:sp>
      </p:grpSp>
      <p:grpSp>
        <p:nvGrpSpPr>
          <p:cNvPr id="5" name="Grupo 72"/>
          <p:cNvGrpSpPr>
            <a:grpSpLocks/>
          </p:cNvGrpSpPr>
          <p:nvPr/>
        </p:nvGrpSpPr>
        <p:grpSpPr bwMode="auto">
          <a:xfrm>
            <a:off x="5059363" y="1406525"/>
            <a:ext cx="1925637" cy="1920875"/>
            <a:chOff x="7164288" y="1340768"/>
            <a:chExt cx="1925406" cy="1920644"/>
          </a:xfrm>
        </p:grpSpPr>
        <p:pic>
          <p:nvPicPr>
            <p:cNvPr id="45142" name="Imagem 65" descr="whit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1340768"/>
              <a:ext cx="1619724" cy="164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43" name="CaixaDeTexto 67"/>
            <p:cNvSpPr txBox="1">
              <a:spLocks noChangeArrowheads="1"/>
            </p:cNvSpPr>
            <p:nvPr/>
          </p:nvSpPr>
          <p:spPr bwMode="auto">
            <a:xfrm>
              <a:off x="7589496" y="2999802"/>
              <a:ext cx="150019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1100" b="1"/>
                <a:t>HEMOCENTRO</a:t>
              </a:r>
            </a:p>
          </p:txBody>
        </p:sp>
      </p:grpSp>
      <p:grpSp>
        <p:nvGrpSpPr>
          <p:cNvPr id="6" name="Grupo 89"/>
          <p:cNvGrpSpPr>
            <a:grpSpLocks/>
          </p:cNvGrpSpPr>
          <p:nvPr/>
        </p:nvGrpSpPr>
        <p:grpSpPr bwMode="auto">
          <a:xfrm>
            <a:off x="6084888" y="692150"/>
            <a:ext cx="1619250" cy="1649413"/>
            <a:chOff x="7163122" y="1412776"/>
            <a:chExt cx="1619724" cy="1648700"/>
          </a:xfrm>
        </p:grpSpPr>
        <p:grpSp>
          <p:nvGrpSpPr>
            <p:cNvPr id="7" name="Grupo 82"/>
            <p:cNvGrpSpPr>
              <a:grpSpLocks/>
            </p:cNvGrpSpPr>
            <p:nvPr/>
          </p:nvGrpSpPr>
          <p:grpSpPr bwMode="auto">
            <a:xfrm>
              <a:off x="7163122" y="1412776"/>
              <a:ext cx="1619724" cy="1648700"/>
              <a:chOff x="648020" y="1340768"/>
              <a:chExt cx="1619724" cy="1648700"/>
            </a:xfrm>
          </p:grpSpPr>
          <p:pic>
            <p:nvPicPr>
              <p:cNvPr id="45140" name="Imagem 74" descr="white-shado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20" y="1340768"/>
                <a:ext cx="1619724" cy="164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41" name="CaixaDeTexto 76"/>
              <p:cNvSpPr txBox="1">
                <a:spLocks noChangeArrowheads="1"/>
              </p:cNvSpPr>
              <p:nvPr/>
            </p:nvSpPr>
            <p:spPr bwMode="auto">
              <a:xfrm>
                <a:off x="1113558" y="2226350"/>
                <a:ext cx="54374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pt-BR" sz="1400" b="1">
                    <a:solidFill>
                      <a:srgbClr val="267446"/>
                    </a:solidFill>
                  </a:rPr>
                  <a:t>NSF</a:t>
                </a:r>
              </a:p>
            </p:txBody>
          </p:sp>
        </p:grpSp>
        <p:pic>
          <p:nvPicPr>
            <p:cNvPr id="45139" name="Imagem 77" descr="PREDIO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060848"/>
              <a:ext cx="685801" cy="26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o 83"/>
          <p:cNvGrpSpPr>
            <a:grpSpLocks/>
          </p:cNvGrpSpPr>
          <p:nvPr/>
        </p:nvGrpSpPr>
        <p:grpSpPr bwMode="auto">
          <a:xfrm>
            <a:off x="2968625" y="5013325"/>
            <a:ext cx="1666875" cy="1647825"/>
            <a:chOff x="7273083" y="980728"/>
            <a:chExt cx="1667444" cy="1648700"/>
          </a:xfrm>
        </p:grpSpPr>
        <p:pic>
          <p:nvPicPr>
            <p:cNvPr id="45136" name="Imagem 78" descr="whit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980728"/>
              <a:ext cx="1619724" cy="164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37" name="CaixaDeTexto 79"/>
            <p:cNvSpPr txBox="1">
              <a:spLocks noChangeArrowheads="1"/>
            </p:cNvSpPr>
            <p:nvPr/>
          </p:nvSpPr>
          <p:spPr bwMode="auto">
            <a:xfrm>
              <a:off x="7273083" y="1917993"/>
              <a:ext cx="166744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1100" b="1">
                  <a:solidFill>
                    <a:srgbClr val="267446"/>
                  </a:solidFill>
                </a:rPr>
                <a:t>CCMS</a:t>
              </a:r>
              <a:br>
                <a:rPr lang="pt-BR" sz="1100" b="1">
                  <a:solidFill>
                    <a:srgbClr val="267446"/>
                  </a:solidFill>
                </a:rPr>
              </a:br>
              <a:r>
                <a:rPr lang="pt-BR" sz="1100" b="1">
                  <a:solidFill>
                    <a:srgbClr val="267446"/>
                  </a:solidFill>
                </a:rPr>
                <a:t>Cássia dos Coqueiros</a:t>
              </a:r>
            </a:p>
          </p:txBody>
        </p:sp>
      </p:grpSp>
      <p:grpSp>
        <p:nvGrpSpPr>
          <p:cNvPr id="9" name="Grupo 85"/>
          <p:cNvGrpSpPr>
            <a:grpSpLocks/>
          </p:cNvGrpSpPr>
          <p:nvPr/>
        </p:nvGrpSpPr>
        <p:grpSpPr bwMode="auto">
          <a:xfrm>
            <a:off x="5076825" y="4941888"/>
            <a:ext cx="1619250" cy="1647825"/>
            <a:chOff x="7308304" y="980728"/>
            <a:chExt cx="1619724" cy="1648700"/>
          </a:xfrm>
        </p:grpSpPr>
        <p:pic>
          <p:nvPicPr>
            <p:cNvPr id="45134" name="Imagem 86" descr="whit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980728"/>
              <a:ext cx="1619724" cy="164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35" name="CaixaDeTexto 87"/>
            <p:cNvSpPr txBox="1">
              <a:spLocks noChangeArrowheads="1"/>
            </p:cNvSpPr>
            <p:nvPr/>
          </p:nvSpPr>
          <p:spPr bwMode="auto">
            <a:xfrm>
              <a:off x="7648604" y="1990001"/>
              <a:ext cx="94448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1100" b="1">
                  <a:solidFill>
                    <a:srgbClr val="267446"/>
                  </a:solidFill>
                </a:rPr>
                <a:t>CCMS</a:t>
              </a:r>
              <a:br>
                <a:rPr lang="pt-BR" sz="1100" b="1">
                  <a:solidFill>
                    <a:srgbClr val="267446"/>
                  </a:solidFill>
                </a:rPr>
              </a:br>
              <a:r>
                <a:rPr lang="pt-BR" sz="1100" b="1">
                  <a:solidFill>
                    <a:srgbClr val="267446"/>
                  </a:solidFill>
                </a:rPr>
                <a:t>Vila Lobato</a:t>
              </a:r>
            </a:p>
          </p:txBody>
        </p:sp>
      </p:grpSp>
      <p:grpSp>
        <p:nvGrpSpPr>
          <p:cNvPr id="10" name="Grupo 90"/>
          <p:cNvGrpSpPr>
            <a:grpSpLocks/>
          </p:cNvGrpSpPr>
          <p:nvPr/>
        </p:nvGrpSpPr>
        <p:grpSpPr bwMode="auto">
          <a:xfrm>
            <a:off x="4211638" y="476250"/>
            <a:ext cx="1620837" cy="1649413"/>
            <a:chOff x="7163122" y="1412776"/>
            <a:chExt cx="1619724" cy="1648700"/>
          </a:xfrm>
        </p:grpSpPr>
        <p:grpSp>
          <p:nvGrpSpPr>
            <p:cNvPr id="11" name="Grupo 82"/>
            <p:cNvGrpSpPr>
              <a:grpSpLocks/>
            </p:cNvGrpSpPr>
            <p:nvPr/>
          </p:nvGrpSpPr>
          <p:grpSpPr bwMode="auto">
            <a:xfrm>
              <a:off x="7163122" y="1412776"/>
              <a:ext cx="1619724" cy="1648700"/>
              <a:chOff x="648020" y="1340768"/>
              <a:chExt cx="1619724" cy="1648700"/>
            </a:xfrm>
          </p:grpSpPr>
          <p:pic>
            <p:nvPicPr>
              <p:cNvPr id="45132" name="Imagem 93" descr="white-shado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20" y="1340768"/>
                <a:ext cx="1619724" cy="164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33" name="CaixaDeTexto 94"/>
              <p:cNvSpPr txBox="1">
                <a:spLocks noChangeArrowheads="1"/>
              </p:cNvSpPr>
              <p:nvPr/>
            </p:nvSpPr>
            <p:spPr bwMode="auto">
              <a:xfrm>
                <a:off x="1113558" y="2226350"/>
                <a:ext cx="54374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pt-BR" sz="1400" b="1">
                    <a:solidFill>
                      <a:srgbClr val="267446"/>
                    </a:solidFill>
                  </a:rPr>
                  <a:t>NSF</a:t>
                </a:r>
              </a:p>
            </p:txBody>
          </p:sp>
        </p:grpSp>
        <p:pic>
          <p:nvPicPr>
            <p:cNvPr id="45131" name="Imagem 92" descr="PREDIO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060848"/>
              <a:ext cx="685801" cy="26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o 95"/>
          <p:cNvGrpSpPr>
            <a:grpSpLocks/>
          </p:cNvGrpSpPr>
          <p:nvPr/>
        </p:nvGrpSpPr>
        <p:grpSpPr bwMode="auto">
          <a:xfrm>
            <a:off x="2268538" y="549275"/>
            <a:ext cx="1619250" cy="1647825"/>
            <a:chOff x="7163122" y="1412776"/>
            <a:chExt cx="1619724" cy="1648700"/>
          </a:xfrm>
        </p:grpSpPr>
        <p:grpSp>
          <p:nvGrpSpPr>
            <p:cNvPr id="13" name="Grupo 82"/>
            <p:cNvGrpSpPr>
              <a:grpSpLocks/>
            </p:cNvGrpSpPr>
            <p:nvPr/>
          </p:nvGrpSpPr>
          <p:grpSpPr bwMode="auto">
            <a:xfrm>
              <a:off x="7163122" y="1412776"/>
              <a:ext cx="1619724" cy="1648700"/>
              <a:chOff x="648020" y="1340768"/>
              <a:chExt cx="1619724" cy="1648700"/>
            </a:xfrm>
          </p:grpSpPr>
          <p:pic>
            <p:nvPicPr>
              <p:cNvPr id="45128" name="Imagem 98" descr="white-shado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20" y="1340768"/>
                <a:ext cx="1619724" cy="164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29" name="CaixaDeTexto 99"/>
              <p:cNvSpPr txBox="1">
                <a:spLocks noChangeArrowheads="1"/>
              </p:cNvSpPr>
              <p:nvPr/>
            </p:nvSpPr>
            <p:spPr bwMode="auto">
              <a:xfrm>
                <a:off x="1113558" y="2226350"/>
                <a:ext cx="54374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pt-BR" sz="1400" b="1">
                    <a:solidFill>
                      <a:srgbClr val="267446"/>
                    </a:solidFill>
                  </a:rPr>
                  <a:t>NSF</a:t>
                </a:r>
              </a:p>
            </p:txBody>
          </p:sp>
        </p:grpSp>
        <p:pic>
          <p:nvPicPr>
            <p:cNvPr id="45127" name="Imagem 97" descr="PREDIO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060848"/>
              <a:ext cx="685801" cy="26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o 100"/>
          <p:cNvGrpSpPr>
            <a:grpSpLocks/>
          </p:cNvGrpSpPr>
          <p:nvPr/>
        </p:nvGrpSpPr>
        <p:grpSpPr bwMode="auto">
          <a:xfrm>
            <a:off x="827088" y="1196975"/>
            <a:ext cx="1620837" cy="1647825"/>
            <a:chOff x="7163122" y="1412776"/>
            <a:chExt cx="1619724" cy="1648700"/>
          </a:xfrm>
        </p:grpSpPr>
        <p:grpSp>
          <p:nvGrpSpPr>
            <p:cNvPr id="15" name="Grupo 82"/>
            <p:cNvGrpSpPr>
              <a:grpSpLocks/>
            </p:cNvGrpSpPr>
            <p:nvPr/>
          </p:nvGrpSpPr>
          <p:grpSpPr bwMode="auto">
            <a:xfrm>
              <a:off x="7163122" y="1412776"/>
              <a:ext cx="1619724" cy="1648700"/>
              <a:chOff x="648020" y="1340768"/>
              <a:chExt cx="1619724" cy="1648700"/>
            </a:xfrm>
          </p:grpSpPr>
          <p:pic>
            <p:nvPicPr>
              <p:cNvPr id="45124" name="Imagem 103" descr="white-shado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20" y="1340768"/>
                <a:ext cx="1619724" cy="164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25" name="CaixaDeTexto 104"/>
              <p:cNvSpPr txBox="1">
                <a:spLocks noChangeArrowheads="1"/>
              </p:cNvSpPr>
              <p:nvPr/>
            </p:nvSpPr>
            <p:spPr bwMode="auto">
              <a:xfrm>
                <a:off x="1113558" y="2226350"/>
                <a:ext cx="54374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pt-BR" sz="1400" b="1">
                    <a:solidFill>
                      <a:srgbClr val="267446"/>
                    </a:solidFill>
                  </a:rPr>
                  <a:t>NSF</a:t>
                </a:r>
              </a:p>
            </p:txBody>
          </p:sp>
        </p:grpSp>
        <p:pic>
          <p:nvPicPr>
            <p:cNvPr id="45123" name="Imagem 102" descr="PREDIO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060848"/>
              <a:ext cx="685801" cy="26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upo 105"/>
          <p:cNvGrpSpPr>
            <a:grpSpLocks/>
          </p:cNvGrpSpPr>
          <p:nvPr/>
        </p:nvGrpSpPr>
        <p:grpSpPr bwMode="auto">
          <a:xfrm>
            <a:off x="71438" y="3579813"/>
            <a:ext cx="1620837" cy="1649412"/>
            <a:chOff x="7163122" y="1412776"/>
            <a:chExt cx="1619724" cy="1648700"/>
          </a:xfrm>
        </p:grpSpPr>
        <p:grpSp>
          <p:nvGrpSpPr>
            <p:cNvPr id="17" name="Grupo 82"/>
            <p:cNvGrpSpPr>
              <a:grpSpLocks/>
            </p:cNvGrpSpPr>
            <p:nvPr/>
          </p:nvGrpSpPr>
          <p:grpSpPr bwMode="auto">
            <a:xfrm>
              <a:off x="7163122" y="1412776"/>
              <a:ext cx="1619724" cy="1648700"/>
              <a:chOff x="648020" y="1340768"/>
              <a:chExt cx="1619724" cy="1648700"/>
            </a:xfrm>
          </p:grpSpPr>
          <p:pic>
            <p:nvPicPr>
              <p:cNvPr id="45120" name="Imagem 108" descr="white-shado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20" y="1340768"/>
                <a:ext cx="1619724" cy="164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21" name="CaixaDeTexto 109"/>
              <p:cNvSpPr txBox="1">
                <a:spLocks noChangeArrowheads="1"/>
              </p:cNvSpPr>
              <p:nvPr/>
            </p:nvSpPr>
            <p:spPr bwMode="auto">
              <a:xfrm>
                <a:off x="1113558" y="2226350"/>
                <a:ext cx="54374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pt-BR" sz="1400" b="1">
                    <a:solidFill>
                      <a:srgbClr val="267446"/>
                    </a:solidFill>
                  </a:rPr>
                  <a:t>NSF</a:t>
                </a:r>
              </a:p>
            </p:txBody>
          </p:sp>
        </p:grpSp>
        <p:pic>
          <p:nvPicPr>
            <p:cNvPr id="45119" name="Imagem 107" descr="PREDIO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060848"/>
              <a:ext cx="685801" cy="26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o 110"/>
          <p:cNvGrpSpPr>
            <a:grpSpLocks/>
          </p:cNvGrpSpPr>
          <p:nvPr/>
        </p:nvGrpSpPr>
        <p:grpSpPr bwMode="auto">
          <a:xfrm>
            <a:off x="1403350" y="4508500"/>
            <a:ext cx="1619250" cy="1649413"/>
            <a:chOff x="7163122" y="1412776"/>
            <a:chExt cx="1619724" cy="1648700"/>
          </a:xfrm>
        </p:grpSpPr>
        <p:grpSp>
          <p:nvGrpSpPr>
            <p:cNvPr id="19" name="Grupo 82"/>
            <p:cNvGrpSpPr>
              <a:grpSpLocks/>
            </p:cNvGrpSpPr>
            <p:nvPr/>
          </p:nvGrpSpPr>
          <p:grpSpPr bwMode="auto">
            <a:xfrm>
              <a:off x="7163122" y="1412776"/>
              <a:ext cx="1619724" cy="1648700"/>
              <a:chOff x="648020" y="1340768"/>
              <a:chExt cx="1619724" cy="1648700"/>
            </a:xfrm>
          </p:grpSpPr>
          <p:pic>
            <p:nvPicPr>
              <p:cNvPr id="45116" name="Imagem 113" descr="white-shado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20" y="1340768"/>
                <a:ext cx="1619724" cy="164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17" name="CaixaDeTexto 114"/>
              <p:cNvSpPr txBox="1">
                <a:spLocks noChangeArrowheads="1"/>
              </p:cNvSpPr>
              <p:nvPr/>
            </p:nvSpPr>
            <p:spPr bwMode="auto">
              <a:xfrm>
                <a:off x="1113558" y="2226350"/>
                <a:ext cx="54374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pt-BR" sz="1400" b="1">
                    <a:solidFill>
                      <a:srgbClr val="267446"/>
                    </a:solidFill>
                  </a:rPr>
                  <a:t>NSF</a:t>
                </a:r>
              </a:p>
            </p:txBody>
          </p:sp>
        </p:grpSp>
        <p:pic>
          <p:nvPicPr>
            <p:cNvPr id="45115" name="Imagem 112" descr="PREDIO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060848"/>
              <a:ext cx="685801" cy="26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upo 115"/>
          <p:cNvGrpSpPr>
            <a:grpSpLocks/>
          </p:cNvGrpSpPr>
          <p:nvPr/>
        </p:nvGrpSpPr>
        <p:grpSpPr bwMode="auto">
          <a:xfrm>
            <a:off x="7812088" y="3141663"/>
            <a:ext cx="1619250" cy="1647825"/>
            <a:chOff x="7163122" y="1412776"/>
            <a:chExt cx="1619724" cy="1648700"/>
          </a:xfrm>
        </p:grpSpPr>
        <p:grpSp>
          <p:nvGrpSpPr>
            <p:cNvPr id="21" name="Grupo 82"/>
            <p:cNvGrpSpPr>
              <a:grpSpLocks/>
            </p:cNvGrpSpPr>
            <p:nvPr/>
          </p:nvGrpSpPr>
          <p:grpSpPr bwMode="auto">
            <a:xfrm>
              <a:off x="7163122" y="1412776"/>
              <a:ext cx="1619724" cy="1648700"/>
              <a:chOff x="648020" y="1340768"/>
              <a:chExt cx="1619724" cy="1648700"/>
            </a:xfrm>
          </p:grpSpPr>
          <p:pic>
            <p:nvPicPr>
              <p:cNvPr id="45112" name="Imagem 118" descr="white-shado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20" y="1340768"/>
                <a:ext cx="1619724" cy="164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13" name="CaixaDeTexto 119"/>
              <p:cNvSpPr txBox="1">
                <a:spLocks noChangeArrowheads="1"/>
              </p:cNvSpPr>
              <p:nvPr/>
            </p:nvSpPr>
            <p:spPr bwMode="auto">
              <a:xfrm>
                <a:off x="851758" y="2226350"/>
                <a:ext cx="939956" cy="49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pt-BR" sz="1400" b="1">
                    <a:solidFill>
                      <a:srgbClr val="267446"/>
                    </a:solidFill>
                  </a:rPr>
                  <a:t>UBS </a:t>
                </a:r>
              </a:p>
              <a:p>
                <a:pPr algn="ctr" eaLnBrk="1" hangingPunct="1"/>
                <a:r>
                  <a:rPr lang="pt-BR" sz="1200">
                    <a:solidFill>
                      <a:srgbClr val="267446"/>
                    </a:solidFill>
                  </a:rPr>
                  <a:t>Vila Tibério</a:t>
                </a:r>
              </a:p>
            </p:txBody>
          </p:sp>
        </p:grpSp>
        <p:pic>
          <p:nvPicPr>
            <p:cNvPr id="45111" name="Imagem 117" descr="PREDIO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162" y="2060848"/>
              <a:ext cx="685801" cy="26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upo 120"/>
          <p:cNvGrpSpPr>
            <a:grpSpLocks/>
          </p:cNvGrpSpPr>
          <p:nvPr/>
        </p:nvGrpSpPr>
        <p:grpSpPr bwMode="auto">
          <a:xfrm>
            <a:off x="6516688" y="4437063"/>
            <a:ext cx="1619250" cy="1649412"/>
            <a:chOff x="7308304" y="980728"/>
            <a:chExt cx="1619724" cy="1648700"/>
          </a:xfrm>
        </p:grpSpPr>
        <p:pic>
          <p:nvPicPr>
            <p:cNvPr id="45107" name="Imagem 121" descr="whit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980728"/>
              <a:ext cx="1619724" cy="164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08" name="CaixaDeTexto 122"/>
            <p:cNvSpPr txBox="1">
              <a:spLocks noChangeArrowheads="1"/>
            </p:cNvSpPr>
            <p:nvPr/>
          </p:nvSpPr>
          <p:spPr bwMode="auto">
            <a:xfrm>
              <a:off x="7737954" y="1722294"/>
              <a:ext cx="73770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1400" b="1">
                  <a:solidFill>
                    <a:srgbClr val="267446"/>
                  </a:solidFill>
                </a:rPr>
                <a:t>UBS</a:t>
              </a:r>
              <a:br>
                <a:rPr lang="pt-BR" sz="1400" b="1">
                  <a:solidFill>
                    <a:srgbClr val="267446"/>
                  </a:solidFill>
                </a:rPr>
              </a:br>
              <a:r>
                <a:rPr lang="pt-BR" sz="1200">
                  <a:solidFill>
                    <a:srgbClr val="267446"/>
                  </a:solidFill>
                </a:rPr>
                <a:t>Ipiranga</a:t>
              </a:r>
            </a:p>
          </p:txBody>
        </p:sp>
        <p:pic>
          <p:nvPicPr>
            <p:cNvPr id="45109" name="Imagem 123" descr="PREDIO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1484784"/>
              <a:ext cx="685801" cy="26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upo 71"/>
          <p:cNvGrpSpPr>
            <a:grpSpLocks/>
          </p:cNvGrpSpPr>
          <p:nvPr/>
        </p:nvGrpSpPr>
        <p:grpSpPr bwMode="auto">
          <a:xfrm>
            <a:off x="4214813" y="3857625"/>
            <a:ext cx="1714500" cy="1649413"/>
            <a:chOff x="7164288" y="4077072"/>
            <a:chExt cx="1714512" cy="1648700"/>
          </a:xfrm>
        </p:grpSpPr>
        <p:pic>
          <p:nvPicPr>
            <p:cNvPr id="45105" name="Imagem 68" descr="whit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4077072"/>
              <a:ext cx="1619724" cy="164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06" name="CaixaDeTexto 70"/>
            <p:cNvSpPr txBox="1">
              <a:spLocks noChangeArrowheads="1"/>
            </p:cNvSpPr>
            <p:nvPr/>
          </p:nvSpPr>
          <p:spPr bwMode="auto">
            <a:xfrm>
              <a:off x="7576614" y="5201072"/>
              <a:ext cx="13021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1100" b="1"/>
                <a:t>CSE Cuiabá</a:t>
              </a:r>
            </a:p>
          </p:txBody>
        </p:sp>
      </p:grpSp>
      <p:sp>
        <p:nvSpPr>
          <p:cNvPr id="45077" name="CaixaDeTexto 22"/>
          <p:cNvSpPr txBox="1">
            <a:spLocks noChangeArrowheads="1"/>
          </p:cNvSpPr>
          <p:nvPr/>
        </p:nvSpPr>
        <p:spPr bwMode="auto">
          <a:xfrm>
            <a:off x="3808413" y="3749675"/>
            <a:ext cx="1411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b="1"/>
              <a:t>HCFMRP</a:t>
            </a:r>
          </a:p>
        </p:txBody>
      </p:sp>
      <p:grpSp>
        <p:nvGrpSpPr>
          <p:cNvPr id="24" name="Grupo 124"/>
          <p:cNvGrpSpPr>
            <a:grpSpLocks/>
          </p:cNvGrpSpPr>
          <p:nvPr/>
        </p:nvGrpSpPr>
        <p:grpSpPr bwMode="auto">
          <a:xfrm>
            <a:off x="7524750" y="1628775"/>
            <a:ext cx="1619250" cy="1649413"/>
            <a:chOff x="7163122" y="1412776"/>
            <a:chExt cx="1619724" cy="1648700"/>
          </a:xfrm>
        </p:grpSpPr>
        <p:grpSp>
          <p:nvGrpSpPr>
            <p:cNvPr id="25" name="Grupo 125"/>
            <p:cNvGrpSpPr>
              <a:grpSpLocks/>
            </p:cNvGrpSpPr>
            <p:nvPr/>
          </p:nvGrpSpPr>
          <p:grpSpPr bwMode="auto">
            <a:xfrm>
              <a:off x="7163122" y="1412776"/>
              <a:ext cx="1619724" cy="1648700"/>
              <a:chOff x="648020" y="1340768"/>
              <a:chExt cx="1619724" cy="1648700"/>
            </a:xfrm>
          </p:grpSpPr>
          <p:pic>
            <p:nvPicPr>
              <p:cNvPr id="45103" name="Imagem 127" descr="white-shado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20" y="1340768"/>
                <a:ext cx="1619724" cy="164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04" name="CaixaDeTexto 128"/>
              <p:cNvSpPr txBox="1">
                <a:spLocks noChangeArrowheads="1"/>
              </p:cNvSpPr>
              <p:nvPr/>
            </p:nvSpPr>
            <p:spPr bwMode="auto">
              <a:xfrm>
                <a:off x="1113558" y="2226350"/>
                <a:ext cx="54374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pt-BR" sz="1400" b="1">
                    <a:solidFill>
                      <a:srgbClr val="267446"/>
                    </a:solidFill>
                  </a:rPr>
                  <a:t>NSF</a:t>
                </a:r>
              </a:p>
            </p:txBody>
          </p:sp>
        </p:grpSp>
        <p:pic>
          <p:nvPicPr>
            <p:cNvPr id="45102" name="Imagem 126" descr="PREDIO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060848"/>
              <a:ext cx="685801" cy="26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upo 129"/>
          <p:cNvGrpSpPr>
            <a:grpSpLocks/>
          </p:cNvGrpSpPr>
          <p:nvPr/>
        </p:nvGrpSpPr>
        <p:grpSpPr bwMode="auto">
          <a:xfrm>
            <a:off x="-144463" y="2276475"/>
            <a:ext cx="1620838" cy="1649413"/>
            <a:chOff x="7163122" y="1412776"/>
            <a:chExt cx="1619724" cy="1648700"/>
          </a:xfrm>
        </p:grpSpPr>
        <p:grpSp>
          <p:nvGrpSpPr>
            <p:cNvPr id="27" name="Grupo 82"/>
            <p:cNvGrpSpPr>
              <a:grpSpLocks/>
            </p:cNvGrpSpPr>
            <p:nvPr/>
          </p:nvGrpSpPr>
          <p:grpSpPr bwMode="auto">
            <a:xfrm>
              <a:off x="7163122" y="1412776"/>
              <a:ext cx="1619724" cy="1648700"/>
              <a:chOff x="648020" y="1340768"/>
              <a:chExt cx="1619724" cy="1648700"/>
            </a:xfrm>
          </p:grpSpPr>
          <p:pic>
            <p:nvPicPr>
              <p:cNvPr id="45099" name="Imagem 132" descr="white-shado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20" y="1340768"/>
                <a:ext cx="1619724" cy="164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00" name="CaixaDeTexto 133"/>
              <p:cNvSpPr txBox="1">
                <a:spLocks noChangeArrowheads="1"/>
              </p:cNvSpPr>
              <p:nvPr/>
            </p:nvSpPr>
            <p:spPr bwMode="auto">
              <a:xfrm>
                <a:off x="1113558" y="2226350"/>
                <a:ext cx="54374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pt-BR" sz="1400" b="1">
                    <a:solidFill>
                      <a:srgbClr val="267446"/>
                    </a:solidFill>
                  </a:rPr>
                  <a:t>NSF</a:t>
                </a:r>
              </a:p>
            </p:txBody>
          </p:sp>
        </p:grpSp>
        <p:pic>
          <p:nvPicPr>
            <p:cNvPr id="45098" name="Imagem 131" descr="PREDIO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060848"/>
              <a:ext cx="685801" cy="26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80" name="CaixaDeTexto 110"/>
          <p:cNvSpPr txBox="1">
            <a:spLocks noChangeArrowheads="1"/>
          </p:cNvSpPr>
          <p:nvPr/>
        </p:nvSpPr>
        <p:spPr bwMode="auto">
          <a:xfrm>
            <a:off x="3765550" y="5084763"/>
            <a:ext cx="587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100" b="1"/>
              <a:t>HEAB</a:t>
            </a:r>
          </a:p>
        </p:txBody>
      </p:sp>
      <p:sp>
        <p:nvSpPr>
          <p:cNvPr id="45081" name="CaixaDeTexto 115"/>
          <p:cNvSpPr txBox="1">
            <a:spLocks noChangeArrowheads="1"/>
          </p:cNvSpPr>
          <p:nvPr/>
        </p:nvSpPr>
        <p:spPr bwMode="auto">
          <a:xfrm>
            <a:off x="4791075" y="2492375"/>
            <a:ext cx="428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100" b="1"/>
              <a:t>CIR</a:t>
            </a:r>
          </a:p>
        </p:txBody>
      </p:sp>
      <p:sp>
        <p:nvSpPr>
          <p:cNvPr id="45082" name="CaixaDeTexto 120"/>
          <p:cNvSpPr txBox="1">
            <a:spLocks noChangeArrowheads="1"/>
          </p:cNvSpPr>
          <p:nvPr/>
        </p:nvSpPr>
        <p:spPr bwMode="auto">
          <a:xfrm>
            <a:off x="2281238" y="4845050"/>
            <a:ext cx="4841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100" b="1"/>
              <a:t>CER</a:t>
            </a:r>
          </a:p>
        </p:txBody>
      </p:sp>
      <p:sp>
        <p:nvSpPr>
          <p:cNvPr id="45083" name="CaixaDeTexto 125"/>
          <p:cNvSpPr txBox="1">
            <a:spLocks noChangeArrowheads="1"/>
          </p:cNvSpPr>
          <p:nvPr/>
        </p:nvSpPr>
        <p:spPr bwMode="auto">
          <a:xfrm>
            <a:off x="3492500" y="3598863"/>
            <a:ext cx="7413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100" b="1"/>
              <a:t>Campus</a:t>
            </a:r>
          </a:p>
        </p:txBody>
      </p:sp>
      <p:sp>
        <p:nvSpPr>
          <p:cNvPr id="45084" name="CaixaDeTexto 129"/>
          <p:cNvSpPr txBox="1">
            <a:spLocks noChangeArrowheads="1"/>
          </p:cNvSpPr>
          <p:nvPr/>
        </p:nvSpPr>
        <p:spPr bwMode="auto">
          <a:xfrm>
            <a:off x="4676775" y="3617913"/>
            <a:ext cx="3825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100" b="1"/>
              <a:t>UE</a:t>
            </a:r>
          </a:p>
        </p:txBody>
      </p:sp>
      <p:pic>
        <p:nvPicPr>
          <p:cNvPr id="45085" name="Picture 11" descr="Image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t="8888" r="8192" b="10645"/>
          <a:stretch>
            <a:fillRect/>
          </a:stretch>
        </p:blipFill>
        <p:spPr bwMode="auto">
          <a:xfrm>
            <a:off x="3203575" y="2767013"/>
            <a:ext cx="11699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6" name="Picture 7" descr="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r="5179"/>
          <a:stretch>
            <a:fillRect/>
          </a:stretch>
        </p:blipFill>
        <p:spPr bwMode="auto">
          <a:xfrm>
            <a:off x="4356100" y="2754313"/>
            <a:ext cx="129698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7" name="Picture 5" descr="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13626" r="3191" b="9985"/>
          <a:stretch>
            <a:fillRect/>
          </a:stretch>
        </p:blipFill>
        <p:spPr bwMode="auto">
          <a:xfrm>
            <a:off x="2667000" y="1676400"/>
            <a:ext cx="15954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8618" r="3195" b="8624"/>
          <a:stretch>
            <a:fillRect/>
          </a:stretch>
        </p:blipFill>
        <p:spPr bwMode="auto">
          <a:xfrm>
            <a:off x="3409950" y="4316413"/>
            <a:ext cx="14224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9" name="Picture 4" descr="IMG_4849_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12106" r="22316" b="23550"/>
          <a:stretch>
            <a:fillRect/>
          </a:stretch>
        </p:blipFill>
        <p:spPr bwMode="auto">
          <a:xfrm>
            <a:off x="4279900" y="1733550"/>
            <a:ext cx="1365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8673" r="17529" b="20004"/>
          <a:stretch>
            <a:fillRect/>
          </a:stretch>
        </p:blipFill>
        <p:spPr bwMode="auto">
          <a:xfrm>
            <a:off x="5741988" y="2049463"/>
            <a:ext cx="1771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1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2609850"/>
            <a:ext cx="15525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2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r="4602" b="23196"/>
          <a:stretch>
            <a:fillRect/>
          </a:stretch>
        </p:blipFill>
        <p:spPr bwMode="auto">
          <a:xfrm>
            <a:off x="5203825" y="5192713"/>
            <a:ext cx="14922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3" name="Picture 31" descr="IMG_1176 - Cássia dos Coqueiros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 t="23088" r="16756" b="15387"/>
          <a:stretch>
            <a:fillRect/>
          </a:stretch>
        </p:blipFill>
        <p:spPr bwMode="auto">
          <a:xfrm>
            <a:off x="3198813" y="5340350"/>
            <a:ext cx="139858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4" name="Picture 7" descr="CS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 r="12364" b="7974"/>
          <a:stretch>
            <a:fillRect/>
          </a:stretch>
        </p:blipFill>
        <p:spPr bwMode="auto">
          <a:xfrm>
            <a:off x="4868863" y="4233863"/>
            <a:ext cx="12588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5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6" t="60545" r="37112" b="19302"/>
          <a:stretch>
            <a:fillRect/>
          </a:stretch>
        </p:blipFill>
        <p:spPr bwMode="auto">
          <a:xfrm>
            <a:off x="6297613" y="3562350"/>
            <a:ext cx="1409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6" name="Imagem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15793" r="2977" b="8698"/>
          <a:stretch>
            <a:fillRect/>
          </a:stretch>
        </p:blipFill>
        <p:spPr bwMode="auto">
          <a:xfrm>
            <a:off x="1595438" y="3930650"/>
            <a:ext cx="16668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1475656" y="332656"/>
            <a:ext cx="6480720" cy="563563"/>
          </a:xfrm>
          <a:prstGeom prst="rect">
            <a:avLst/>
          </a:prstGeo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Telessaúde</a:t>
            </a:r>
            <a:r>
              <a:rPr kumimoji="0" lang="pt-BR" sz="2800" b="1" i="0" u="none" strike="noStrike" kern="1200" cap="none" spc="0" normalizeH="0" baseline="0" noProof="0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no Complexo FMRP/HCFMRP/FAEPA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ribeirao_leg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976313"/>
            <a:ext cx="6810375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480720" cy="563563"/>
          </a:xfr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1200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RAISA – Rede Acadêmica de Informação em Saúde</a:t>
            </a:r>
            <a:endParaRPr lang="en-US" sz="2800" b="1" kern="1200" dirty="0">
              <a:ln w="11430"/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5"/>
          <p:cNvSpPr txBox="1">
            <a:spLocks noChangeArrowheads="1"/>
          </p:cNvSpPr>
          <p:nvPr/>
        </p:nvSpPr>
        <p:spPr bwMode="auto">
          <a:xfrm>
            <a:off x="1331640" y="1545056"/>
            <a:ext cx="7632847" cy="404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sz="2400" dirty="0" smtClean="0">
                <a:latin typeface="Times New Roman" charset="0"/>
              </a:rPr>
              <a:t>Hospital Geral - HCFMRP (alta complexidade)</a:t>
            </a:r>
            <a:endParaRPr lang="pt-BR" sz="2400" dirty="0">
              <a:latin typeface="Times New Roman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pt-BR" sz="2400" dirty="0" smtClean="0">
                <a:latin typeface="Times New Roman" charset="0"/>
              </a:rPr>
              <a:t>	</a:t>
            </a:r>
            <a:r>
              <a:rPr lang="pt-BR" sz="2000" dirty="0" smtClean="0">
                <a:latin typeface="Times New Roman" charset="0"/>
              </a:rPr>
              <a:t>Núcleo de Avaliação de Tecnologia em Saúde (NATS)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2400" dirty="0" smtClean="0">
                <a:latin typeface="Times New Roman" charset="0"/>
              </a:rPr>
              <a:t>Unidade de Emergência– UE/HCFMRP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2400" dirty="0" smtClean="0">
                <a:latin typeface="Times New Roman" charset="0"/>
              </a:rPr>
              <a:t>Centro de Saúde da Mulher– </a:t>
            </a:r>
            <a:r>
              <a:rPr lang="pt-BR" sz="2400" dirty="0" err="1" smtClean="0">
                <a:latin typeface="Times New Roman" charset="0"/>
              </a:rPr>
              <a:t>Mater</a:t>
            </a:r>
            <a:endParaRPr lang="pt-BR" sz="2400" dirty="0">
              <a:latin typeface="Times New Roman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pt-BR" sz="2400" dirty="0" smtClean="0">
                <a:latin typeface="Times New Roman" charset="0"/>
              </a:rPr>
              <a:t>3 Hospitais Gerais  (nível secundário )</a:t>
            </a:r>
            <a:endParaRPr lang="pt-BR" sz="2400" dirty="0">
              <a:latin typeface="Times New Roman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pt-BR" sz="2400" dirty="0" smtClean="0">
                <a:latin typeface="Times New Roman" charset="0"/>
              </a:rPr>
              <a:t>Centro integrado de  Reabilitação – CIR</a:t>
            </a:r>
            <a:endParaRPr lang="pt-BR" sz="2400" dirty="0">
              <a:latin typeface="Times New Roman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pt-BR" sz="2400" dirty="0" smtClean="0">
                <a:latin typeface="Times New Roman" charset="0"/>
              </a:rPr>
              <a:t>2 Centros de Saúde Escola (secundário)</a:t>
            </a:r>
            <a:endParaRPr lang="pt-BR" sz="2400" dirty="0">
              <a:latin typeface="Times New Roman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pt-BR" sz="2400" dirty="0" smtClean="0">
                <a:latin typeface="Times New Roman" charset="0"/>
              </a:rPr>
              <a:t>9 Núcleos de Saúde da Família (primário)</a:t>
            </a:r>
            <a:endParaRPr lang="pt-BR" sz="2400" dirty="0">
              <a:latin typeface="Times New Roman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17165"/>
            <a:ext cx="6480720" cy="563563"/>
          </a:xfr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1200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RAISA</a:t>
            </a:r>
            <a:endParaRPr lang="en-US" sz="2800" b="1" kern="1200" dirty="0">
              <a:ln w="11430"/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rnp-mapa fases_rute.200908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1472"/>
            <a:ext cx="5400600" cy="438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00192" y="1412776"/>
            <a:ext cx="2520280" cy="231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err="1" smtClean="0"/>
              <a:t>Todos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Hospitais</a:t>
            </a:r>
            <a:r>
              <a:rPr lang="en-US" sz="1600" dirty="0" smtClean="0"/>
              <a:t> </a:t>
            </a:r>
            <a:r>
              <a:rPr lang="en-US" sz="1600" dirty="0" err="1" smtClean="0"/>
              <a:t>Escola</a:t>
            </a:r>
            <a:r>
              <a:rPr lang="en-US" sz="1600" dirty="0" smtClean="0"/>
              <a:t> (60)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err="1" smtClean="0"/>
              <a:t>Institutos</a:t>
            </a:r>
            <a:r>
              <a:rPr lang="en-US" sz="1600" dirty="0" smtClean="0"/>
              <a:t> </a:t>
            </a:r>
            <a:r>
              <a:rPr lang="en-US" sz="1600" dirty="0" err="1" smtClean="0"/>
              <a:t>Nacionais</a:t>
            </a:r>
            <a:r>
              <a:rPr lang="en-US" sz="1600" dirty="0" smtClean="0"/>
              <a:t> de </a:t>
            </a:r>
            <a:r>
              <a:rPr lang="en-US" sz="1600" dirty="0" err="1" smtClean="0"/>
              <a:t>Saúde</a:t>
            </a:r>
            <a:r>
              <a:rPr lang="en-US" sz="1600" dirty="0" smtClean="0"/>
              <a:t> (15)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err="1" smtClean="0"/>
              <a:t>Ministério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Educação</a:t>
            </a:r>
            <a:endParaRPr lang="en-US" sz="1600" dirty="0" smtClean="0"/>
          </a:p>
          <a:p>
            <a:pPr algn="l"/>
            <a:endParaRPr lang="en-US" sz="1600" dirty="0"/>
          </a:p>
          <a:p>
            <a:pPr algn="l"/>
            <a:r>
              <a:rPr lang="en-US" sz="1600" dirty="0" err="1" smtClean="0"/>
              <a:t>Ministério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Saúde</a:t>
            </a:r>
            <a:endParaRPr lang="en-US" sz="1600" dirty="0" smtClean="0"/>
          </a:p>
        </p:txBody>
      </p:sp>
      <p:pic>
        <p:nvPicPr>
          <p:cNvPr id="5" name="Picture 13" descr="Topoligía CLARA 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240"/>
            <a:ext cx="2808312" cy="2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6084168" y="4235823"/>
            <a:ext cx="2016224" cy="48932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b="1" kern="0" dirty="0" err="1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RedCLARA</a:t>
            </a:r>
            <a:endParaRPr lang="en-GB" b="1" kern="0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pic>
        <p:nvPicPr>
          <p:cNvPr id="7" name="Imagem 9" descr="GEANT2 logo rgb p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72656"/>
            <a:ext cx="2592288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2656"/>
            <a:ext cx="1080120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480720" cy="563563"/>
          </a:xfr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1200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RUTE – Rede Universitária de Telemedicina</a:t>
            </a:r>
            <a:endParaRPr lang="en-US" sz="2800" b="1" kern="1200" dirty="0">
              <a:ln w="11430"/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680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30" y="620688"/>
            <a:ext cx="3624969" cy="55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33189"/>
            <a:ext cx="5400600" cy="563563"/>
          </a:xfr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1200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Telemedicina</a:t>
            </a:r>
            <a:endParaRPr lang="en-US" sz="2800" b="1" kern="1200" dirty="0">
              <a:ln w="11430"/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584424"/>
            <a:ext cx="7344816" cy="4364856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 acordo com a Organização Mundial de Saúde (OMS – http://www.who.org), Telemedicina compreende a oferta de serviços ligados aos cuidados com a saúde, nos casos em que a distância é um fator crítico; tais serviços são prestados por profissionais da área da saúde, usando tecnologias de informação e de comunicação para o intercâmbio de informações válidas para diagnósticos, prevenção e tratamento de doenças e a contínua educação de prestadores de serviços em saúde, assim como para fins de pesquisas e avaliações</a:t>
            </a: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just" eaLnBrk="1" hangingPunct="1">
              <a:lnSpc>
                <a:spcPct val="110000"/>
              </a:lnSpc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Resolução CFM n°.1.643/2002 Art. 1°: Definir a Telemedicina como o exercício da Medicina através da utilização de metodologias interativas de comunicação </a:t>
            </a:r>
            <a:r>
              <a:rPr lang="pt-BR" sz="1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audio-visual</a:t>
            </a: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 de dados, com o objetivo de assistência, educação e pesquisa em Saúde.</a:t>
            </a:r>
          </a:p>
          <a:p>
            <a:pPr marL="0" indent="0" algn="just" eaLnBrk="1" hangingPunct="1">
              <a:lnSpc>
                <a:spcPct val="110000"/>
              </a:lnSpc>
              <a:buNone/>
            </a:pP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52120" y="6237312"/>
            <a:ext cx="288032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http://rute.rnp.br</a:t>
            </a:r>
            <a:r>
              <a:rPr lang="pt-BR" dirty="0" smtClean="0"/>
              <a:t>/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33189"/>
            <a:ext cx="5400600" cy="563563"/>
          </a:xfr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1200" dirty="0" err="1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Telerradiologia</a:t>
            </a:r>
            <a:endParaRPr lang="en-US" sz="2800" b="1" kern="1200" dirty="0">
              <a:ln w="11430"/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728440"/>
            <a:ext cx="7344816" cy="4364856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Telerradiologia se destaca como uma das especialidades da telemedicina e se define como a utilização das tecnologias de informação e meios de comunicação disponíveis com o objetivo de permitir o diagnóstico à distância (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telediagnóstico) ou </a:t>
            </a: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emitir uma segunda-opinião especializada (teleconsultoria), através 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 comunicação  de imagens digitais.</a:t>
            </a:r>
          </a:p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RESOLUÇÃO CFM Nº 1890/2009 - Define e normatiza a </a:t>
            </a:r>
            <a:r>
              <a:rPr lang="pt-BR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Telerradiologia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RESOLUÇÃO CFM Nº 2.107/2014  - Define e normatiza a </a:t>
            </a:r>
            <a:r>
              <a:rPr lang="pt-B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Telerradiologia</a:t>
            </a: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 revoga a 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Resolução CFM </a:t>
            </a: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nº 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1890/09.</a:t>
            </a: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8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33189"/>
            <a:ext cx="5400600" cy="563563"/>
          </a:xfr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1200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Telessaúde</a:t>
            </a:r>
            <a:endParaRPr lang="en-US" sz="2800" b="1" kern="1200" dirty="0">
              <a:ln w="11430"/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556792"/>
            <a:ext cx="7344816" cy="4652888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Telessaúde é a promoção de saúde através de tecnologias de telecomunicações. Podendo ser simples, como dois profissionais de saúde discutindo um caso por telefone, ou mais sofisticada com uso de redes de vídeo e </a:t>
            </a:r>
            <a:r>
              <a:rPr lang="pt-BR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web-conferências</a:t>
            </a: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até o uso da robótica.</a:t>
            </a:r>
          </a:p>
          <a:p>
            <a:pPr algn="just" eaLnBrk="1" hangingPunct="1">
              <a:lnSpc>
                <a:spcPct val="110000"/>
              </a:lnSpc>
            </a:pP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No dia 28 de outubro de 2011, o Ministério da Saúde publica duas Portarias que regulamentam a expansão do Programa Telessaúde, que passa a se chamar Programa Telessaúde Brasil Redes.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PORTARIA No- 2.546, DE 27 DE OUTUBRO DE 2011 -Redefine e amplia o Programa Telessaúde Brasil, que passa a ser denominado Programa Nacional Telessaúde Brasil Redes (Telessaúde Brasil Redes).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PORTARIA Nº 2.554, DE 28 DE OUTUBRO DE 2011 - Institui, no Programa de Requalificação de Unidades Básicas de Saúde, o Componente de Informatização e Telessaúde Brasil Redes na Atenção Básica, integrado ao Programa Nacional Telessaúde Brasil Redes. </a:t>
            </a:r>
          </a:p>
          <a:p>
            <a:pPr marL="0" indent="0" algn="just" eaLnBrk="1" hangingPunct="1">
              <a:lnSpc>
                <a:spcPct val="110000"/>
              </a:lnSpc>
              <a:buNone/>
            </a:pP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03848" y="62373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http://www.telessaudebrasil.org.br/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33189"/>
            <a:ext cx="5400600" cy="563563"/>
          </a:xfr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1200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Objetivos</a:t>
            </a:r>
            <a:endParaRPr lang="en-US" sz="2800" b="1" kern="1200" dirty="0">
              <a:ln w="11430"/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728440"/>
            <a:ext cx="7344816" cy="4364856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Melhoria da qualidade do atendimento na Atenção Básica no Sistema Único de Saúde (SUS), com resultados positivos na resolubilidade do nível primário de atenção;</a:t>
            </a:r>
          </a:p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Expressiva redução de custos e do tempo de deslocamentos;</a:t>
            </a:r>
          </a:p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Fixação dos profissionais de saúde nos locais de difícil acesso;</a:t>
            </a:r>
          </a:p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Melhor agilidade no atendimento prestado;</a:t>
            </a:r>
          </a:p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Otimização dos recursos dentro do sistema como um todo, beneficiando, dessa forma, aproximadamente 10 milhões de usuários do SUS.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03848" y="62373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http://www.telessaudebrasil.org.br/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5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33189"/>
            <a:ext cx="5400600" cy="563563"/>
          </a:xfr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1200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Serviços</a:t>
            </a:r>
            <a:endParaRPr lang="en-US" sz="2800" b="1" kern="1200" dirty="0">
              <a:ln w="11430"/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484784"/>
            <a:ext cx="7344816" cy="475252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Teleconsultoria – é uma consulta registrada e realizada entre trabalhadores, profissionais e gestores da área de saúde, por meio de instrumentos de telecomunicação bidirecional, com o fim de esclarecer dúvidas sobre procedimentos clínicos, ações de saúde e questões relativas ao processo de trabalho;</a:t>
            </a:r>
          </a:p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Telediagnóstico – é um serviço autônomo que utiliza as tecnologias de informação e comunicação para realizar serviços de apoio ao diagnóstico através de distância e temporal;  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03848" y="62373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http://www.telessaudebrasil.org.br/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5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33189"/>
            <a:ext cx="5400600" cy="563563"/>
          </a:xfr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1200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Serviços</a:t>
            </a:r>
            <a:endParaRPr lang="en-US" sz="2800" b="1" kern="1200" dirty="0">
              <a:ln w="11430"/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728440"/>
            <a:ext cx="7344816" cy="4364856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Tele-educação – conferências, aulas e cursos, ministrados por meio da utilização das tecnologias de informação e comunicação; e</a:t>
            </a:r>
          </a:p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Segunda Opinião Formativa – é uma resposta sistematizada, construída com base em revisão bibliográfica, nas melhores evidências científicas e clínicas e no papel ordenador da atenção básica à saúde, a perguntas originadas das teleconsultorias, e selecionadas a partir de critérios de relevância e pertinência em relação às diretrizes do SUS.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03848" y="62373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http://www.telessaudebrasil.org.br/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5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33189"/>
            <a:ext cx="5400600" cy="563563"/>
          </a:xfrm>
          <a:ln algn="ctr"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1200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Modalidades</a:t>
            </a:r>
            <a:endParaRPr lang="en-US" sz="2800" b="1" kern="1200" dirty="0">
              <a:ln w="11430"/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628800"/>
            <a:ext cx="7344816" cy="4364856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Síncrona - realizada em tempo real, geralmente por chat, web ou videoconferência; </a:t>
            </a:r>
          </a:p>
          <a:p>
            <a:pPr lvl="1" eaLnBrk="1" hangingPunct="1">
              <a:lnSpc>
                <a:spcPct val="110000"/>
              </a:lnSpc>
            </a:pPr>
            <a:r>
              <a:rPr 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Videoconferência é uma tecnologia que permite o contacto visual e sonoro entre pessoas que estão em lugares diferentes, dando a sensação de que os interlocutores encontram-se no mesmo local. Permite não só a comunicação entre um grupo, mas também a comunicação </a:t>
            </a:r>
            <a:r>
              <a:rPr lang="pt-BR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pessoa-a-pessoa</a:t>
            </a:r>
            <a:r>
              <a:rPr 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110000"/>
              </a:lnSpc>
            </a:pPr>
            <a:r>
              <a:rPr 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Webconferência</a:t>
            </a:r>
            <a:r>
              <a:rPr 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é uma reunião ou encontro virtual realizada pela internet através de aplicativos ou serviço com possibilidade de compartilhamento de apresentações, voz, vídeo, textos e arquivos via web. Na </a:t>
            </a:r>
            <a:r>
              <a:rPr lang="pt-BR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webconferência</a:t>
            </a:r>
            <a:r>
              <a:rPr 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cada participante assiste de seu próprio computador. </a:t>
            </a:r>
          </a:p>
          <a:p>
            <a:pPr lvl="1" eaLnBrk="1" hangingPunct="1">
              <a:lnSpc>
                <a:spcPct val="110000"/>
              </a:lnSpc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1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Assíncrona- realizada  por meio de mensagens off-line;</a:t>
            </a:r>
          </a:p>
          <a:p>
            <a:pPr eaLnBrk="1" hangingPunct="1">
              <a:lnSpc>
                <a:spcPct val="110000"/>
              </a:lnSpc>
            </a:pP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03848" y="62373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http://www.telessaudebrasil.org.br/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5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500" b="1" i="0" u="none" strike="noStrike" cap="none" normalizeH="0" baseline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500" b="1" i="0" u="none" strike="noStrike" cap="none" normalizeH="0" baseline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-112" charset="0"/>
          </a:defRPr>
        </a:defPPr>
      </a:lstStyle>
    </a:lnDef>
  </a:objectDefaults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3250</TotalTime>
  <Words>1070</Words>
  <Application>Microsoft Office PowerPoint</Application>
  <PresentationFormat>Apresentação na tela (4:3)</PresentationFormat>
  <Paragraphs>112</Paragraphs>
  <Slides>15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Edwardian Script ITC</vt:lpstr>
      <vt:lpstr>Georgia</vt:lpstr>
      <vt:lpstr>Times New Roman</vt:lpstr>
      <vt:lpstr>Verdana</vt:lpstr>
      <vt:lpstr>Wingdings</vt:lpstr>
      <vt:lpstr>Perfil</vt:lpstr>
      <vt:lpstr>Telemedicina - Telessaúde</vt:lpstr>
      <vt:lpstr>Apresentação do PowerPoint</vt:lpstr>
      <vt:lpstr>Telemedicina</vt:lpstr>
      <vt:lpstr>Telerradiologia</vt:lpstr>
      <vt:lpstr>Telessaúde</vt:lpstr>
      <vt:lpstr>Objetivos</vt:lpstr>
      <vt:lpstr>Serviços</vt:lpstr>
      <vt:lpstr>Serviços</vt:lpstr>
      <vt:lpstr>Modalidades</vt:lpstr>
      <vt:lpstr>Telessaúde Brasil Redes</vt:lpstr>
      <vt:lpstr>Telessaúde Brasil Redes</vt:lpstr>
      <vt:lpstr>Apresentação do PowerPoint</vt:lpstr>
      <vt:lpstr>RAISA – Rede Acadêmica de Informação em Saúde</vt:lpstr>
      <vt:lpstr>RAISA</vt:lpstr>
      <vt:lpstr>RUTE – Rede Universitária de Telemedicina</vt:lpstr>
    </vt:vector>
  </TitlesOfParts>
  <Company>Marka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com fonte 44</dc:title>
  <dc:creator>Fernando Totta</dc:creator>
  <cp:lastModifiedBy>Paulo Mazzoncini de Azevedo Marques</cp:lastModifiedBy>
  <cp:revision>235</cp:revision>
  <dcterms:created xsi:type="dcterms:W3CDTF">2009-11-27T04:33:52Z</dcterms:created>
  <dcterms:modified xsi:type="dcterms:W3CDTF">2015-03-25T21:08:35Z</dcterms:modified>
</cp:coreProperties>
</file>