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7010400" cy="92964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970337" y="0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2"/>
            <a:ext cx="4648199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579190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292586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6999" cy="418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399" cy="4650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547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6999" cy="418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399" cy="4650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64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41623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0921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7159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05170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80352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27832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6999" cy="418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/>
              <a:t>pensei em primeiro pedir pros alunos pensarem qual a relação das pitons importadas com a diminuição, como elas tão indo parar no ambiente. </a:t>
            </a:r>
          </a:p>
          <a:p>
            <a:pPr rtl="0">
              <a:spcBef>
                <a:spcPts val="0"/>
              </a:spcBef>
              <a:buNone/>
            </a:pPr>
            <a:r>
              <a:rPr lang="en-US"/>
              <a:t>pedir para eles extraírem a ideia do texto (eles precisam fazer isso pra prova brasil hahaha)   boa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399" cy="4650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412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6999" cy="418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/>
              <a:t>acho que a gnt pode não colocar o complemento no texto dos alunos e dai eles tentam resolver</a:t>
            </a:r>
          </a:p>
          <a:p>
            <a:pPr rtl="0">
              <a:spcBef>
                <a:spcPts val="0"/>
              </a:spcBef>
              <a:buNone/>
            </a:pPr>
            <a:r>
              <a:rPr lang="en-US"/>
              <a:t>e dpeois a gnt apresenta o complemento? a gente pergunta o que eles fariam pra resolver o problema</a:t>
            </a:r>
          </a:p>
          <a:p>
            <a:pPr rtl="0">
              <a:spcBef>
                <a:spcPts val="0"/>
              </a:spcBef>
              <a:buNone/>
            </a:pPr>
            <a:r>
              <a:rPr lang="en-US"/>
              <a:t>e mostra oq os EUA queriam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399" cy="4650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526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buClr>
                <a:schemeClr val="dk2"/>
              </a:buClr>
              <a:buFont typeface="Cambria"/>
              <a:buNone/>
              <a:defRPr sz="6600" b="0" i="0" u="none" strike="noStrike" cap="none" baseline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685800" y="4572000"/>
            <a:ext cx="6461759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ctr" rtl="0">
              <a:spcBef>
                <a:spcPts val="400"/>
              </a:spcBef>
              <a:buClr>
                <a:schemeClr val="accent2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ctr" rtl="0">
              <a:spcBef>
                <a:spcPts val="360"/>
              </a:spcBef>
              <a:buClr>
                <a:schemeClr val="accent3"/>
              </a:buClr>
              <a:buFont typeface="Arial"/>
              <a:buNone/>
              <a:defRPr sz="18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ctr" rtl="0">
              <a:spcBef>
                <a:spcPts val="320"/>
              </a:spcBef>
              <a:buClr>
                <a:schemeClr val="accent4"/>
              </a:buClr>
              <a:buFont typeface="Arial"/>
              <a:buNone/>
              <a:defRPr sz="16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ctr" rtl="0">
              <a:spcBef>
                <a:spcPts val="280"/>
              </a:spcBef>
              <a:buClr>
                <a:schemeClr val="accent5"/>
              </a:buClr>
              <a:buFont typeface="Arial"/>
              <a:buNone/>
              <a:defRPr sz="14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ctr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ctr" rtl="0">
              <a:spcBef>
                <a:spcPts val="280"/>
              </a:spcBef>
              <a:buClr>
                <a:schemeClr val="accent2"/>
              </a:buClr>
              <a:buFont typeface="Arial"/>
              <a:buNone/>
              <a:defRPr sz="14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ctr" rtl="0">
              <a:spcBef>
                <a:spcPts val="280"/>
              </a:spcBef>
              <a:buClr>
                <a:schemeClr val="accent3"/>
              </a:buClr>
              <a:buFont typeface="Arial"/>
              <a:buNone/>
              <a:defRPr sz="14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ctr" rtl="0">
              <a:spcBef>
                <a:spcPts val="280"/>
              </a:spcBef>
              <a:buClr>
                <a:schemeClr val="accent4"/>
              </a:buClr>
              <a:buFont typeface="Arial"/>
              <a:buNone/>
              <a:defRPr sz="14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39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800" b="0" i="0" u="none" strike="noStrike" cap="none" baseline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Cambria"/>
              <a:buNone/>
              <a:defRPr sz="4600" cap="none" baseline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1866899" y="190500"/>
            <a:ext cx="4800600" cy="761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88900" algn="l" rtl="0">
              <a:spcBef>
                <a:spcPts val="440"/>
              </a:spcBef>
              <a:buClr>
                <a:schemeClr val="accent1"/>
              </a:buClr>
              <a:buFont typeface="Arial"/>
              <a:buChar char="•"/>
              <a:defRPr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indent="-106680" algn="l" rtl="0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indent="-116839" algn="l" rtl="0">
              <a:spcBef>
                <a:spcPts val="360"/>
              </a:spcBef>
              <a:buClr>
                <a:schemeClr val="accent3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indent="-137160" algn="l" rtl="0">
              <a:spcBef>
                <a:spcPts val="320"/>
              </a:spcBef>
              <a:buClr>
                <a:schemeClr val="accent4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indent="-144780" algn="l" rtl="0">
              <a:spcBef>
                <a:spcPts val="280"/>
              </a:spcBef>
              <a:buClr>
                <a:schemeClr val="accent5"/>
              </a:buClr>
              <a:buFont typeface="Arial"/>
              <a:buChar char="•"/>
              <a:defRPr sz="1400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indent="-99060" algn="l" rtl="0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 sz="1400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indent="-104139" algn="l" rtl="0">
              <a:spcBef>
                <a:spcPts val="280"/>
              </a:spcBef>
              <a:buClr>
                <a:schemeClr val="accent2"/>
              </a:buClr>
              <a:buFont typeface="Arial"/>
              <a:buChar char="•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indent="-96520" algn="l" rtl="0">
              <a:spcBef>
                <a:spcPts val="280"/>
              </a:spcBef>
              <a:buClr>
                <a:schemeClr val="accent3"/>
              </a:buClr>
              <a:buFont typeface="Arial"/>
              <a:buChar char="•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indent="-101600" algn="l" rtl="0">
              <a:spcBef>
                <a:spcPts val="280"/>
              </a:spcBef>
              <a:buClr>
                <a:schemeClr val="accent4"/>
              </a:buClr>
              <a:buFont typeface="Arial"/>
              <a:buChar char="•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39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800" b="0" i="0" u="none" strike="noStrike" cap="none" baseline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 rot="5400000">
            <a:off x="4579937" y="2324100"/>
            <a:ext cx="5851525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Cambria"/>
              <a:buNone/>
              <a:defRPr sz="4600" cap="none" baseline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88900" algn="l" rtl="0">
              <a:spcBef>
                <a:spcPts val="440"/>
              </a:spcBef>
              <a:buClr>
                <a:schemeClr val="accent1"/>
              </a:buClr>
              <a:buFont typeface="Arial"/>
              <a:buChar char="•"/>
              <a:defRPr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indent="-106680" algn="l" rtl="0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indent="-116839" algn="l" rtl="0">
              <a:spcBef>
                <a:spcPts val="360"/>
              </a:spcBef>
              <a:buClr>
                <a:schemeClr val="accent3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indent="-137160" algn="l" rtl="0">
              <a:spcBef>
                <a:spcPts val="320"/>
              </a:spcBef>
              <a:buClr>
                <a:schemeClr val="accent4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indent="-144780" algn="l" rtl="0">
              <a:spcBef>
                <a:spcPts val="280"/>
              </a:spcBef>
              <a:buClr>
                <a:schemeClr val="accent5"/>
              </a:buClr>
              <a:buFont typeface="Arial"/>
              <a:buChar char="•"/>
              <a:defRPr sz="1400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indent="-99060" algn="l" rtl="0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 sz="1400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indent="-104139" algn="l" rtl="0">
              <a:spcBef>
                <a:spcPts val="280"/>
              </a:spcBef>
              <a:buClr>
                <a:schemeClr val="accent2"/>
              </a:buClr>
              <a:buFont typeface="Arial"/>
              <a:buChar char="•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indent="-96520" algn="l" rtl="0">
              <a:spcBef>
                <a:spcPts val="280"/>
              </a:spcBef>
              <a:buClr>
                <a:schemeClr val="accent3"/>
              </a:buClr>
              <a:buFont typeface="Arial"/>
              <a:buChar char="•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indent="-101600" algn="l" rtl="0">
              <a:spcBef>
                <a:spcPts val="280"/>
              </a:spcBef>
              <a:buClr>
                <a:schemeClr val="accent4"/>
              </a:buClr>
              <a:buFont typeface="Arial"/>
              <a:buChar char="•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39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800" b="0" i="0" u="none" strike="noStrike" cap="none" baseline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Cambria"/>
              <a:buNone/>
              <a:defRPr sz="4600" cap="none" baseline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19999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88900" algn="l" rtl="0">
              <a:spcBef>
                <a:spcPts val="440"/>
              </a:spcBef>
              <a:buClr>
                <a:schemeClr val="accent1"/>
              </a:buClr>
              <a:buFont typeface="Arial"/>
              <a:buChar char="•"/>
              <a:defRPr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indent="-106680" algn="l" rtl="0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indent="-116839" algn="l" rtl="0">
              <a:spcBef>
                <a:spcPts val="360"/>
              </a:spcBef>
              <a:buClr>
                <a:schemeClr val="accent3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indent="-137160" algn="l" rtl="0">
              <a:spcBef>
                <a:spcPts val="320"/>
              </a:spcBef>
              <a:buClr>
                <a:schemeClr val="accent4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indent="-144780" algn="l" rtl="0">
              <a:spcBef>
                <a:spcPts val="280"/>
              </a:spcBef>
              <a:buClr>
                <a:schemeClr val="accent5"/>
              </a:buClr>
              <a:buFont typeface="Arial"/>
              <a:buChar char="•"/>
              <a:defRPr sz="1400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indent="-99060" algn="l" rtl="0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 sz="1400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indent="-104139" algn="l" rtl="0">
              <a:spcBef>
                <a:spcPts val="280"/>
              </a:spcBef>
              <a:buClr>
                <a:schemeClr val="accent2"/>
              </a:buClr>
              <a:buFont typeface="Arial"/>
              <a:buChar char="•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indent="-96520" algn="l" rtl="0">
              <a:spcBef>
                <a:spcPts val="280"/>
              </a:spcBef>
              <a:buClr>
                <a:schemeClr val="accent3"/>
              </a:buClr>
              <a:buFont typeface="Arial"/>
              <a:buChar char="•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indent="-101600" algn="l" rtl="0">
              <a:spcBef>
                <a:spcPts val="280"/>
              </a:spcBef>
              <a:buClr>
                <a:schemeClr val="accent4"/>
              </a:buClr>
              <a:buFont typeface="Arial"/>
              <a:buChar char="•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39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800" b="0" i="0" u="none" strike="noStrike" cap="none" baseline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722312" y="5486400"/>
            <a:ext cx="7659687" cy="116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 sz="3600" b="0" cap="none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722312" y="3852862"/>
            <a:ext cx="6135686" cy="16335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39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800" b="0" i="0" u="none" strike="noStrike" cap="none" baseline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Cambria"/>
              <a:buNone/>
              <a:defRPr sz="4600" cap="none" baseline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57200" y="1536191"/>
            <a:ext cx="3657600" cy="4590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4419600" y="1536191"/>
            <a:ext cx="3657600" cy="4590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39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800" b="0" i="0" u="none" strike="noStrike" cap="none" baseline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ctr" rtl="0">
              <a:spcBef>
                <a:spcPts val="0"/>
              </a:spcBef>
              <a:buClr>
                <a:schemeClr val="dk2"/>
              </a:buClr>
              <a:buFont typeface="Calibri"/>
              <a:buNone/>
              <a:defRPr sz="2000" b="1">
                <a:solidFill>
                  <a:schemeClr val="dk2"/>
                </a:solidFill>
              </a:defRPr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3657600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3"/>
          </p:nvPr>
        </p:nvSpPr>
        <p:spPr>
          <a:xfrm>
            <a:off x="4419600" y="1535112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ctr" rtl="0">
              <a:spcBef>
                <a:spcPts val="0"/>
              </a:spcBef>
              <a:buClr>
                <a:schemeClr val="dk2"/>
              </a:buClr>
              <a:buFont typeface="Calibri"/>
              <a:buNone/>
              <a:defRPr sz="2000" b="1">
                <a:solidFill>
                  <a:schemeClr val="dk2"/>
                </a:solidFill>
              </a:defRPr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4"/>
          </p:nvPr>
        </p:nvSpPr>
        <p:spPr>
          <a:xfrm>
            <a:off x="4419600" y="2174875"/>
            <a:ext cx="3657600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39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800" b="0" i="0" u="none" strike="noStrike" cap="none" baseline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Cambria"/>
              <a:buNone/>
              <a:defRPr sz="4600" cap="none" baseline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39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800" b="0" i="0" u="none" strike="noStrike" cap="none" baseline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39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800" b="0" i="0" u="none" strike="noStrike" cap="none" baseline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04801" y="5495544"/>
            <a:ext cx="7772400" cy="594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defRPr sz="2200" b="1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04798" y="6096000"/>
            <a:ext cx="77724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Font typeface="Calibri"/>
              <a:buNone/>
              <a:defRPr sz="1600"/>
            </a:lvl1pPr>
            <a:lvl2pPr marL="457200" indent="0" rtl="0">
              <a:spcBef>
                <a:spcPts val="0"/>
              </a:spcBef>
              <a:buFont typeface="Calibri"/>
              <a:buNone/>
              <a:defRPr sz="1200"/>
            </a:lvl2pPr>
            <a:lvl3pPr marL="914400" indent="0" rtl="0">
              <a:spcBef>
                <a:spcPts val="0"/>
              </a:spcBef>
              <a:buFont typeface="Calibri"/>
              <a:buNone/>
              <a:defRPr sz="1000"/>
            </a:lvl3pPr>
            <a:lvl4pPr marL="1371600" indent="0" rtl="0">
              <a:spcBef>
                <a:spcPts val="0"/>
              </a:spcBef>
              <a:buFont typeface="Calibri"/>
              <a:buNone/>
              <a:defRPr sz="900"/>
            </a:lvl4pPr>
            <a:lvl5pPr marL="1828800" indent="0" rtl="0">
              <a:spcBef>
                <a:spcPts val="0"/>
              </a:spcBef>
              <a:buFont typeface="Calibri"/>
              <a:buNone/>
              <a:defRPr sz="900"/>
            </a:lvl5pPr>
            <a:lvl6pPr marL="2286000" indent="0" rtl="0">
              <a:spcBef>
                <a:spcPts val="0"/>
              </a:spcBef>
              <a:buFont typeface="Calibri"/>
              <a:buNone/>
              <a:defRPr sz="900"/>
            </a:lvl6pPr>
            <a:lvl7pPr marL="2743200" indent="0" rtl="0">
              <a:spcBef>
                <a:spcPts val="0"/>
              </a:spcBef>
              <a:buFont typeface="Calibri"/>
              <a:buNone/>
              <a:defRPr sz="900"/>
            </a:lvl7pPr>
            <a:lvl8pPr marL="3200400" indent="0" rtl="0">
              <a:spcBef>
                <a:spcPts val="0"/>
              </a:spcBef>
              <a:buFont typeface="Calibri"/>
              <a:buNone/>
              <a:defRPr sz="900"/>
            </a:lvl8pPr>
            <a:lvl9pPr marL="3657600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39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800" b="0" i="0" u="none" strike="noStrike" cap="none" baseline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304800" y="381000"/>
            <a:ext cx="7772400" cy="4942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88900" algn="l" rtl="0">
              <a:spcBef>
                <a:spcPts val="440"/>
              </a:spcBef>
              <a:buClr>
                <a:schemeClr val="accent1"/>
              </a:buClr>
              <a:buFont typeface="Arial"/>
              <a:buChar char="•"/>
              <a:defRPr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indent="-106680" algn="l" rtl="0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indent="-116839" algn="l" rtl="0">
              <a:spcBef>
                <a:spcPts val="360"/>
              </a:spcBef>
              <a:buClr>
                <a:schemeClr val="accent3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indent="-137160" algn="l" rtl="0">
              <a:spcBef>
                <a:spcPts val="320"/>
              </a:spcBef>
              <a:buClr>
                <a:schemeClr val="accent4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indent="-144780" algn="l" rtl="0">
              <a:spcBef>
                <a:spcPts val="280"/>
              </a:spcBef>
              <a:buClr>
                <a:schemeClr val="accent5"/>
              </a:buClr>
              <a:buFont typeface="Arial"/>
              <a:buChar char="•"/>
              <a:defRPr sz="1400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indent="-99060" algn="l" rtl="0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 sz="1400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indent="-104139" algn="l" rtl="0">
              <a:spcBef>
                <a:spcPts val="280"/>
              </a:spcBef>
              <a:buClr>
                <a:schemeClr val="accent2"/>
              </a:buClr>
              <a:buFont typeface="Arial"/>
              <a:buChar char="•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indent="-96520" algn="l" rtl="0">
              <a:spcBef>
                <a:spcPts val="280"/>
              </a:spcBef>
              <a:buClr>
                <a:schemeClr val="accent3"/>
              </a:buClr>
              <a:buFont typeface="Arial"/>
              <a:buChar char="•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indent="-101600" algn="l" rtl="0">
              <a:spcBef>
                <a:spcPts val="280"/>
              </a:spcBef>
              <a:buClr>
                <a:schemeClr val="accent4"/>
              </a:buClr>
              <a:buFont typeface="Arial"/>
              <a:buChar char="•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01752" y="5495278"/>
            <a:ext cx="7772400" cy="5946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defRPr sz="2200" b="1">
                <a:solidFill>
                  <a:schemeClr val="dk2"/>
                </a:solidFill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pic" idx="2"/>
          </p:nvPr>
        </p:nvSpPr>
        <p:spPr>
          <a:xfrm>
            <a:off x="0" y="0"/>
            <a:ext cx="8458200" cy="5486399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32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01752" y="6096000"/>
            <a:ext cx="7772400" cy="6126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Font typeface="Calibri"/>
              <a:buNone/>
              <a:defRPr sz="1600"/>
            </a:lvl1pPr>
            <a:lvl2pPr marL="457200" indent="0" rtl="0">
              <a:spcBef>
                <a:spcPts val="0"/>
              </a:spcBef>
              <a:buFont typeface="Calibri"/>
              <a:buNone/>
              <a:defRPr sz="1200"/>
            </a:lvl2pPr>
            <a:lvl3pPr marL="914400" indent="0" rtl="0">
              <a:spcBef>
                <a:spcPts val="0"/>
              </a:spcBef>
              <a:buFont typeface="Calibri"/>
              <a:buNone/>
              <a:defRPr sz="1000"/>
            </a:lvl3pPr>
            <a:lvl4pPr marL="1371600" indent="0" rtl="0">
              <a:spcBef>
                <a:spcPts val="0"/>
              </a:spcBef>
              <a:buFont typeface="Calibri"/>
              <a:buNone/>
              <a:defRPr sz="900"/>
            </a:lvl4pPr>
            <a:lvl5pPr marL="1828800" indent="0" rtl="0">
              <a:spcBef>
                <a:spcPts val="0"/>
              </a:spcBef>
              <a:buFont typeface="Calibri"/>
              <a:buNone/>
              <a:defRPr sz="900"/>
            </a:lvl5pPr>
            <a:lvl6pPr marL="2286000" indent="0" rtl="0">
              <a:spcBef>
                <a:spcPts val="0"/>
              </a:spcBef>
              <a:buFont typeface="Calibri"/>
              <a:buNone/>
              <a:defRPr sz="900"/>
            </a:lvl6pPr>
            <a:lvl7pPr marL="2743200" indent="0" rtl="0">
              <a:spcBef>
                <a:spcPts val="0"/>
              </a:spcBef>
              <a:buFont typeface="Calibri"/>
              <a:buNone/>
              <a:defRPr sz="900"/>
            </a:lvl7pPr>
            <a:lvl8pPr marL="3200400" indent="0" rtl="0">
              <a:spcBef>
                <a:spcPts val="0"/>
              </a:spcBef>
              <a:buFont typeface="Calibri"/>
              <a:buNone/>
              <a:defRPr sz="900"/>
            </a:lvl8pPr>
            <a:lvl9pPr marL="3657600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39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800" b="0" i="0" u="none" strike="noStrike" cap="none" baseline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75000">
              <a:schemeClr val="lt1"/>
            </a:gs>
            <a:gs pos="100000">
              <a:srgbClr val="DADAD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chemeClr val="dk2"/>
              </a:buClr>
              <a:buFont typeface="Cambria"/>
              <a:buNone/>
              <a:defRPr sz="4600" b="0" i="0" u="none" strike="noStrike" cap="none" baseline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19999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88900" algn="l" rtl="0">
              <a:spcBef>
                <a:spcPts val="440"/>
              </a:spcBef>
              <a:buClr>
                <a:schemeClr val="accent1"/>
              </a:buClr>
              <a:buFont typeface="Arial"/>
              <a:buChar char="•"/>
              <a:defRPr sz="2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indent="-106680" algn="l" rtl="0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indent="-116839" algn="l" rtl="0">
              <a:spcBef>
                <a:spcPts val="360"/>
              </a:spcBef>
              <a:buClr>
                <a:schemeClr val="accent3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indent="-137160" algn="l" rtl="0">
              <a:spcBef>
                <a:spcPts val="320"/>
              </a:spcBef>
              <a:buClr>
                <a:schemeClr val="accent4"/>
              </a:buClr>
              <a:buFont typeface="Arial"/>
              <a:buChar char="•"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indent="-144780" algn="l" rtl="0">
              <a:spcBef>
                <a:spcPts val="280"/>
              </a:spcBef>
              <a:buClr>
                <a:schemeClr val="accent5"/>
              </a:buClr>
              <a:buFont typeface="Arial"/>
              <a:buChar char="•"/>
              <a:defRPr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indent="-99060" algn="l" rtl="0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indent="-104139" algn="l" rtl="0">
              <a:spcBef>
                <a:spcPts val="280"/>
              </a:spcBef>
              <a:buClr>
                <a:schemeClr val="accent2"/>
              </a:buClr>
              <a:buFont typeface="Arial"/>
              <a:buChar char="•"/>
              <a:defRPr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indent="-96520" algn="l" rtl="0">
              <a:spcBef>
                <a:spcPts val="280"/>
              </a:spcBef>
              <a:buClr>
                <a:schemeClr val="accent3"/>
              </a:buClr>
              <a:buFont typeface="Arial"/>
              <a:buChar char="•"/>
              <a:defRPr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indent="-101600" algn="l" rtl="0">
              <a:spcBef>
                <a:spcPts val="280"/>
              </a:spcBef>
              <a:buClr>
                <a:schemeClr val="accent4"/>
              </a:buClr>
              <a:buFont typeface="Arial"/>
              <a:buChar char="•"/>
              <a:defRPr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/>
          <p:nvPr/>
        </p:nvSpPr>
        <p:spPr>
          <a:xfrm>
            <a:off x="8458200" y="0"/>
            <a:ext cx="685799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8458200" y="5486400"/>
            <a:ext cx="685799" cy="6857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Shape 13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39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800" b="0" i="0" u="none" strike="noStrike" cap="none" baseline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iencia.estadao.com.br/blogs/herton-escobar/invasao-de-cobras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Main_Pag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ctrTitle"/>
          </p:nvPr>
        </p:nvSpPr>
        <p:spPr>
          <a:xfrm>
            <a:off x="582100" y="557100"/>
            <a:ext cx="7543800" cy="2594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Cambria"/>
              <a:buNone/>
            </a:pPr>
            <a:r>
              <a:rPr lang="en-US"/>
              <a:t>Animais: “bons” ou  “maus”? 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subTitle" idx="1"/>
          </p:nvPr>
        </p:nvSpPr>
        <p:spPr>
          <a:xfrm>
            <a:off x="685800" y="4571998"/>
            <a:ext cx="6461759" cy="1947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Christie Sototuka </a:t>
            </a:r>
          </a:p>
          <a:p>
            <a:pPr marL="0" marR="0" lvl="0" indent="0" rtl="0">
              <a:lnSpc>
                <a:spcPct val="80000"/>
              </a:lnSpc>
              <a:spcBef>
                <a:spcPts val="28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Davi Martinelli </a:t>
            </a:r>
          </a:p>
          <a:p>
            <a:pPr marL="0" marR="0" lvl="0" indent="0" rtl="0">
              <a:lnSpc>
                <a:spcPct val="80000"/>
              </a:lnSpc>
              <a:spcBef>
                <a:spcPts val="28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Gabriela Santos </a:t>
            </a:r>
          </a:p>
          <a:p>
            <a:pPr marL="0" marR="0" lvl="0" indent="0" rtl="0">
              <a:lnSpc>
                <a:spcPct val="80000"/>
              </a:lnSpc>
              <a:spcBef>
                <a:spcPts val="28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Juliana Rossi</a:t>
            </a:r>
          </a:p>
          <a:p>
            <a:pPr marL="0" marR="0" lvl="0" indent="0" rtl="0">
              <a:lnSpc>
                <a:spcPct val="80000"/>
              </a:lnSpc>
              <a:spcBef>
                <a:spcPts val="28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Lygia Del Matto </a:t>
            </a:r>
          </a:p>
          <a:p>
            <a:pPr marL="0" marR="0" lvl="0" indent="0" rtl="0">
              <a:lnSpc>
                <a:spcPct val="80000"/>
              </a:lnSpc>
              <a:spcBef>
                <a:spcPts val="28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Maíra Fessardi</a:t>
            </a:r>
          </a:p>
          <a:p>
            <a:pPr marL="0" marR="0" lvl="0" indent="0" rtl="0">
              <a:lnSpc>
                <a:spcPct val="80000"/>
              </a:lnSpc>
              <a:spcBef>
                <a:spcPts val="28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Mathias Jorquera</a:t>
            </a:r>
          </a:p>
          <a:p>
            <a:pPr marL="0" marR="0" lvl="0" indent="0" rtl="0">
              <a:lnSpc>
                <a:spcPct val="80000"/>
              </a:lnSpc>
              <a:spcBef>
                <a:spcPts val="28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Raquel Silva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Aulas seguintes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19999" cy="48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-US"/>
              <a:t>Pesquisa sobre espécies invasoras e métodos de erradicação das mesmas          debate sobre ética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-US"/>
              <a:t>Abordagem sobre conservação: </a:t>
            </a:r>
          </a:p>
          <a:p>
            <a:pPr marL="914400" lvl="1" indent="-228600" rtl="0">
              <a:spcBef>
                <a:spcPts val="0"/>
              </a:spcBef>
              <a:buSzPct val="100000"/>
            </a:pPr>
            <a:r>
              <a:rPr lang="en-US" sz="2200"/>
              <a:t>espécies carismáticas x espécies estigmatizadas</a:t>
            </a:r>
          </a:p>
          <a:p>
            <a:pPr marL="914400" lvl="1" indent="-228600" rtl="0">
              <a:spcBef>
                <a:spcPts val="0"/>
              </a:spcBef>
              <a:buSzPct val="100000"/>
            </a:pPr>
            <a:r>
              <a:rPr lang="en-US" sz="2200"/>
              <a:t>perda de hábitat e recursos         invasão de áreas urbanas e ataques à humanos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sz="2200"/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-US"/>
              <a:t>Ecologia: </a:t>
            </a:r>
          </a:p>
          <a:p>
            <a:pPr marL="914400" lvl="1" indent="-228600" rtl="0">
              <a:spcBef>
                <a:spcPts val="0"/>
              </a:spcBef>
              <a:buSzPct val="100000"/>
            </a:pPr>
            <a:r>
              <a:rPr lang="en-US"/>
              <a:t>interações ecológicas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/>
          <p:nvPr/>
        </p:nvSpPr>
        <p:spPr>
          <a:xfrm>
            <a:off x="4687800" y="3698950"/>
            <a:ext cx="299399" cy="42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/>
          <p:nvPr/>
        </p:nvSpPr>
        <p:spPr>
          <a:xfrm>
            <a:off x="2570375" y="2248100"/>
            <a:ext cx="299399" cy="42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Referências bibliográficas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19999" cy="48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/>
              <a:t>INVASÃO DAS COBRAS -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http://ciencia.estadao.com.br/blogs/herton-escobar/invasao-de-cobras/</a:t>
            </a:r>
            <a:r>
              <a:rPr lang="en-US">
                <a:solidFill>
                  <a:srgbClr val="2F5897"/>
                </a:solidFill>
              </a:rPr>
              <a:t> (</a:t>
            </a:r>
            <a:r>
              <a:rPr lang="en-US">
                <a:solidFill>
                  <a:srgbClr val="000000"/>
                </a:solidFill>
              </a:rPr>
              <a:t>Acesso em 26/08/2015)</a:t>
            </a:r>
          </a:p>
          <a:p>
            <a:pPr rtl="0">
              <a:spcBef>
                <a:spcPts val="0"/>
              </a:spcBef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</a:pPr>
            <a:r>
              <a:rPr lang="en-US"/>
              <a:t>Sasseron, Lúcia Helena, and AMP de Carvalho. "Almejando a alfabetização científica no ensino fundamental: a proposição e a procura de indicadores do processo." </a:t>
            </a:r>
            <a:r>
              <a:rPr lang="en-US" i="1"/>
              <a:t>Investigações em Ensino de Ciências</a:t>
            </a:r>
            <a:r>
              <a:rPr lang="en-US"/>
              <a:t> 13.3 (2008): 333-352.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</a:pPr>
            <a:r>
              <a:rPr lang="en-US"/>
              <a:t>Fotos: Wikimedia Commons -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https://commons.wikimedia.org/wiki/Main_Page</a:t>
            </a:r>
            <a:r>
              <a:rPr lang="en-US"/>
              <a:t> (Acesso em 26/08/2015)</a:t>
            </a:r>
          </a:p>
          <a:p>
            <a:pPr>
              <a:spcBef>
                <a:spcPts val="0"/>
              </a:spcBef>
              <a:buNone/>
            </a:pPr>
            <a:endParaRPr sz="14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Cambria"/>
              <a:buNone/>
            </a:pPr>
            <a:r>
              <a:rPr lang="en-US" sz="4600" b="0" i="0" u="none" strike="noStrike" cap="none" baseline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Introdução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457200" y="1189875"/>
            <a:ext cx="7619999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440"/>
              </a:spcBef>
              <a:buNone/>
            </a:pPr>
            <a:endParaRPr/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Calibri"/>
            </a:pPr>
            <a:r>
              <a:rPr lang="en-US"/>
              <a:t>Tempo: 2 aulas de 45 minutos </a:t>
            </a:r>
          </a:p>
          <a:p>
            <a:pPr lvl="0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</a:pPr>
            <a:r>
              <a:rPr lang="en-US"/>
              <a:t>Público-alvo: Ensino Fundamental II</a:t>
            </a:r>
          </a:p>
          <a:p>
            <a:pPr marL="342900" marR="0" lvl="0" indent="-88900" algn="l" rtl="0">
              <a:spcBef>
                <a:spcPts val="440"/>
              </a:spcBef>
              <a:buClr>
                <a:schemeClr val="accent1"/>
              </a:buClr>
              <a:buSzPct val="100000"/>
              <a:buFont typeface="Calibri"/>
            </a:pPr>
            <a:r>
              <a:rPr lang="en-US" b="0" i="0" u="none" strike="noStrike" cap="none" baseline="0">
                <a:solidFill>
                  <a:schemeClr val="dk1"/>
                </a:solidFill>
              </a:rPr>
              <a:t>Atividade de introdução a uma SD sobre biodiversidade</a:t>
            </a:r>
            <a:r>
              <a:rPr lang="en-US"/>
              <a:t>, </a:t>
            </a:r>
            <a:r>
              <a:rPr lang="en-US" b="0" i="0" u="none" strike="noStrike" cap="none" baseline="0">
                <a:solidFill>
                  <a:schemeClr val="dk1"/>
                </a:solidFill>
              </a:rPr>
              <a:t>conservação e ecologia.</a:t>
            </a:r>
          </a:p>
          <a:p>
            <a:pPr marL="342900" marR="0" lvl="0" indent="-88900" algn="l" rtl="0">
              <a:spcBef>
                <a:spcPts val="440"/>
              </a:spcBef>
              <a:buClr>
                <a:schemeClr val="accent1"/>
              </a:buClr>
              <a:buSzPct val="100000"/>
              <a:buFont typeface="Calibri"/>
            </a:pPr>
            <a:r>
              <a:rPr lang="en-US" b="0" i="0" u="none" strike="noStrike" cap="none" baseline="0">
                <a:solidFill>
                  <a:schemeClr val="dk1"/>
                </a:solidFill>
              </a:rPr>
              <a:t>PCN:  </a:t>
            </a:r>
            <a:r>
              <a:rPr lang="en-US"/>
              <a:t>“Idealiza-se a natureza, quando se fala da “harmonia da natureza” - Ciclos III e IV do Ensino Fundamental</a:t>
            </a:r>
          </a:p>
          <a:p>
            <a:pPr marL="342900" marR="0" lvl="0" indent="-88900" algn="l" rtl="0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</a:pPr>
            <a:r>
              <a:rPr lang="en-US"/>
              <a:t>3º eixo da Alfabetização Científica: entendimento das relações existentes entre ciência, tecnologia, sociedade e meio-ambiente (Sasseron &amp; Carvalho, 2008)</a:t>
            </a:r>
          </a:p>
          <a:p>
            <a:pPr marL="0" marR="0" lvl="0" indent="0" algn="l" rtl="0">
              <a:spcBef>
                <a:spcPts val="440"/>
              </a:spcBef>
              <a:buClr>
                <a:schemeClr val="accent1"/>
              </a:buClr>
              <a:buFont typeface="Arial"/>
              <a:buNone/>
            </a:pPr>
            <a:endParaRPr b="0" i="0" u="none" strike="noStrike" cap="none" baseline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480"/>
              </a:spcBef>
              <a:buNone/>
            </a:pPr>
            <a:r>
              <a:rPr lang="en-US" sz="2400" b="1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Objetivo:</a:t>
            </a:r>
            <a:r>
              <a:rPr lang="en-US" sz="2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desmistificar estereótipos de animais como </a:t>
            </a:r>
            <a:r>
              <a:rPr lang="en-US" sz="2400" b="1"/>
              <a:t>"bons" ou "maus" 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Font typeface="Cambria"/>
              <a:buNone/>
            </a:pPr>
            <a:endParaRPr sz="4600" b="0" i="0" u="none" strike="noStrike" cap="none" baseline="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99" name="Shape 9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8000" b="8000"/>
          <a:stretch/>
        </p:blipFill>
        <p:spPr>
          <a:xfrm>
            <a:off x="0" y="274637"/>
            <a:ext cx="4614110" cy="2989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01419" y="274637"/>
            <a:ext cx="4667078" cy="2989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3328987"/>
            <a:ext cx="4613275" cy="3459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01419" y="3328987"/>
            <a:ext cx="4542580" cy="345995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/>
          <p:nvPr/>
        </p:nvSpPr>
        <p:spPr>
          <a:xfrm>
            <a:off x="0" y="6437350"/>
            <a:ext cx="4103099" cy="35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Fonte: Wikimedia Commons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Cambria"/>
              <a:buNone/>
            </a:pPr>
            <a:r>
              <a:rPr lang="en-US" sz="4600" b="0" i="0" u="none" strike="noStrike" cap="none" baseline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Atividade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373575" y="1213375"/>
            <a:ext cx="7619999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28600" algn="l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Apresentação da imagem: </a:t>
            </a:r>
          </a:p>
        </p:txBody>
      </p:sp>
      <p:pic>
        <p:nvPicPr>
          <p:cNvPr id="111" name="Shape 111"/>
          <p:cNvPicPr preferRelativeResize="0"/>
          <p:nvPr/>
        </p:nvPicPr>
        <p:blipFill rotWithShape="1">
          <a:blip r:embed="rId3">
            <a:alphaModFix/>
          </a:blip>
          <a:srcRect t="8174" b="8174"/>
          <a:stretch/>
        </p:blipFill>
        <p:spPr>
          <a:xfrm>
            <a:off x="457349" y="1612400"/>
            <a:ext cx="7812000" cy="492179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/>
          <p:nvPr/>
        </p:nvSpPr>
        <p:spPr>
          <a:xfrm>
            <a:off x="4704491" y="6534194"/>
            <a:ext cx="3745199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 National Geographic (08/2002)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Cambria"/>
              <a:buNone/>
            </a:pPr>
            <a:r>
              <a:rPr lang="en-US" sz="4600" b="0" i="0" u="none" strike="noStrike" cap="none" baseline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Atividade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457200" y="2962975"/>
            <a:ext cx="7619999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88900"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endParaRPr sz="2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Perguntas para reflexão: </a:t>
            </a:r>
          </a:p>
          <a:p>
            <a:pPr marL="342900" marR="0" lvl="0" indent="-88900" algn="l" rtl="0">
              <a:spcBef>
                <a:spcPts val="440"/>
              </a:spcBef>
              <a:buClr>
                <a:schemeClr val="accent1"/>
              </a:buClr>
              <a:buFont typeface="Arial"/>
              <a:buNone/>
            </a:pPr>
            <a:endParaRPr sz="2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88900" algn="l" rtl="0">
              <a:spcBef>
                <a:spcPts val="440"/>
              </a:spcBef>
              <a:buClr>
                <a:schemeClr val="accent1"/>
              </a:buClr>
              <a:buFont typeface="Arial"/>
              <a:buNone/>
            </a:pPr>
            <a:endParaRPr sz="2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68680" marR="0" lvl="1" indent="-462280" algn="l" rtl="0">
              <a:spcBef>
                <a:spcPts val="400"/>
              </a:spcBef>
              <a:buClr>
                <a:srgbClr val="1C4587"/>
              </a:buClr>
              <a:buSzPct val="100000"/>
              <a:buFont typeface="Cambria"/>
              <a:buAutoNum type="arabicPeriod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que vocês pensam quando vêem essa imagem? </a:t>
            </a:r>
          </a:p>
          <a:p>
            <a:pPr marL="868680" marR="0" lvl="1" indent="-462280" algn="l" rtl="0">
              <a:spcBef>
                <a:spcPts val="400"/>
              </a:spcBef>
              <a:buClr>
                <a:srgbClr val="1C4587"/>
              </a:buClr>
              <a:buSzPct val="100000"/>
              <a:buFont typeface="Cambria"/>
              <a:buAutoNum type="arabicPeriod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Ela traz quais sentimentos? </a:t>
            </a:r>
          </a:p>
          <a:p>
            <a:pPr marL="342900" marR="0" lvl="0" indent="-88900" algn="l" rtl="0">
              <a:spcBef>
                <a:spcPts val="440"/>
              </a:spcBef>
              <a:buClr>
                <a:schemeClr val="accent1"/>
              </a:buClr>
              <a:buFont typeface="Arial"/>
              <a:buNone/>
            </a:pPr>
            <a:endParaRPr sz="2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3">
            <a:alphaModFix/>
          </a:blip>
          <a:srcRect t="8174" b="8174"/>
          <a:stretch/>
        </p:blipFill>
        <p:spPr>
          <a:xfrm>
            <a:off x="3965664" y="702364"/>
            <a:ext cx="4267199" cy="2688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198725" y="167262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Cambria"/>
              <a:buNone/>
            </a:pPr>
            <a:r>
              <a:rPr lang="en-US" sz="4600" b="0" i="0" u="none" strike="noStrike" cap="none" baseline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Atividade</a:t>
            </a:r>
          </a:p>
        </p:txBody>
      </p:sp>
      <p:pic>
        <p:nvPicPr>
          <p:cNvPr id="125" name="Shape 12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0366" b="10367"/>
          <a:stretch/>
        </p:blipFill>
        <p:spPr>
          <a:xfrm>
            <a:off x="146450" y="1143011"/>
            <a:ext cx="8220600" cy="517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 txBox="1"/>
          <p:nvPr/>
        </p:nvSpPr>
        <p:spPr>
          <a:xfrm>
            <a:off x="4684607" y="6488662"/>
            <a:ext cx="3745199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 National Geographic (01/2010)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Cambria"/>
              <a:buNone/>
            </a:pPr>
            <a:r>
              <a:rPr lang="en-US" sz="4600" b="0" i="0" u="none" strike="noStrike" cap="none" baseline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Atividade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457200" y="2412900"/>
            <a:ext cx="7619999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88900"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endParaRPr sz="2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Perguntas para reflexão: </a:t>
            </a:r>
          </a:p>
          <a:p>
            <a:pPr marL="342900" marR="0" lvl="0" indent="-88900" algn="l" rtl="0">
              <a:spcBef>
                <a:spcPts val="440"/>
              </a:spcBef>
              <a:buClr>
                <a:schemeClr val="accent1"/>
              </a:buClr>
              <a:buFont typeface="Arial"/>
              <a:buNone/>
            </a:pPr>
            <a:endParaRPr sz="2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88900" algn="l" rtl="0">
              <a:spcBef>
                <a:spcPts val="440"/>
              </a:spcBef>
              <a:buClr>
                <a:schemeClr val="accent1"/>
              </a:buClr>
              <a:buFont typeface="Arial"/>
              <a:buNone/>
            </a:pPr>
            <a:endParaRPr sz="2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68680" marR="0" lvl="1" indent="-462280" algn="l" rtl="0">
              <a:spcBef>
                <a:spcPts val="400"/>
              </a:spcBef>
              <a:buClr>
                <a:schemeClr val="dk2"/>
              </a:buClr>
              <a:buSzPct val="100000"/>
              <a:buFont typeface="Cambria"/>
              <a:buAutoNum type="arabicPeriod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que vocês pensam quando vêem essa imagem? </a:t>
            </a:r>
          </a:p>
          <a:p>
            <a:pPr marL="868680" marR="0" lvl="1" indent="-462280" algn="l" rtl="0">
              <a:spcBef>
                <a:spcPts val="400"/>
              </a:spcBef>
              <a:buClr>
                <a:schemeClr val="dk2"/>
              </a:buClr>
              <a:buSzPct val="100000"/>
              <a:buFont typeface="Cambria"/>
              <a:buAutoNum type="arabicPeriod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 traz quais sentimentos? </a:t>
            </a:r>
          </a:p>
          <a:p>
            <a:pPr marL="457200" marR="0" lvl="0" indent="0" algn="l" rtl="0">
              <a:spcBef>
                <a:spcPts val="400"/>
              </a:spcBef>
              <a:buNone/>
            </a:pPr>
            <a:endParaRPr/>
          </a:p>
          <a:p>
            <a:pPr marL="457200" marR="0" lvl="0" indent="0" algn="l" rtl="0">
              <a:spcBef>
                <a:spcPts val="400"/>
              </a:spcBef>
              <a:buNone/>
            </a:pPr>
            <a:r>
              <a:rPr lang="en-US"/>
              <a:t>Questionamento</a:t>
            </a:r>
          </a:p>
          <a:p>
            <a:pPr marL="868680" marR="0" lvl="1" indent="-462280" algn="l" rtl="0">
              <a:spcBef>
                <a:spcPts val="400"/>
              </a:spcBef>
              <a:buClr>
                <a:schemeClr val="dk2"/>
              </a:buClr>
              <a:buSzPct val="90909"/>
              <a:buFont typeface="Cambria"/>
              <a:buAutoNum type="arabicPeriod"/>
            </a:pPr>
            <a:r>
              <a:rPr lang="en-US"/>
              <a:t>Podemos julgar essas ações humanas? Justifique. </a:t>
            </a:r>
          </a:p>
          <a:p>
            <a:pPr marL="342900" marR="0" lvl="0" indent="-88900" algn="l" rtl="0">
              <a:spcBef>
                <a:spcPts val="440"/>
              </a:spcBef>
              <a:buClr>
                <a:schemeClr val="accent1"/>
              </a:buClr>
              <a:buFont typeface="Arial"/>
              <a:buNone/>
            </a:pPr>
            <a:endParaRPr sz="2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Shape 133"/>
          <p:cNvPicPr preferRelativeResize="0"/>
          <p:nvPr/>
        </p:nvPicPr>
        <p:blipFill rotWithShape="1">
          <a:blip r:embed="rId3">
            <a:alphaModFix/>
          </a:blip>
          <a:srcRect t="10366" b="10367"/>
          <a:stretch/>
        </p:blipFill>
        <p:spPr>
          <a:xfrm>
            <a:off x="4056276" y="602562"/>
            <a:ext cx="4092299" cy="2578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0" y="-12"/>
            <a:ext cx="7619999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Situação-problema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0" y="1756175"/>
            <a:ext cx="3829199" cy="48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-US" sz="2400"/>
              <a:t>Parque Nacional dos Everglades na Flórida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200"/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-US" sz="2400"/>
              <a:t>Em 30 anos, 300 mil pítons importadas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200"/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-US" sz="2400"/>
              <a:t>Até 5 metros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200"/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-US" sz="2400"/>
              <a:t>Diminuição das populações de fauna nativa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200"/>
          </a:p>
          <a:p>
            <a:pPr marL="0" lvl="0" indent="0" rtl="0">
              <a:spcBef>
                <a:spcPts val="0"/>
              </a:spcBef>
              <a:buNone/>
            </a:pPr>
            <a:endParaRPr sz="2400"/>
          </a:p>
          <a:p>
            <a:pPr marL="0" indent="0" rtl="0">
              <a:spcBef>
                <a:spcPts val="0"/>
              </a:spcBef>
              <a:buNone/>
            </a:pPr>
            <a:endParaRPr/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0" indent="0" rtl="0">
              <a:spcBef>
                <a:spcPts val="0"/>
              </a:spcBef>
              <a:buNone/>
            </a:pPr>
            <a:endParaRPr/>
          </a:p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40" name="Shape 1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23175" y="895374"/>
            <a:ext cx="4903475" cy="576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Proposta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19999" cy="48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/>
              <a:t>Os alunos devem extrair do texto: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/>
              <a:t>Relação entre pítons importadas e como chegaram no parque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/>
              <a:t>Pítons x fauna local</a:t>
            </a:r>
          </a:p>
          <a:p>
            <a:pPr marL="457200" lvl="0" indent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Reflexões: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/>
              <a:t>O que poderia acontecer com a fauna ao longo do tempo?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/>
              <a:t>As pítons são as vilãs dessa história?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/>
              <a:t>Quais as possíveis soluções?</a:t>
            </a:r>
          </a:p>
          <a:p>
            <a:pPr marL="457200" lvl="0" indent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Apresentação do Complemento do texto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/>
              <a:t>Discussão sobre as soluções propostas pelos alunos e pelas citadas no texto</a:t>
            </a:r>
          </a:p>
          <a:p>
            <a:pPr marL="0" indent="0" rtl="0">
              <a:spcBef>
                <a:spcPts val="0"/>
              </a:spcBef>
              <a:buNone/>
            </a:pPr>
            <a:endParaRPr/>
          </a:p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Adjacency">
  <a:themeElements>
    <a:clrScheme name="Executive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478</Words>
  <Application>Microsoft Office PowerPoint</Application>
  <PresentationFormat>Apresentação na tela (4:3)</PresentationFormat>
  <Paragraphs>91</Paragraphs>
  <Slides>11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Cambria</vt:lpstr>
      <vt:lpstr>Adjacency</vt:lpstr>
      <vt:lpstr>Animais: “bons” ou  “maus”? </vt:lpstr>
      <vt:lpstr>Introdução</vt:lpstr>
      <vt:lpstr>Apresentação do PowerPoint</vt:lpstr>
      <vt:lpstr>Atividade</vt:lpstr>
      <vt:lpstr>Atividade</vt:lpstr>
      <vt:lpstr>Atividade</vt:lpstr>
      <vt:lpstr>Atividade</vt:lpstr>
      <vt:lpstr>Situação-problema</vt:lpstr>
      <vt:lpstr>Proposta</vt:lpstr>
      <vt:lpstr>Aulas seguintes</vt:lpstr>
      <vt:lpstr>Referências bibliográficas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Animais: “bons” ou  “maus”? </dc:title>
  <dc:creator>Rosana Silva</dc:creator>
  <cp:lastModifiedBy>Rosana Silva</cp:lastModifiedBy>
  <cp:revision>1</cp:revision>
  <dcterms:modified xsi:type="dcterms:W3CDTF">2015-09-21T16:18:55Z</dcterms:modified>
</cp:coreProperties>
</file>