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5" r:id="rId3"/>
    <p:sldId id="263" r:id="rId4"/>
    <p:sldId id="264" r:id="rId5"/>
    <p:sldId id="261" r:id="rId6"/>
    <p:sldId id="259" r:id="rId7"/>
    <p:sldId id="260" r:id="rId8"/>
    <p:sldId id="262" r:id="rId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 Silva" initials="G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0" autoAdjust="0"/>
  </p:normalViewPr>
  <p:slideViewPr>
    <p:cSldViewPr>
      <p:cViewPr>
        <p:scale>
          <a:sx n="68" d="100"/>
          <a:sy n="68" d="100"/>
        </p:scale>
        <p:origin x="-2264"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06T19:37:49.721" idx="1">
    <p:pos x="10" y="10"/>
    <p:text>Nota: 1,0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CCF10-ECD2-4907-91F4-4301800875BB}" type="datetimeFigureOut">
              <a:rPr lang="pt-BR" smtClean="0"/>
              <a:pPr/>
              <a:t>06/10/15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AFA92-C6AD-4408-801D-ADD8B5ABBB19}" type="slidenum">
              <a:rPr lang="pt-BR" smtClean="0"/>
              <a:pPr/>
              <a:t>‹#›</a:t>
            </a:fld>
            <a:endParaRPr lang="pt-BR"/>
          </a:p>
        </p:txBody>
      </p:sp>
    </p:spTree>
    <p:extLst>
      <p:ext uri="{BB962C8B-B14F-4D97-AF65-F5344CB8AC3E}">
        <p14:creationId xmlns:p14="http://schemas.microsoft.com/office/powerpoint/2010/main" val="340654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O</a:t>
            </a:r>
            <a:r>
              <a:rPr lang="pt-BR" baseline="0" dirty="0" smtClean="0"/>
              <a:t> nosso kit era composto por revistas que tratavam o tema da Evolução. Após refletirmos no grupo, concluímos que os alunos e o público em geral têm a visão de que evoluir é sinônimo de melhorar. Assim, resolvemos elaborar uma sequência didática composta por três aulas em que tentaremos desmistificar esta ideia e mostrar aos alunos que a evolução é um processo natural.</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1</a:t>
            </a:fld>
            <a:endParaRPr lang="pt-BR"/>
          </a:p>
        </p:txBody>
      </p:sp>
    </p:spTree>
    <p:extLst>
      <p:ext uri="{BB962C8B-B14F-4D97-AF65-F5344CB8AC3E}">
        <p14:creationId xmlns:p14="http://schemas.microsoft.com/office/powerpoint/2010/main" val="196835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smtClean="0"/>
              <a:t>A</a:t>
            </a:r>
            <a:r>
              <a:rPr lang="pt-BR" baseline="0" dirty="0" smtClean="0"/>
              <a:t>pós estudar o tema de destaque das duas revistas (evolução), e ao considerarmos a notícia divulgada na Veja (“Gatos são melhores do que cachorros”) “baseada” em um estudo feito pelo professor Thiago Quental, e considerando então as implicações decorrentes das inúmeras simplificações (que muitas vezes se traduzem em erro) que diariamente os meios de comunicação (e muitas vezes os materiais escolares) fazem com relação a inúmeros assuntos científicos, acreditamos ser válido trazer a presente temática para ser tratada em sala de aula. </a:t>
            </a:r>
            <a:endParaRPr lang="pt-BR" dirty="0" smtClean="0"/>
          </a:p>
          <a:p>
            <a:pPr algn="just"/>
            <a:r>
              <a:rPr lang="pt-BR" dirty="0" smtClean="0"/>
              <a:t>Dentre</a:t>
            </a:r>
            <a:r>
              <a:rPr lang="pt-BR" baseline="0" dirty="0" smtClean="0"/>
              <a:t> as revistas presentes no kit, destacamos: </a:t>
            </a:r>
          </a:p>
          <a:p>
            <a:pPr algn="just"/>
            <a:r>
              <a:rPr lang="pt-BR" dirty="0" err="1" smtClean="0"/>
              <a:t>Scientific</a:t>
            </a:r>
            <a:r>
              <a:rPr lang="pt-BR" dirty="0" smtClean="0"/>
              <a:t> American: “Do lobo ao cão”</a:t>
            </a:r>
          </a:p>
          <a:p>
            <a:pPr algn="just"/>
            <a:r>
              <a:rPr lang="pt-BR" dirty="0" err="1" smtClean="0"/>
              <a:t>National</a:t>
            </a:r>
            <a:r>
              <a:rPr lang="pt-BR" dirty="0" smtClean="0"/>
              <a:t> </a:t>
            </a:r>
            <a:r>
              <a:rPr lang="pt-BR" dirty="0" err="1" smtClean="0"/>
              <a:t>Geographic</a:t>
            </a:r>
            <a:r>
              <a:rPr lang="pt-BR" dirty="0" smtClean="0"/>
              <a:t>:</a:t>
            </a:r>
            <a:r>
              <a:rPr lang="pt-BR" baseline="0" dirty="0" smtClean="0"/>
              <a:t> “Nosso primeiro bebê: um ancestral humano de 3,3 milhões de anos”.</a:t>
            </a:r>
            <a:endParaRPr lang="pt-BR" dirty="0" smtClean="0"/>
          </a:p>
          <a:p>
            <a:pPr algn="just"/>
            <a:endParaRPr lang="pt-BR" baseline="0" dirty="0" smtClean="0"/>
          </a:p>
          <a:p>
            <a:pPr algn="just"/>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2</a:t>
            </a:fld>
            <a:endParaRPr lang="pt-BR"/>
          </a:p>
        </p:txBody>
      </p:sp>
    </p:spTree>
    <p:extLst>
      <p:ext uri="{BB962C8B-B14F-4D97-AF65-F5344CB8AC3E}">
        <p14:creationId xmlns:p14="http://schemas.microsoft.com/office/powerpoint/2010/main" val="325553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Iniciaremos a primeira</a:t>
            </a:r>
            <a:r>
              <a:rPr lang="pt-BR" baseline="0" dirty="0" smtClean="0"/>
              <a:t> aula com um vídeo que mostra a abertura de um dos episódios do desenho “Os </a:t>
            </a:r>
            <a:r>
              <a:rPr lang="pt-BR" baseline="0" dirty="0" err="1" smtClean="0"/>
              <a:t>Simpsons</a:t>
            </a:r>
            <a:r>
              <a:rPr lang="pt-BR" baseline="0" dirty="0" smtClean="0"/>
              <a:t>”. Neste vídeo, evidencia-se a perspectiva de evolução linear, a qual encontra-se muito presente entre os alunos (e comunidade em geral!). Após passarmos o vídeo aos alunos, os questionaremos sobre o fato de eles já terem ou não ouvido falar de evolução, bem como o que eles imaginam que isso signifique. Além disso, buscaremos colocar em discussão se eles acham que o vídeo tem algo a ver com evolução, e se acreditam que a evolução ocorre da forma por ele retratada.</a:t>
            </a:r>
          </a:p>
          <a:p>
            <a:pPr algn="just"/>
            <a:r>
              <a:rPr lang="pt-BR" baseline="0" dirty="0" smtClean="0"/>
              <a:t>Estimamos que esta parte da aula levará em torno de 10 minutos.</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3</a:t>
            </a:fld>
            <a:endParaRPr lang="pt-BR"/>
          </a:p>
        </p:txBody>
      </p:sp>
    </p:spTree>
    <p:extLst>
      <p:ext uri="{BB962C8B-B14F-4D97-AF65-F5344CB8AC3E}">
        <p14:creationId xmlns:p14="http://schemas.microsoft.com/office/powerpoint/2010/main" val="9988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Em seguida, dividiremos os alunos em grupos</a:t>
            </a:r>
            <a:r>
              <a:rPr lang="pt-BR" baseline="0" dirty="0" smtClean="0"/>
              <a:t> para realizarem a atividade das “pinças e sementes”. A ideia desta atividade é promover uma discussão acerca dos principais conceitos que se relacionam com a evolução. A atividade consiste em solicitar a cada aluno que pegue uma pinça (haverá vários tipos: alicate, pinça de tirar sobrancelha, pinça histológica, pregador de roupas, cortador de unhas, etc.). </a:t>
            </a:r>
          </a:p>
          <a:p>
            <a:pPr algn="just"/>
            <a:r>
              <a:rPr lang="pt-BR" baseline="0" dirty="0" smtClean="0"/>
              <a:t>Após a escolha da pinça, distribuiremos para cada grupo um conjunto de “sementes” (não necessariamente são sementes, mas sim materiais que possam ser pegados com as “pinças”, como noz, feijão, milho, ervilha, arroz, lentilha, miçangas, etc.). Será então proposto aos alunos que peguem o maior número de sementes possível durante o tempo de um minuto. </a:t>
            </a:r>
          </a:p>
          <a:p>
            <a:pPr algn="just"/>
            <a:r>
              <a:rPr lang="pt-BR" baseline="0" dirty="0" smtClean="0"/>
              <a:t>Ao final do minuto, iniciaremos a discussão. Perguntaremos se eles acham que esta atividade tem alguma relação com evolução, se eles perceberam que algumas “pinças” pegavam mais facilmente as “sementes” do que outras, se eles achavam que isso poderia ser relacionado com algo que ocorre na natureza, se eles achavam que ter um tipo de “pinça” ou outro ocorria ao acaso ou se também poderia ser de alguma forma direcionado, etc. Desta forma, tentaremos estimular os alunos para que pensem e reflitam sobre conceitos de evolução. Para esta atividade, nós prevemos 20 minutos.</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4</a:t>
            </a:fld>
            <a:endParaRPr lang="pt-BR"/>
          </a:p>
        </p:txBody>
      </p:sp>
    </p:spTree>
    <p:extLst>
      <p:ext uri="{BB962C8B-B14F-4D97-AF65-F5344CB8AC3E}">
        <p14:creationId xmlns:p14="http://schemas.microsoft.com/office/powerpoint/2010/main" val="409281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Para finalizar a aula, realizaremos uma sistematização d</a:t>
            </a:r>
            <a:r>
              <a:rPr lang="pt-BR" baseline="0" dirty="0" smtClean="0"/>
              <a:t>os principais conceitos envolvidos na temática ‘evolução’ (caso eles mesmos já não tenham falado), e tentaremos fazer uma definição conjunta com os alunos a respeito de cada um dos presentes termos.</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5</a:t>
            </a:fld>
            <a:endParaRPr lang="pt-BR"/>
          </a:p>
        </p:txBody>
      </p:sp>
    </p:spTree>
    <p:extLst>
      <p:ext uri="{BB962C8B-B14F-4D97-AF65-F5344CB8AC3E}">
        <p14:creationId xmlns:p14="http://schemas.microsoft.com/office/powerpoint/2010/main" val="214871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algn="just"/>
            <a:r>
              <a:rPr lang="pt-BR" dirty="0" smtClean="0"/>
              <a:t>A segunda aula seria iniciada com a sugestão da</a:t>
            </a:r>
            <a:r>
              <a:rPr lang="pt-BR" baseline="0" dirty="0" smtClean="0"/>
              <a:t> leitura aos alunos de dois textos: o primeiro seria uma adaptação do texto original de Thiago Quental (feita por nós, uma vez que o texto deste autor encontra-se em inglês. A nossa ideia seria apenas fazer a tradução do resumo do artigo, tentando enviesar minimamente o texto), e o segundo seria a reportagem que saiu na revista Veja (17/08/2015), a qual teria sido feita com base no artigo original de Thiago Quental. </a:t>
            </a:r>
          </a:p>
          <a:p>
            <a:pPr algn="just"/>
            <a:r>
              <a:rPr lang="pt-BR" baseline="0" dirty="0" smtClean="0"/>
              <a:t>Como sabemos que às vezes os alunos têm dificuldade para ler um texto, após 5 minutos começaríamos uma leitura em conjunto. Ao final da leitura coletiva de ambos os textos, perguntaremos à classe se ela entendeu o conteúdo que fora abordado. Em caso de resposta afirmativa, nós perguntaríamos em seguida se eles acham que o conteúdo fora abordado da mesma forma nos dois textos. Caso eles percebam que isso não aconteceu, questionaríamos aos alunos se eles teriam alguma hipótese de porque houve esta distorção. Após um tempo de discussão, concluiríamos conjuntamente com os alunos que nem sempre podemos confiar em tudo que lemos, e que por isso é importante lermos mais de uma fonte para uma dada informação.</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6</a:t>
            </a:fld>
            <a:endParaRPr lang="pt-BR"/>
          </a:p>
        </p:txBody>
      </p:sp>
    </p:spTree>
    <p:extLst>
      <p:ext uri="{BB962C8B-B14F-4D97-AF65-F5344CB8AC3E}">
        <p14:creationId xmlns:p14="http://schemas.microsoft.com/office/powerpoint/2010/main" val="419041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A terceira aula começaria com a apresentação destas duas imagens.</a:t>
            </a:r>
            <a:r>
              <a:rPr lang="pt-BR" baseline="0" dirty="0" smtClean="0"/>
              <a:t> Explicaríamos que a primeira se trata de uma representação amplamente divulgada e possivelmente conhecida dos alunos em que se visualiza a evolução linear do homem a partir do chimpanzé. Já a segunda imagem trata-se de um </a:t>
            </a:r>
            <a:r>
              <a:rPr lang="pt-BR" baseline="0" dirty="0" err="1" smtClean="0"/>
              <a:t>cladograma</a:t>
            </a:r>
            <a:r>
              <a:rPr lang="pt-BR" baseline="0" dirty="0" smtClean="0"/>
              <a:t>. Perguntaríamos aos alunos se eles já tinham visto alguma representação semelhante àquela para a evolução do homem. Em seguida, questionaríamos qual das representações eles acreditavam ser a mais correta tendo em vista todas as discussões feitas até esta aula, e por quê. </a:t>
            </a:r>
          </a:p>
          <a:p>
            <a:pPr algn="just"/>
            <a:r>
              <a:rPr lang="pt-BR" baseline="0" dirty="0" smtClean="0"/>
              <a:t>Para finalizar esta atividade, perguntaríamos se os alunos acreditam que os seres humanos são melhores do que os demais seres vivos agora que eles já sabem e entendem um pouco mais sobre evolução: gostaríamos, portanto, que os alunos assumissem nesta parte da aula uma nova perspectiva sobre a importância do homem e a importância de todos os demais seres vivos.</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7</a:t>
            </a:fld>
            <a:endParaRPr lang="pt-BR"/>
          </a:p>
        </p:txBody>
      </p:sp>
    </p:spTree>
    <p:extLst>
      <p:ext uri="{BB962C8B-B14F-4D97-AF65-F5344CB8AC3E}">
        <p14:creationId xmlns:p14="http://schemas.microsoft.com/office/powerpoint/2010/main" val="109938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Para finalizar a aula, mostraríamos</a:t>
            </a:r>
            <a:r>
              <a:rPr lang="pt-BR" baseline="0" dirty="0" smtClean="0"/>
              <a:t> esta imagem conhecida do desenho </a:t>
            </a:r>
            <a:r>
              <a:rPr lang="pt-BR" baseline="0" dirty="0" err="1" smtClean="0"/>
              <a:t>Pokemón</a:t>
            </a:r>
            <a:r>
              <a:rPr lang="pt-BR" baseline="0" dirty="0" smtClean="0"/>
              <a:t> e questionaríamos os alunos se o que acontece com os </a:t>
            </a:r>
            <a:r>
              <a:rPr lang="pt-BR" baseline="0" dirty="0" err="1" smtClean="0"/>
              <a:t>pokemóns</a:t>
            </a:r>
            <a:r>
              <a:rPr lang="pt-BR" baseline="0" dirty="0" smtClean="0"/>
              <a:t> seria evolução ou seria metamorfose. Perguntaríamos também se eles acreditam que todas as mudanças que ocorrem ao longo da evolução tornam o indivíduo necessariamente melhor. Por exemplo, no caso o </a:t>
            </a:r>
            <a:r>
              <a:rPr lang="pt-BR" baseline="0" dirty="0" err="1" smtClean="0"/>
              <a:t>Metapoide</a:t>
            </a:r>
            <a:r>
              <a:rPr lang="pt-BR" baseline="0" dirty="0" smtClean="0"/>
              <a:t> era um </a:t>
            </a:r>
            <a:r>
              <a:rPr lang="pt-BR" baseline="0" dirty="0" err="1" smtClean="0"/>
              <a:t>pokemón</a:t>
            </a:r>
            <a:r>
              <a:rPr lang="pt-BR" baseline="0" dirty="0" smtClean="0"/>
              <a:t> que tinha poderes piores do que o </a:t>
            </a:r>
            <a:r>
              <a:rPr lang="pt-BR" baseline="0" dirty="0" err="1" smtClean="0"/>
              <a:t>Caterpie</a:t>
            </a:r>
            <a:r>
              <a:rPr lang="pt-BR" baseline="0" dirty="0" smtClean="0"/>
              <a:t>. Então, será que evoluir é sinônimo de melhorar? </a:t>
            </a:r>
          </a:p>
          <a:p>
            <a:pPr algn="just"/>
            <a:r>
              <a:rPr lang="pt-BR" baseline="0" dirty="0" smtClean="0"/>
              <a:t>Perguntaríamos então aos alunos se eles acreditam que, no caso dos </a:t>
            </a:r>
            <a:r>
              <a:rPr lang="pt-BR" baseline="0" dirty="0" err="1" smtClean="0"/>
              <a:t>Pokemóns</a:t>
            </a:r>
            <a:r>
              <a:rPr lang="pt-BR" baseline="0" dirty="0" smtClean="0"/>
              <a:t>, o que acontecia na realidade seria a metamorfose, ao invés de evolução. </a:t>
            </a:r>
            <a:br>
              <a:rPr lang="pt-BR" baseline="0" dirty="0" smtClean="0"/>
            </a:br>
            <a:r>
              <a:rPr lang="pt-BR" baseline="0" dirty="0" smtClean="0"/>
              <a:t>Esperamos que com estas três aulas possamos auxiliar na desmistificação, pelo menos em parte, do que os alunos acreditam ser evolução, bem como auxiliar </a:t>
            </a:r>
            <a:r>
              <a:rPr lang="pt-BR" baseline="0" smtClean="0"/>
              <a:t>na percepção da </a:t>
            </a:r>
            <a:r>
              <a:rPr lang="pt-BR" baseline="0" dirty="0" smtClean="0"/>
              <a:t>importância de se ter uma postura crítica diante do que tomam contato nos meios de comunicação e/ou no que é passado a eles na própria escola.</a:t>
            </a:r>
            <a:endParaRPr lang="pt-BR" dirty="0"/>
          </a:p>
        </p:txBody>
      </p:sp>
      <p:sp>
        <p:nvSpPr>
          <p:cNvPr id="4" name="Espaço Reservado para Número de Slide 3"/>
          <p:cNvSpPr>
            <a:spLocks noGrp="1"/>
          </p:cNvSpPr>
          <p:nvPr>
            <p:ph type="sldNum" sz="quarter" idx="10"/>
          </p:nvPr>
        </p:nvSpPr>
        <p:spPr/>
        <p:txBody>
          <a:bodyPr/>
          <a:lstStyle/>
          <a:p>
            <a:fld id="{B2BAFA92-C6AD-4408-801D-ADD8B5ABBB19}" type="slidenum">
              <a:rPr lang="pt-BR" smtClean="0"/>
              <a:pPr/>
              <a:t>8</a:t>
            </a:fld>
            <a:endParaRPr lang="pt-BR"/>
          </a:p>
        </p:txBody>
      </p:sp>
    </p:spTree>
    <p:extLst>
      <p:ext uri="{BB962C8B-B14F-4D97-AF65-F5344CB8AC3E}">
        <p14:creationId xmlns:p14="http://schemas.microsoft.com/office/powerpoint/2010/main" val="349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1"/>
      </p:bgRef>
    </p:bg>
    <p:spTree>
      <p:nvGrpSpPr>
        <p:cNvPr id="1" name=""/>
        <p:cNvGrpSpPr/>
        <p:nvPr/>
      </p:nvGrpSpPr>
      <p:grpSpPr>
        <a:xfrm>
          <a:off x="0" y="0"/>
          <a:ext cx="0" cy="0"/>
          <a:chOff x="0" y="0"/>
          <a:chExt cx="0" cy="0"/>
        </a:xfrm>
      </p:grpSpPr>
      <p:sp>
        <p:nvSpPr>
          <p:cNvPr id="12" name="Retângu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ângulo de cantos arredondado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ítu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63208AC9-C9C3-4C57-B3BC-8A4E9F29B8DE}" type="datetimeFigureOut">
              <a:rPr lang="pt-BR" smtClean="0"/>
              <a:pPr/>
              <a:t>06/10/15</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lIns="0" tIns="0" rIns="0" bIns="0">
            <a:noAutofit/>
          </a:bodyPr>
          <a:lstStyle>
            <a:lvl1pPr>
              <a:defRPr sz="1400">
                <a:solidFill>
                  <a:srgbClr val="FFFFFF"/>
                </a:solidFill>
              </a:defRPr>
            </a:lvl1pPr>
          </a:lstStyle>
          <a:p>
            <a:fld id="{07710796-8E72-4407-85E2-C2A0DA1417D2}" type="slidenum">
              <a:rPr lang="pt-BR" smtClean="0"/>
              <a:pPr/>
              <a:t>‹#›</a:t>
            </a:fld>
            <a:endParaRPr lang="pt-BR"/>
          </a:p>
        </p:txBody>
      </p:sp>
      <p:sp>
        <p:nvSpPr>
          <p:cNvPr id="7" name="Retângu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3208AC9-C9C3-4C57-B3BC-8A4E9F29B8DE}" type="datetimeFigureOut">
              <a:rPr lang="pt-BR" smtClean="0"/>
              <a:pPr/>
              <a:t>06/10/15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710796-8E72-4407-85E2-C2A0DA1417D2}"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1168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914400" y="274640"/>
            <a:ext cx="55626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3208AC9-C9C3-4C57-B3BC-8A4E9F29B8DE}" type="datetimeFigureOut">
              <a:rPr lang="pt-BR" smtClean="0"/>
              <a:pPr/>
              <a:t>06/10/15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710796-8E72-4407-85E2-C2A0DA1417D2}"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63208AC9-C9C3-4C57-B3BC-8A4E9F29B8DE}" type="datetimeFigureOut">
              <a:rPr lang="pt-BR" smtClean="0"/>
              <a:pPr/>
              <a:t>06/10/15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710796-8E72-4407-85E2-C2A0DA1417D2}" type="slidenum">
              <a:rPr lang="pt-BR" smtClean="0"/>
              <a:pPr/>
              <a:t>‹#›</a:t>
            </a:fld>
            <a:endParaRPr lang="pt-BR"/>
          </a:p>
        </p:txBody>
      </p:sp>
      <p:sp>
        <p:nvSpPr>
          <p:cNvPr id="8" name="Espaço Reservado para Conteúdo 7"/>
          <p:cNvSpPr>
            <a:spLocks noGrp="1"/>
          </p:cNvSpPr>
          <p:nvPr>
            <p:ph sz="quarter" idx="1"/>
          </p:nvPr>
        </p:nvSpPr>
        <p:spPr>
          <a:xfrm>
            <a:off x="914400" y="1447800"/>
            <a:ext cx="7772400"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11" name="Retângu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ângulo de cantos arredondado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63208AC9-C9C3-4C57-B3BC-8A4E9F29B8DE}" type="datetimeFigureOut">
              <a:rPr lang="pt-BR" smtClean="0"/>
              <a:pPr/>
              <a:t>06/10/15</a:t>
            </a:fld>
            <a:endParaRPr lang="pt-BR"/>
          </a:p>
        </p:txBody>
      </p:sp>
      <p:sp>
        <p:nvSpPr>
          <p:cNvPr id="5" name="Espaço Reservado para Rodapé 4"/>
          <p:cNvSpPr>
            <a:spLocks noGrp="1"/>
          </p:cNvSpPr>
          <p:nvPr>
            <p:ph type="ftr" sz="quarter" idx="11"/>
          </p:nvPr>
        </p:nvSpPr>
        <p:spPr>
          <a:xfrm>
            <a:off x="800100" y="6172200"/>
            <a:ext cx="4000500" cy="457200"/>
          </a:xfrm>
        </p:spPr>
        <p:txBody>
          <a:bodyPr/>
          <a:lstStyle/>
          <a:p>
            <a:endParaRPr lang="pt-BR"/>
          </a:p>
        </p:txBody>
      </p:sp>
      <p:sp>
        <p:nvSpPr>
          <p:cNvPr id="7" name="Retângu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146304" y="6208776"/>
            <a:ext cx="457200" cy="457200"/>
          </a:xfrm>
        </p:spPr>
        <p:txBody>
          <a:bodyPr/>
          <a:lstStyle/>
          <a:p>
            <a:fld id="{07710796-8E72-4407-85E2-C2A0DA1417D2}" type="slidenum">
              <a:rPr lang="pt-BR" smtClean="0"/>
              <a:pPr/>
              <a:t>‹#›</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63208AC9-C9C3-4C57-B3BC-8A4E9F29B8DE}" type="datetimeFigureOut">
              <a:rPr lang="pt-BR" smtClean="0"/>
              <a:pPr/>
              <a:t>06/10/15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710796-8E72-4407-85E2-C2A0DA1417D2}" type="slidenum">
              <a:rPr lang="pt-BR" smtClean="0"/>
              <a:pPr/>
              <a:t>‹#›</a:t>
            </a:fld>
            <a:endParaRPr lang="pt-BR"/>
          </a:p>
        </p:txBody>
      </p:sp>
      <p:sp>
        <p:nvSpPr>
          <p:cNvPr id="9" name="Espaço Reservado para Conteúdo 8"/>
          <p:cNvSpPr>
            <a:spLocks noGrp="1"/>
          </p:cNvSpPr>
          <p:nvPr>
            <p:ph sz="quarter" idx="1"/>
          </p:nvPr>
        </p:nvSpPr>
        <p:spPr>
          <a:xfrm>
            <a:off x="914400" y="1447800"/>
            <a:ext cx="3749040"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933950" y="1447800"/>
            <a:ext cx="3749040"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3050"/>
            <a:ext cx="7772400" cy="1143000"/>
          </a:xfrm>
        </p:spPr>
        <p:txBody>
          <a:bodyPr anchor="b" anchorCtr="0"/>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63208AC9-C9C3-4C57-B3BC-8A4E9F29B8DE}" type="datetimeFigureOut">
              <a:rPr lang="pt-BR" smtClean="0"/>
              <a:pPr/>
              <a:t>06/10/15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7710796-8E72-4407-85E2-C2A0DA1417D2}" type="slidenum">
              <a:rPr lang="pt-BR" smtClean="0"/>
              <a:pPr/>
              <a:t>‹#›</a:t>
            </a:fld>
            <a:endParaRPr lang="pt-BR"/>
          </a:p>
        </p:txBody>
      </p:sp>
      <p:sp>
        <p:nvSpPr>
          <p:cNvPr id="11" name="Espaço Reservado para Conteúdo 10"/>
          <p:cNvSpPr>
            <a:spLocks noGrp="1"/>
          </p:cNvSpPr>
          <p:nvPr>
            <p:ph sz="half" idx="2"/>
          </p:nvPr>
        </p:nvSpPr>
        <p:spPr>
          <a:xfrm>
            <a:off x="914400" y="2247900"/>
            <a:ext cx="3733800" cy="38862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4"/>
          </p:nvPr>
        </p:nvSpPr>
        <p:spPr>
          <a:xfrm>
            <a:off x="4953000" y="2247900"/>
            <a:ext cx="3733800" cy="38862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63208AC9-C9C3-4C57-B3BC-8A4E9F29B8DE}" type="datetimeFigureOut">
              <a:rPr lang="pt-BR" smtClean="0"/>
              <a:pPr/>
              <a:t>06/10/15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7710796-8E72-4407-85E2-C2A0DA1417D2}"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3208AC9-C9C3-4C57-B3BC-8A4E9F29B8DE}" type="datetimeFigureOut">
              <a:rPr lang="pt-BR" smtClean="0"/>
              <a:pPr/>
              <a:t>06/10/15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7710796-8E72-4407-85E2-C2A0DA1417D2}"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ângulo de cantos arredondado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914400" y="273050"/>
            <a:ext cx="7772400" cy="1143000"/>
          </a:xfrm>
        </p:spPr>
        <p:txBody>
          <a:bodyPr anchor="b" anchorCtr="0"/>
          <a:lstStyle>
            <a:lvl1pPr algn="l">
              <a:buNone/>
              <a:defRPr sz="4000" b="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63208AC9-C9C3-4C57-B3BC-8A4E9F29B8DE}" type="datetimeFigureOut">
              <a:rPr lang="pt-BR" smtClean="0"/>
              <a:pPr/>
              <a:t>06/10/15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710796-8E72-4407-85E2-C2A0DA1417D2}" type="slidenum">
              <a:rPr lang="pt-BR" smtClean="0"/>
              <a:pPr/>
              <a:t>‹#›</a:t>
            </a:fld>
            <a:endParaRPr lang="pt-BR"/>
          </a:p>
        </p:txBody>
      </p:sp>
      <p:sp>
        <p:nvSpPr>
          <p:cNvPr id="11" name="Espaço Reservado para Conteúdo 10"/>
          <p:cNvSpPr>
            <a:spLocks noGrp="1"/>
          </p:cNvSpPr>
          <p:nvPr>
            <p:ph sz="quarter" idx="1"/>
          </p:nvPr>
        </p:nvSpPr>
        <p:spPr>
          <a:xfrm>
            <a:off x="2971800" y="1600200"/>
            <a:ext cx="5715000" cy="44958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63208AC9-C9C3-4C57-B3BC-8A4E9F29B8DE}" type="datetimeFigureOut">
              <a:rPr lang="pt-BR" smtClean="0"/>
              <a:pPr/>
              <a:t>06/10/15</a:t>
            </a:fld>
            <a:endParaRPr lang="pt-BR"/>
          </a:p>
        </p:txBody>
      </p:sp>
      <p:sp>
        <p:nvSpPr>
          <p:cNvPr id="6" name="Espaço Reservado para Rodapé 5"/>
          <p:cNvSpPr>
            <a:spLocks noGrp="1"/>
          </p:cNvSpPr>
          <p:nvPr>
            <p:ph type="ftr" sz="quarter" idx="11"/>
          </p:nvPr>
        </p:nvSpPr>
        <p:spPr>
          <a:xfrm>
            <a:off x="914400" y="6172200"/>
            <a:ext cx="3886200" cy="457200"/>
          </a:xfrm>
        </p:spPr>
        <p:txBody>
          <a:bodyPr/>
          <a:lstStyle/>
          <a:p>
            <a:endParaRPr lang="pt-BR"/>
          </a:p>
        </p:txBody>
      </p:sp>
      <p:sp>
        <p:nvSpPr>
          <p:cNvPr id="7" name="Espaço Reservado para Número de Slide 6"/>
          <p:cNvSpPr>
            <a:spLocks noGrp="1"/>
          </p:cNvSpPr>
          <p:nvPr>
            <p:ph type="sldNum" sz="quarter" idx="12"/>
          </p:nvPr>
        </p:nvSpPr>
        <p:spPr>
          <a:xfrm>
            <a:off x="146304" y="6208776"/>
            <a:ext cx="457200" cy="457200"/>
          </a:xfrm>
        </p:spPr>
        <p:txBody>
          <a:bodyPr/>
          <a:lstStyle/>
          <a:p>
            <a:fld id="{07710796-8E72-4407-85E2-C2A0DA1417D2}" type="slidenum">
              <a:rPr lang="pt-BR" smtClean="0"/>
              <a:pPr/>
              <a:t>‹#›</a:t>
            </a:fld>
            <a:endParaRPr lang="pt-BR"/>
          </a:p>
        </p:txBody>
      </p:sp>
      <p:sp>
        <p:nvSpPr>
          <p:cNvPr id="11" name="Retângu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ço Reservado para Imagem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t-BR" smtClean="0"/>
              <a:t>Clique no ícone para adicionar uma imagem</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ângulo de cantos arredondado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ço Reservado para Títu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3208AC9-C9C3-4C57-B3BC-8A4E9F29B8DE}" type="datetimeFigureOut">
              <a:rPr lang="pt-BR" smtClean="0"/>
              <a:pPr/>
              <a:t>06/10/15</a:t>
            </a:fld>
            <a:endParaRPr lang="pt-BR"/>
          </a:p>
        </p:txBody>
      </p:sp>
      <p:sp>
        <p:nvSpPr>
          <p:cNvPr id="3" name="Espaço Reservado para Rodapé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7710796-8E72-4407-85E2-C2A0DA1417D2}"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QMshTTIp7S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Público-alvo: Ensino Fundamental II – 9</a:t>
            </a:r>
            <a:r>
              <a:rPr lang="pt-BR" baseline="30000" dirty="0" smtClean="0"/>
              <a:t>º</a:t>
            </a:r>
            <a:r>
              <a:rPr lang="pt-BR" dirty="0" smtClean="0"/>
              <a:t> ano</a:t>
            </a:r>
          </a:p>
          <a:p>
            <a:r>
              <a:rPr lang="pt-BR" dirty="0" smtClean="0">
                <a:solidFill>
                  <a:srgbClr val="FF0000"/>
                </a:solidFill>
              </a:rPr>
              <a:t>Sequência didática composta por 3 aulas</a:t>
            </a:r>
            <a:endParaRPr lang="pt-BR" dirty="0">
              <a:solidFill>
                <a:srgbClr val="FF0000"/>
              </a:solidFill>
            </a:endParaRPr>
          </a:p>
        </p:txBody>
      </p:sp>
      <p:sp>
        <p:nvSpPr>
          <p:cNvPr id="2" name="Título 1"/>
          <p:cNvSpPr>
            <a:spLocks noGrp="1"/>
          </p:cNvSpPr>
          <p:nvPr>
            <p:ph type="ctrTitle"/>
          </p:nvPr>
        </p:nvSpPr>
        <p:spPr/>
        <p:txBody>
          <a:bodyPr>
            <a:normAutofit fontScale="90000"/>
          </a:bodyPr>
          <a:lstStyle/>
          <a:p>
            <a:r>
              <a:rPr lang="pt-BR" dirty="0" smtClean="0"/>
              <a:t>Evolução: </a:t>
            </a:r>
            <a:br>
              <a:rPr lang="pt-BR" dirty="0" smtClean="0"/>
            </a:br>
            <a:r>
              <a:rPr lang="pt-BR" dirty="0" smtClean="0"/>
              <a:t>Desconstruindo a ideia de melhorar = evoluir</a:t>
            </a:r>
            <a:endParaRPr lang="pt-BR" dirty="0"/>
          </a:p>
        </p:txBody>
      </p:sp>
      <p:sp>
        <p:nvSpPr>
          <p:cNvPr id="4" name="Subtítulo 2"/>
          <p:cNvSpPr txBox="1">
            <a:spLocks/>
          </p:cNvSpPr>
          <p:nvPr/>
        </p:nvSpPr>
        <p:spPr>
          <a:xfrm>
            <a:off x="1295400" y="4800600"/>
            <a:ext cx="6553200" cy="2012776"/>
          </a:xfrm>
          <a:prstGeom prst="rect">
            <a:avLst/>
          </a:prstGeom>
        </p:spPr>
        <p:txBody>
          <a:bodyPr>
            <a:normAutofit fontScale="55000" lnSpcReduction="2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pt-BR" dirty="0" smtClean="0"/>
              <a:t>Anna Caroline Creme </a:t>
            </a:r>
            <a:r>
              <a:rPr lang="pt-BR" dirty="0" err="1" smtClean="0"/>
              <a:t>Ritter</a:t>
            </a:r>
            <a:endParaRPr lang="pt-BR" dirty="0" smtClean="0"/>
          </a:p>
          <a:p>
            <a:r>
              <a:rPr lang="pt-BR" dirty="0" smtClean="0"/>
              <a:t>Fernanda </a:t>
            </a:r>
            <a:r>
              <a:rPr lang="pt-BR" dirty="0" err="1" smtClean="0"/>
              <a:t>Riera</a:t>
            </a:r>
            <a:r>
              <a:rPr lang="pt-BR" dirty="0" smtClean="0"/>
              <a:t> </a:t>
            </a:r>
            <a:r>
              <a:rPr lang="pt-BR" dirty="0" err="1" smtClean="0"/>
              <a:t>Paschotto</a:t>
            </a:r>
            <a:endParaRPr lang="pt-BR" dirty="0" smtClean="0"/>
          </a:p>
          <a:p>
            <a:r>
              <a:rPr lang="pt-BR" dirty="0" smtClean="0"/>
              <a:t>Marilia de Freitas Silva</a:t>
            </a:r>
          </a:p>
          <a:p>
            <a:r>
              <a:rPr lang="pt-BR" dirty="0" smtClean="0"/>
              <a:t>Paula </a:t>
            </a:r>
            <a:r>
              <a:rPr lang="pt-BR" dirty="0" err="1" smtClean="0"/>
              <a:t>Yumi</a:t>
            </a:r>
            <a:r>
              <a:rPr lang="pt-BR" dirty="0" smtClean="0"/>
              <a:t> </a:t>
            </a:r>
            <a:r>
              <a:rPr lang="pt-BR" dirty="0" err="1" smtClean="0"/>
              <a:t>Nagumo</a:t>
            </a:r>
            <a:endParaRPr lang="pt-BR" dirty="0" smtClean="0"/>
          </a:p>
          <a:p>
            <a:r>
              <a:rPr lang="pt-BR" dirty="0" smtClean="0"/>
              <a:t>Rejane de Miranda Funes</a:t>
            </a:r>
          </a:p>
          <a:p>
            <a:r>
              <a:rPr lang="pt-BR" dirty="0" smtClean="0"/>
              <a:t>Rodrigo Alves Leria</a:t>
            </a:r>
          </a:p>
          <a:p>
            <a:r>
              <a:rPr lang="pt-BR" dirty="0" smtClean="0"/>
              <a:t>Thiago Camargo Correa</a:t>
            </a:r>
          </a:p>
          <a:p>
            <a:r>
              <a:rPr lang="pt-BR" dirty="0" err="1" smtClean="0"/>
              <a:t>Tatiane</a:t>
            </a:r>
            <a:r>
              <a:rPr lang="pt-BR" dirty="0" smtClean="0"/>
              <a:t> Valença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Textos de Referências </a:t>
            </a:r>
            <a:endParaRPr lang="pt-BR" dirty="0"/>
          </a:p>
        </p:txBody>
      </p:sp>
      <p:pic>
        <p:nvPicPr>
          <p:cNvPr id="2050" name="Picture 2" descr="C:\Users\Thiago\Desktop\i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43445"/>
            <a:ext cx="3600000" cy="47680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Users\Thiago\Desktop\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440" y="1643443"/>
            <a:ext cx="3600000" cy="47680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63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 (Aula 1)</a:t>
            </a:r>
            <a:endParaRPr lang="pt-BR" dirty="0"/>
          </a:p>
        </p:txBody>
      </p:sp>
      <p:sp>
        <p:nvSpPr>
          <p:cNvPr id="3" name="Espaço Reservado para Conteúdo 2"/>
          <p:cNvSpPr>
            <a:spLocks noGrp="1"/>
          </p:cNvSpPr>
          <p:nvPr>
            <p:ph sz="quarter" idx="1"/>
          </p:nvPr>
        </p:nvSpPr>
        <p:spPr/>
        <p:txBody>
          <a:bodyPr/>
          <a:lstStyle/>
          <a:p>
            <a:r>
              <a:rPr lang="pt-BR" dirty="0" smtClean="0">
                <a:hlinkClick r:id="rId3"/>
              </a:rPr>
              <a:t>https://www.youtube.com/watch?v=QMshTTIp7SA</a:t>
            </a:r>
            <a:endParaRPr lang="pt-BR" dirty="0" smtClean="0"/>
          </a:p>
          <a:p>
            <a:endParaRPr lang="pt-BR" dirty="0" smtClean="0"/>
          </a:p>
          <a:p>
            <a:pPr algn="just"/>
            <a:r>
              <a:rPr lang="pt-BR" dirty="0" smtClean="0"/>
              <a:t>Trabalhar conceitos prévios: espaço aberto para que os alunos possam expor suas ideias a respeito do vídeo e da temática trabalhada (Evolução).</a:t>
            </a:r>
          </a:p>
          <a:p>
            <a:pPr algn="just"/>
            <a:endParaRPr lang="pt-BR" dirty="0" smtClean="0"/>
          </a:p>
          <a:p>
            <a:pPr algn="just">
              <a:buNone/>
            </a:pPr>
            <a:r>
              <a:rPr lang="pt-BR" dirty="0" smtClean="0"/>
              <a:t>	Tempo previsto: ~10min.</a:t>
            </a:r>
            <a:endParaRPr lang="pt-BR" dirty="0"/>
          </a:p>
        </p:txBody>
      </p:sp>
    </p:spTree>
    <p:extLst>
      <p:ext uri="{BB962C8B-B14F-4D97-AF65-F5344CB8AC3E}">
        <p14:creationId xmlns:p14="http://schemas.microsoft.com/office/powerpoint/2010/main" val="26666768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(Aula 1)</a:t>
            </a:r>
            <a:endParaRPr lang="pt-BR" dirty="0"/>
          </a:p>
        </p:txBody>
      </p:sp>
      <p:sp>
        <p:nvSpPr>
          <p:cNvPr id="3" name="Espaço Reservado para Conteúdo 2"/>
          <p:cNvSpPr>
            <a:spLocks noGrp="1"/>
          </p:cNvSpPr>
          <p:nvPr>
            <p:ph sz="quarter" idx="1"/>
          </p:nvPr>
        </p:nvSpPr>
        <p:spPr/>
        <p:txBody>
          <a:bodyPr>
            <a:noAutofit/>
          </a:bodyPr>
          <a:lstStyle/>
          <a:p>
            <a:pPr algn="just">
              <a:buNone/>
            </a:pPr>
            <a:r>
              <a:rPr lang="pt-BR" sz="2500" dirty="0" smtClean="0"/>
              <a:t>Sugestão de atividade: “pinças e sementes”</a:t>
            </a:r>
            <a:r>
              <a:rPr lang="pt-BR" sz="2500" dirty="0" smtClean="0">
                <a:sym typeface="Wingdings" pitchFamily="2" charset="2"/>
              </a:rPr>
              <a:t>, para discutir os seguintes conceitos:</a:t>
            </a:r>
            <a:endParaRPr lang="pt-BR" sz="2500" dirty="0" smtClean="0"/>
          </a:p>
          <a:p>
            <a:endParaRPr lang="pt-BR" sz="2500" dirty="0" smtClean="0"/>
          </a:p>
          <a:p>
            <a:endParaRPr lang="pt-BR" sz="2500" dirty="0" smtClean="0"/>
          </a:p>
          <a:p>
            <a:endParaRPr lang="pt-BR" sz="2500" dirty="0" smtClean="0"/>
          </a:p>
          <a:p>
            <a:endParaRPr lang="pt-BR" sz="2500" dirty="0"/>
          </a:p>
        </p:txBody>
      </p:sp>
      <p:pic>
        <p:nvPicPr>
          <p:cNvPr id="1026" name="Picture 2" descr="C:\Users\Thiago\Desktop\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351130"/>
            <a:ext cx="3832425" cy="215573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Thiago\Desktop\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861048"/>
            <a:ext cx="4464496" cy="25922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etângulo 3"/>
          <p:cNvSpPr/>
          <p:nvPr/>
        </p:nvSpPr>
        <p:spPr>
          <a:xfrm rot="16200000">
            <a:off x="6315291" y="3773942"/>
            <a:ext cx="5112568" cy="246221"/>
          </a:xfrm>
          <a:prstGeom prst="rect">
            <a:avLst/>
          </a:prstGeom>
        </p:spPr>
        <p:txBody>
          <a:bodyPr wrap="square">
            <a:spAutoFit/>
          </a:bodyPr>
          <a:lstStyle/>
          <a:p>
            <a:r>
              <a:rPr lang="pt-BR" sz="1000" dirty="0"/>
              <a:t>http://pedbioufop.blogspot.com.br/2013_10_01_archive.html</a:t>
            </a:r>
          </a:p>
        </p:txBody>
      </p:sp>
      <p:sp>
        <p:nvSpPr>
          <p:cNvPr id="5" name="CaixaDeTexto 4"/>
          <p:cNvSpPr txBox="1"/>
          <p:nvPr/>
        </p:nvSpPr>
        <p:spPr>
          <a:xfrm>
            <a:off x="179512" y="5445224"/>
            <a:ext cx="3878088" cy="492443"/>
          </a:xfrm>
          <a:prstGeom prst="rect">
            <a:avLst/>
          </a:prstGeom>
          <a:noFill/>
        </p:spPr>
        <p:txBody>
          <a:bodyPr wrap="square" rtlCol="0">
            <a:spAutoFit/>
          </a:bodyPr>
          <a:lstStyle/>
          <a:p>
            <a:r>
              <a:rPr lang="pt-BR" sz="2600" dirty="0" smtClean="0"/>
              <a:t>Tempo previsto: ~ 20 minutos</a:t>
            </a:r>
            <a:endParaRPr lang="pt-BR" sz="2600" dirty="0"/>
          </a:p>
        </p:txBody>
      </p:sp>
    </p:spTree>
    <p:extLst>
      <p:ext uri="{BB962C8B-B14F-4D97-AF65-F5344CB8AC3E}">
        <p14:creationId xmlns:p14="http://schemas.microsoft.com/office/powerpoint/2010/main" val="2456822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(Aula 1) </a:t>
            </a:r>
            <a:endParaRPr lang="pt-BR" dirty="0"/>
          </a:p>
        </p:txBody>
      </p:sp>
      <p:sp>
        <p:nvSpPr>
          <p:cNvPr id="3" name="Espaço Reservado para Conteúdo 2"/>
          <p:cNvSpPr>
            <a:spLocks noGrp="1"/>
          </p:cNvSpPr>
          <p:nvPr>
            <p:ph sz="quarter" idx="1"/>
          </p:nvPr>
        </p:nvSpPr>
        <p:spPr/>
        <p:txBody>
          <a:bodyPr>
            <a:noAutofit/>
          </a:bodyPr>
          <a:lstStyle/>
          <a:p>
            <a:pPr algn="just">
              <a:buNone/>
            </a:pPr>
            <a:r>
              <a:rPr lang="pt-BR" sz="2500" dirty="0" smtClean="0"/>
              <a:t>Sugestão de atividade: “pinças e sementes”</a:t>
            </a:r>
            <a:r>
              <a:rPr lang="pt-BR" sz="2500" dirty="0" smtClean="0">
                <a:sym typeface="Wingdings" pitchFamily="2" charset="2"/>
              </a:rPr>
              <a:t>, para discutir os seguintes conceitos:</a:t>
            </a:r>
            <a:endParaRPr lang="pt-BR" sz="2500" dirty="0" smtClean="0"/>
          </a:p>
          <a:p>
            <a:endParaRPr lang="pt-BR" sz="2500" dirty="0" smtClean="0"/>
          </a:p>
          <a:p>
            <a:r>
              <a:rPr lang="pt-BR" sz="2500" dirty="0" smtClean="0"/>
              <a:t>Variabilidade </a:t>
            </a:r>
          </a:p>
          <a:p>
            <a:endParaRPr lang="pt-BR" sz="2500" dirty="0" smtClean="0"/>
          </a:p>
          <a:p>
            <a:r>
              <a:rPr lang="pt-BR" sz="2500" dirty="0" smtClean="0"/>
              <a:t>Seleção natural</a:t>
            </a:r>
          </a:p>
          <a:p>
            <a:endParaRPr lang="pt-BR" sz="2500" dirty="0" smtClean="0"/>
          </a:p>
          <a:p>
            <a:r>
              <a:rPr lang="pt-BR" sz="2500" dirty="0" smtClean="0"/>
              <a:t>Adaptação</a:t>
            </a:r>
          </a:p>
          <a:p>
            <a:endParaRPr lang="pt-BR" sz="2500" dirty="0" smtClean="0"/>
          </a:p>
          <a:p>
            <a:r>
              <a:rPr lang="pt-BR" sz="2500" dirty="0" smtClean="0"/>
              <a:t>Evolução</a:t>
            </a:r>
          </a:p>
          <a:p>
            <a:pPr>
              <a:buNone/>
            </a:pPr>
            <a:endParaRPr lang="pt-BR" sz="2000" dirty="0" smtClean="0"/>
          </a:p>
          <a:p>
            <a:pPr>
              <a:buNone/>
            </a:pPr>
            <a:r>
              <a:rPr lang="pt-BR" sz="2500" dirty="0" smtClean="0"/>
              <a:t>	Tempo previsto: ~10min.</a:t>
            </a:r>
          </a:p>
          <a:p>
            <a:endParaRPr lang="pt-BR" sz="2500" dirty="0" smtClean="0"/>
          </a:p>
          <a:p>
            <a:endParaRPr lang="pt-BR" sz="25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tema na mídia (Aula 2)</a:t>
            </a:r>
            <a:endParaRPr lang="pt-BR" dirty="0"/>
          </a:p>
        </p:txBody>
      </p:sp>
      <p:pic>
        <p:nvPicPr>
          <p:cNvPr id="1026" name="Picture 2"/>
          <p:cNvPicPr>
            <a:picLocks noGrp="1" noChangeAspect="1" noChangeArrowheads="1"/>
          </p:cNvPicPr>
          <p:nvPr>
            <p:ph sz="quarter" idx="1"/>
          </p:nvPr>
        </p:nvPicPr>
        <p:blipFill>
          <a:blip r:embed="rId3" cstate="print"/>
          <a:srcRect l="21118" t="16659" r="38118" b="5892"/>
          <a:stretch>
            <a:fillRect/>
          </a:stretch>
        </p:blipFill>
        <p:spPr bwMode="auto">
          <a:xfrm>
            <a:off x="755576" y="1362043"/>
            <a:ext cx="4968552" cy="5307317"/>
          </a:xfrm>
          <a:prstGeom prst="rect">
            <a:avLst/>
          </a:prstGeom>
          <a:noFill/>
          <a:ln w="9525">
            <a:noFill/>
            <a:miter lim="800000"/>
            <a:headEnd/>
            <a:tailEnd/>
          </a:ln>
        </p:spPr>
      </p:pic>
      <p:sp>
        <p:nvSpPr>
          <p:cNvPr id="5" name="CaixaDeTexto 4"/>
          <p:cNvSpPr txBox="1"/>
          <p:nvPr/>
        </p:nvSpPr>
        <p:spPr>
          <a:xfrm rot="16200000">
            <a:off x="3398678" y="3913021"/>
            <a:ext cx="5112566" cy="400110"/>
          </a:xfrm>
          <a:prstGeom prst="rect">
            <a:avLst/>
          </a:prstGeom>
          <a:noFill/>
        </p:spPr>
        <p:txBody>
          <a:bodyPr wrap="square" rtlCol="0">
            <a:spAutoFit/>
          </a:bodyPr>
          <a:lstStyle/>
          <a:p>
            <a:pPr algn="just"/>
            <a:r>
              <a:rPr lang="pt-BR" sz="1000" dirty="0" smtClean="0"/>
              <a:t>http://veja.abril.com.br/noticia/ciencia/fim-da-disputa-do-ponto-de-vista-evolutivo-gatos-sao-melhores-que-cachorros-diz-estudo/</a:t>
            </a:r>
            <a:endParaRPr lang="pt-BR" sz="1000" dirty="0"/>
          </a:p>
        </p:txBody>
      </p:sp>
      <p:sp>
        <p:nvSpPr>
          <p:cNvPr id="7" name="CaixaDeTexto 6"/>
          <p:cNvSpPr txBox="1"/>
          <p:nvPr/>
        </p:nvSpPr>
        <p:spPr>
          <a:xfrm>
            <a:off x="6012160" y="2636912"/>
            <a:ext cx="3059832" cy="430887"/>
          </a:xfrm>
          <a:prstGeom prst="rect">
            <a:avLst/>
          </a:prstGeom>
          <a:noFill/>
        </p:spPr>
        <p:txBody>
          <a:bodyPr wrap="square" rtlCol="0">
            <a:spAutoFit/>
          </a:bodyPr>
          <a:lstStyle/>
          <a:p>
            <a:r>
              <a:rPr lang="pt-BR" sz="2200" dirty="0" smtClean="0"/>
              <a:t>Tempo previsto: ~30min.</a:t>
            </a:r>
            <a:endParaRPr lang="pt-BR" sz="2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Imagens  (Aula 3)</a:t>
            </a:r>
            <a:endParaRPr lang="pt-BR" dirty="0">
              <a:solidFill>
                <a:srgbClr val="FF0000"/>
              </a:solidFill>
            </a:endParaRPr>
          </a:p>
        </p:txBody>
      </p:sp>
      <p:pic>
        <p:nvPicPr>
          <p:cNvPr id="2050" name="Picture 2"/>
          <p:cNvPicPr>
            <a:picLocks noGrp="1" noChangeAspect="1" noChangeArrowheads="1"/>
          </p:cNvPicPr>
          <p:nvPr>
            <p:ph sz="quarter" idx="1"/>
          </p:nvPr>
        </p:nvPicPr>
        <p:blipFill>
          <a:blip r:embed="rId3" cstate="print"/>
          <a:srcRect l="22044" t="51264" r="46456" b="22370"/>
          <a:stretch>
            <a:fillRect/>
          </a:stretch>
        </p:blipFill>
        <p:spPr bwMode="auto">
          <a:xfrm>
            <a:off x="323528" y="1412776"/>
            <a:ext cx="4752528" cy="2236484"/>
          </a:xfrm>
          <a:prstGeom prst="rect">
            <a:avLst/>
          </a:prstGeom>
          <a:noFill/>
          <a:ln w="9525">
            <a:noFill/>
            <a:miter lim="800000"/>
            <a:headEnd/>
            <a:tailEnd/>
          </a:ln>
        </p:spPr>
      </p:pic>
      <p:sp>
        <p:nvSpPr>
          <p:cNvPr id="5" name="Retângulo 4"/>
          <p:cNvSpPr/>
          <p:nvPr/>
        </p:nvSpPr>
        <p:spPr>
          <a:xfrm rot="16200000">
            <a:off x="3969569" y="2319717"/>
            <a:ext cx="2358007" cy="400110"/>
          </a:xfrm>
          <a:prstGeom prst="rect">
            <a:avLst/>
          </a:prstGeom>
        </p:spPr>
        <p:txBody>
          <a:bodyPr wrap="square">
            <a:spAutoFit/>
          </a:bodyPr>
          <a:lstStyle/>
          <a:p>
            <a:pPr algn="just"/>
            <a:r>
              <a:rPr lang="pt-BR" sz="1000" dirty="0" smtClean="0"/>
              <a:t>http://modduss.blogspot.com.br/2013/11/quem-foi-o-ancestral-direto-do-homem.html </a:t>
            </a:r>
            <a:endParaRPr lang="pt-BR" sz="1000" dirty="0"/>
          </a:p>
        </p:txBody>
      </p:sp>
      <p:sp>
        <p:nvSpPr>
          <p:cNvPr id="7" name="Retângulo 6"/>
          <p:cNvSpPr/>
          <p:nvPr/>
        </p:nvSpPr>
        <p:spPr>
          <a:xfrm rot="16200000">
            <a:off x="6831304" y="3611434"/>
            <a:ext cx="3683769" cy="438582"/>
          </a:xfrm>
          <a:prstGeom prst="rect">
            <a:avLst/>
          </a:prstGeom>
        </p:spPr>
        <p:txBody>
          <a:bodyPr wrap="square">
            <a:spAutoFit/>
          </a:bodyPr>
          <a:lstStyle/>
          <a:p>
            <a:r>
              <a:rPr lang="pt-BR" sz="1200" dirty="0" smtClean="0"/>
              <a:t>http://</a:t>
            </a:r>
            <a:r>
              <a:rPr lang="pt-BR" sz="1000" dirty="0" smtClean="0"/>
              <a:t>evolucionismo.org/profiles/blogs/afinal-viemos-ou-nao-viemos-dos-macacos-tres-respostas-possiveis (Modificada)</a:t>
            </a:r>
            <a:endParaRPr lang="pt-BR" sz="1200" dirty="0"/>
          </a:p>
        </p:txBody>
      </p:sp>
      <p:sp>
        <p:nvSpPr>
          <p:cNvPr id="11" name="Retângulo 10"/>
          <p:cNvSpPr/>
          <p:nvPr/>
        </p:nvSpPr>
        <p:spPr>
          <a:xfrm>
            <a:off x="7164288" y="2492896"/>
            <a:ext cx="7920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971600" y="6021288"/>
            <a:ext cx="7128792" cy="523220"/>
          </a:xfrm>
          <a:prstGeom prst="rect">
            <a:avLst/>
          </a:prstGeom>
          <a:noFill/>
        </p:spPr>
        <p:txBody>
          <a:bodyPr wrap="square" rtlCol="0">
            <a:spAutoFit/>
          </a:bodyPr>
          <a:lstStyle/>
          <a:p>
            <a:r>
              <a:rPr lang="pt-BR" sz="2800" dirty="0" smtClean="0"/>
              <a:t>Os humanos são melhores do que os outros primatas?</a:t>
            </a:r>
            <a:endParaRPr lang="pt-BR" sz="2800" dirty="0"/>
          </a:p>
        </p:txBody>
      </p:sp>
      <p:grpSp>
        <p:nvGrpSpPr>
          <p:cNvPr id="20" name="Grupo 19"/>
          <p:cNvGrpSpPr/>
          <p:nvPr/>
        </p:nvGrpSpPr>
        <p:grpSpPr>
          <a:xfrm>
            <a:off x="5421288" y="1579476"/>
            <a:ext cx="2967136" cy="4238600"/>
            <a:chOff x="-3492896" y="1768570"/>
            <a:chExt cx="3125777" cy="4238600"/>
          </a:xfrm>
        </p:grpSpPr>
        <p:grpSp>
          <p:nvGrpSpPr>
            <p:cNvPr id="14" name="Grupo 13"/>
            <p:cNvGrpSpPr/>
            <p:nvPr/>
          </p:nvGrpSpPr>
          <p:grpSpPr>
            <a:xfrm>
              <a:off x="-3492896" y="1768570"/>
              <a:ext cx="3125777" cy="4238600"/>
              <a:chOff x="5002845" y="2060848"/>
              <a:chExt cx="3125777" cy="4238600"/>
            </a:xfrm>
          </p:grpSpPr>
          <p:pic>
            <p:nvPicPr>
              <p:cNvPr id="2051" name="Picture 3"/>
              <p:cNvPicPr>
                <a:picLocks noChangeAspect="1" noChangeArrowheads="1"/>
              </p:cNvPicPr>
              <p:nvPr/>
            </p:nvPicPr>
            <p:blipFill>
              <a:blip r:embed="rId4" cstate="print"/>
              <a:srcRect/>
              <a:stretch>
                <a:fillRect/>
              </a:stretch>
            </p:blipFill>
            <p:spPr bwMode="auto">
              <a:xfrm>
                <a:off x="5002845" y="2060848"/>
                <a:ext cx="3125777" cy="4238600"/>
              </a:xfrm>
              <a:prstGeom prst="rect">
                <a:avLst/>
              </a:prstGeom>
              <a:noFill/>
              <a:ln w="9525">
                <a:noFill/>
                <a:miter lim="800000"/>
                <a:headEnd/>
                <a:tailEnd/>
              </a:ln>
            </p:spPr>
          </p:pic>
          <p:sp>
            <p:nvSpPr>
              <p:cNvPr id="13" name="Retângulo 12"/>
              <p:cNvSpPr/>
              <p:nvPr/>
            </p:nvSpPr>
            <p:spPr>
              <a:xfrm>
                <a:off x="8028384" y="2645296"/>
                <a:ext cx="80392" cy="13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8" name="Picture 3"/>
            <p:cNvPicPr>
              <a:picLocks noChangeAspect="1" noChangeArrowheads="1"/>
            </p:cNvPicPr>
            <p:nvPr/>
          </p:nvPicPr>
          <p:blipFill rotWithShape="1">
            <a:blip r:embed="rId4" cstate="print"/>
            <a:srcRect l="44191" t="9060" b="30413"/>
            <a:stretch/>
          </p:blipFill>
          <p:spPr bwMode="auto">
            <a:xfrm flipH="1">
              <a:off x="-2124745" y="2132856"/>
              <a:ext cx="1688529" cy="2736304"/>
            </a:xfrm>
            <a:prstGeom prst="rect">
              <a:avLst/>
            </a:prstGeom>
            <a:noFill/>
            <a:ln w="9525">
              <a:noFill/>
              <a:miter lim="800000"/>
              <a:headEnd/>
              <a:tailEnd/>
            </a:ln>
          </p:spPr>
        </p:pic>
      </p:grpSp>
      <p:cxnSp>
        <p:nvCxnSpPr>
          <p:cNvPr id="23" name="Conector reto 22"/>
          <p:cNvCxnSpPr/>
          <p:nvPr/>
        </p:nvCxnSpPr>
        <p:spPr>
          <a:xfrm>
            <a:off x="7164288" y="4680066"/>
            <a:ext cx="72008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Evolução X Metamorfose (Aula 3)</a:t>
            </a:r>
            <a:endParaRPr lang="pt-BR" dirty="0"/>
          </a:p>
        </p:txBody>
      </p:sp>
      <p:sp>
        <p:nvSpPr>
          <p:cNvPr id="3" name="Espaço Reservado para Conteúdo 2"/>
          <p:cNvSpPr>
            <a:spLocks noGrp="1"/>
          </p:cNvSpPr>
          <p:nvPr>
            <p:ph sz="quarter" idx="1"/>
          </p:nvPr>
        </p:nvSpPr>
        <p:spPr/>
        <p:txBody>
          <a:bodyPr/>
          <a:lstStyle/>
          <a:p>
            <a:endParaRPr lang="pt-BR" dirty="0"/>
          </a:p>
        </p:txBody>
      </p:sp>
      <p:pic>
        <p:nvPicPr>
          <p:cNvPr id="4098" name="Picture 2" descr="C:\Users\Fe\Desktop\evolution004-copy.gif"/>
          <p:cNvPicPr>
            <a:picLocks noChangeAspect="1" noChangeArrowheads="1"/>
          </p:cNvPicPr>
          <p:nvPr/>
        </p:nvPicPr>
        <p:blipFill>
          <a:blip r:embed="rId3" cstate="print"/>
          <a:srcRect/>
          <a:stretch>
            <a:fillRect/>
          </a:stretch>
        </p:blipFill>
        <p:spPr bwMode="auto">
          <a:xfrm>
            <a:off x="971600" y="1484785"/>
            <a:ext cx="7704855" cy="4608511"/>
          </a:xfrm>
          <a:prstGeom prst="rect">
            <a:avLst/>
          </a:prstGeom>
          <a:noFill/>
        </p:spPr>
      </p:pic>
      <p:sp>
        <p:nvSpPr>
          <p:cNvPr id="5" name="Retângulo 4"/>
          <p:cNvSpPr/>
          <p:nvPr/>
        </p:nvSpPr>
        <p:spPr>
          <a:xfrm>
            <a:off x="899592" y="6228020"/>
            <a:ext cx="7776864" cy="369332"/>
          </a:xfrm>
          <a:prstGeom prst="rect">
            <a:avLst/>
          </a:prstGeom>
        </p:spPr>
        <p:txBody>
          <a:bodyPr wrap="square">
            <a:spAutoFit/>
          </a:bodyPr>
          <a:lstStyle/>
          <a:p>
            <a:r>
              <a:rPr lang="pt-BR" dirty="0" smtClean="0"/>
              <a:t>http://www.ligapokemon.com/2009/07/pokemon-episodio-117.html</a:t>
            </a:r>
            <a:endParaRPr lang="pt-BR"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trimônio Líquido">
  <a:themeElements>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trimônio Líquid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trimônio Líquid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254</TotalTime>
  <Words>1441</Words>
  <Application>Microsoft Macintosh PowerPoint</Application>
  <PresentationFormat>On-screen Show (4:3)</PresentationFormat>
  <Paragraphs>70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Patrimônio Líquido</vt:lpstr>
      <vt:lpstr>Evolução:  Desconstruindo a ideia de melhorar = evoluir</vt:lpstr>
      <vt:lpstr>Textos de Referências </vt:lpstr>
      <vt:lpstr>Vídeo (Aula 1)</vt:lpstr>
      <vt:lpstr>Definições (Aula 1)</vt:lpstr>
      <vt:lpstr>Definições (Aula 1) </vt:lpstr>
      <vt:lpstr>O tema na mídia (Aula 2)</vt:lpstr>
      <vt:lpstr>Imagens  (Aula 3)</vt:lpstr>
      <vt:lpstr>Evolução X Metamorfose (Aula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dc:title>
  <dc:creator>Fe Riera</dc:creator>
  <cp:lastModifiedBy>Gabriel Silva</cp:lastModifiedBy>
  <cp:revision>36</cp:revision>
  <dcterms:created xsi:type="dcterms:W3CDTF">2015-08-27T18:49:28Z</dcterms:created>
  <dcterms:modified xsi:type="dcterms:W3CDTF">2015-10-06T22:42:26Z</dcterms:modified>
</cp:coreProperties>
</file>