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7" r:id="rId3"/>
    <p:sldId id="281" r:id="rId4"/>
    <p:sldId id="300" r:id="rId5"/>
    <p:sldId id="280" r:id="rId6"/>
    <p:sldId id="301" r:id="rId7"/>
    <p:sldId id="258" r:id="rId8"/>
    <p:sldId id="259" r:id="rId9"/>
    <p:sldId id="283" r:id="rId10"/>
    <p:sldId id="303" r:id="rId11"/>
    <p:sldId id="302" r:id="rId12"/>
    <p:sldId id="304" r:id="rId13"/>
    <p:sldId id="260" r:id="rId14"/>
    <p:sldId id="305" r:id="rId15"/>
    <p:sldId id="306" r:id="rId16"/>
    <p:sldId id="307" r:id="rId17"/>
    <p:sldId id="308" r:id="rId18"/>
    <p:sldId id="311" r:id="rId19"/>
    <p:sldId id="312" r:id="rId20"/>
    <p:sldId id="313" r:id="rId21"/>
    <p:sldId id="315" r:id="rId22"/>
    <p:sldId id="314" r:id="rId23"/>
    <p:sldId id="316" r:id="rId24"/>
    <p:sldId id="317" r:id="rId25"/>
    <p:sldId id="320" r:id="rId26"/>
    <p:sldId id="321" r:id="rId27"/>
    <p:sldId id="322" r:id="rId28"/>
    <p:sldId id="323" r:id="rId29"/>
    <p:sldId id="324" r:id="rId30"/>
    <p:sldId id="325" r:id="rId31"/>
    <p:sldId id="327" r:id="rId32"/>
    <p:sldId id="336" r:id="rId33"/>
    <p:sldId id="337" r:id="rId34"/>
    <p:sldId id="338" r:id="rId35"/>
    <p:sldId id="339" r:id="rId36"/>
    <p:sldId id="340" r:id="rId37"/>
    <p:sldId id="341" r:id="rId38"/>
    <p:sldId id="342" r:id="rId39"/>
    <p:sldId id="343" r:id="rId40"/>
    <p:sldId id="344" r:id="rId41"/>
    <p:sldId id="345" r:id="rId42"/>
    <p:sldId id="346" r:id="rId43"/>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228" autoAdjust="0"/>
    <p:restoredTop sz="94660"/>
  </p:normalViewPr>
  <p:slideViewPr>
    <p:cSldViewPr>
      <p:cViewPr varScale="1">
        <p:scale>
          <a:sx n="78" d="100"/>
          <a:sy n="78" d="100"/>
        </p:scale>
        <p:origin x="-152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bg>
      <p:bgRef idx="1002">
        <a:schemeClr val="bg2"/>
      </p:bgRef>
    </p:bg>
    <p:spTree>
      <p:nvGrpSpPr>
        <p:cNvPr id="1" name=""/>
        <p:cNvGrpSpPr/>
        <p:nvPr/>
      </p:nvGrpSpPr>
      <p:grpSpPr>
        <a:xfrm>
          <a:off x="0" y="0"/>
          <a:ext cx="0" cy="0"/>
          <a:chOff x="0" y="0"/>
          <a:chExt cx="0" cy="0"/>
        </a:xfrm>
      </p:grpSpPr>
      <p:sp>
        <p:nvSpPr>
          <p:cNvPr id="9" name="Título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17" name="Subtítulo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pt-BR" smtClean="0"/>
              <a:t>Clique para editar o estilo do subtítulo mestre</a:t>
            </a:r>
            <a:endParaRPr kumimoji="0" lang="en-US"/>
          </a:p>
        </p:txBody>
      </p:sp>
      <p:sp>
        <p:nvSpPr>
          <p:cNvPr id="30" name="Espaço Reservado para Data 29"/>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19" name="Espaço Reservado para Rodapé 18"/>
          <p:cNvSpPr>
            <a:spLocks noGrp="1"/>
          </p:cNvSpPr>
          <p:nvPr>
            <p:ph type="ftr" sz="quarter" idx="11"/>
          </p:nvPr>
        </p:nvSpPr>
        <p:spPr/>
        <p:txBody>
          <a:bodyPr/>
          <a:lstStyle/>
          <a:p>
            <a:endParaRPr lang="pt-BR"/>
          </a:p>
        </p:txBody>
      </p:sp>
      <p:sp>
        <p:nvSpPr>
          <p:cNvPr id="27" name="Espaço Reservado para Número de Slide 26"/>
          <p:cNvSpPr>
            <a:spLocks noGrp="1"/>
          </p:cNvSpPr>
          <p:nvPr>
            <p:ph type="sldNum" sz="quarter" idx="12"/>
          </p:nvPr>
        </p:nvSpPr>
        <p:spPr/>
        <p:txBody>
          <a:bodyPr/>
          <a:lstStyle/>
          <a:p>
            <a:fld id="{1BF2CF70-AC9A-440D-9B54-66C8537C3C2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6629400" y="914401"/>
            <a:ext cx="2057400" cy="5211763"/>
          </a:xfrm>
        </p:spPr>
        <p:txBody>
          <a:bodyPr vert="eaVert"/>
          <a:lstStyle/>
          <a:p>
            <a:r>
              <a:rPr kumimoji="0" lang="pt-BR" smtClean="0"/>
              <a:t>Clique para editar o estilo do título mestre</a:t>
            </a:r>
            <a:endParaRPr kumimoji="0" lang="en-US"/>
          </a:p>
        </p:txBody>
      </p:sp>
      <p:sp>
        <p:nvSpPr>
          <p:cNvPr id="3" name="Espaço Reservado para Texto Vertical 2"/>
          <p:cNvSpPr>
            <a:spLocks noGrp="1"/>
          </p:cNvSpPr>
          <p:nvPr>
            <p:ph type="body" orient="vert" idx="1"/>
          </p:nvPr>
        </p:nvSpPr>
        <p:spPr>
          <a:xfrm>
            <a:off x="457200" y="914401"/>
            <a:ext cx="6019800" cy="5211763"/>
          </a:xfrm>
        </p:spPr>
        <p:txBody>
          <a:bodyPr vert="eaVert"/>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kumimoji="0" lang="pt-BR" smtClean="0"/>
              <a:t>Clique para editar o estilo do título mestre</a:t>
            </a:r>
            <a:endParaRPr kumimoji="0" lang="en-US"/>
          </a:p>
        </p:txBody>
      </p:sp>
      <p:sp>
        <p:nvSpPr>
          <p:cNvPr id="3" name="Espaço Reservado para Conteúdo 2"/>
          <p:cNvSpPr>
            <a:spLocks noGrp="1"/>
          </p:cNvSpPr>
          <p:nvPr>
            <p:ph idx="1"/>
          </p:nvPr>
        </p:nvSpPr>
        <p:spPr/>
        <p:txBody>
          <a:body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bg>
      <p:bgRef idx="1002">
        <a:schemeClr val="bg2"/>
      </p:bgRef>
    </p:bg>
    <p:spTree>
      <p:nvGrpSpPr>
        <p:cNvPr id="1" name=""/>
        <p:cNvGrpSpPr/>
        <p:nvPr/>
      </p:nvGrpSpPr>
      <p:grpSpPr>
        <a:xfrm>
          <a:off x="0" y="0"/>
          <a:ext cx="0" cy="0"/>
          <a:chOff x="0" y="0"/>
          <a:chExt cx="0" cy="0"/>
        </a:xfrm>
      </p:grpSpPr>
      <p:sp>
        <p:nvSpPr>
          <p:cNvPr id="2" name="Título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pt-BR" smtClean="0"/>
              <a:t>Clique para editar os estilos do texto mestre</a:t>
            </a:r>
          </a:p>
        </p:txBody>
      </p:sp>
      <p:sp>
        <p:nvSpPr>
          <p:cNvPr id="4" name="Espaço Reservado para Data 3"/>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5" name="Espaço Reservado para Rodapé 4"/>
          <p:cNvSpPr>
            <a:spLocks noGrp="1"/>
          </p:cNvSpPr>
          <p:nvPr>
            <p:ph type="ftr" sz="quarter" idx="11"/>
          </p:nvPr>
        </p:nvSpPr>
        <p:spPr/>
        <p:txBody>
          <a:bodyPr/>
          <a:lstStyle/>
          <a:p>
            <a:endParaRPr lang="pt-BR"/>
          </a:p>
        </p:txBody>
      </p:sp>
      <p:sp>
        <p:nvSpPr>
          <p:cNvPr id="6" name="Espaço Reservado para Número de Slide 5"/>
          <p:cNvSpPr>
            <a:spLocks noGrp="1"/>
          </p:cNvSpPr>
          <p:nvPr>
            <p:ph type="sldNum" sz="quarter" idx="12"/>
          </p:nvPr>
        </p:nvSpPr>
        <p:spPr/>
        <p:txBody>
          <a:bodyPr/>
          <a:lstStyle/>
          <a:p>
            <a:fld id="{1BF2CF70-AC9A-440D-9B54-66C8537C3C21}" type="slidenum">
              <a:rPr lang="pt-BR" smtClean="0"/>
              <a:pPr/>
              <a:t>‹nº›</a:t>
            </a:fld>
            <a:endParaRPr lang="pt-B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a:lstStyle/>
          <a:p>
            <a:r>
              <a:rPr kumimoji="0" lang="pt-BR" smtClean="0"/>
              <a:t>Clique para editar o estilo do título mestre</a:t>
            </a:r>
            <a:endParaRPr kumimoji="0" lang="en-US"/>
          </a:p>
        </p:txBody>
      </p:sp>
      <p:sp>
        <p:nvSpPr>
          <p:cNvPr id="3" name="Espaço Reservado para Conteúdo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4" name="Espaço Reservado para Conteúdo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229600" cy="1143000"/>
          </a:xfrm>
        </p:spPr>
        <p:txBody>
          <a:bodyPr tIns="45720" anchor="b"/>
          <a:lstStyle>
            <a:lvl1pPr>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4" name="Espaço Reservado para Texto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pt-BR" smtClean="0"/>
              <a:t>Clique para editar os estilos do texto mestre</a:t>
            </a:r>
          </a:p>
        </p:txBody>
      </p:sp>
      <p:sp>
        <p:nvSpPr>
          <p:cNvPr id="5" name="Espaço Reservado para Conteúdo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6" name="Espaço Reservado para Conteúdo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7" name="Espaço Reservado para Data 6"/>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8" name="Espaço Reservado para Rodapé 7"/>
          <p:cNvSpPr>
            <a:spLocks noGrp="1"/>
          </p:cNvSpPr>
          <p:nvPr>
            <p:ph type="ftr" sz="quarter" idx="11"/>
          </p:nvPr>
        </p:nvSpPr>
        <p:spPr/>
        <p:txBody>
          <a:bodyPr/>
          <a:lstStyle/>
          <a:p>
            <a:endParaRPr lang="pt-BR"/>
          </a:p>
        </p:txBody>
      </p:sp>
      <p:sp>
        <p:nvSpPr>
          <p:cNvPr id="9" name="Espaço Reservado para Número de Slide 8"/>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ítulo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Data 2"/>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4" name="Espaço Reservado para Rodapé 3"/>
          <p:cNvSpPr>
            <a:spLocks noGrp="1"/>
          </p:cNvSpPr>
          <p:nvPr>
            <p:ph type="ftr" sz="quarter" idx="11"/>
          </p:nvPr>
        </p:nvSpPr>
        <p:spPr/>
        <p:txBody>
          <a:bodyPr/>
          <a:lstStyle/>
          <a:p>
            <a:endParaRPr lang="pt-BR"/>
          </a:p>
        </p:txBody>
      </p:sp>
      <p:sp>
        <p:nvSpPr>
          <p:cNvPr id="5" name="Espaço Reservado para Número de Slide 4"/>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Espaço Reservado para Data 1"/>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3" name="Espaço Reservado para Rodapé 2"/>
          <p:cNvSpPr>
            <a:spLocks noGrp="1"/>
          </p:cNvSpPr>
          <p:nvPr>
            <p:ph type="ftr" sz="quarter" idx="11"/>
          </p:nvPr>
        </p:nvSpPr>
        <p:spPr/>
        <p:txBody>
          <a:bodyPr/>
          <a:lstStyle/>
          <a:p>
            <a:endParaRPr lang="pt-BR"/>
          </a:p>
        </p:txBody>
      </p:sp>
      <p:sp>
        <p:nvSpPr>
          <p:cNvPr id="4" name="Espaço Reservado para Número de Slide 3"/>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pt-BR" smtClean="0"/>
              <a:t>Clique para editar o estilo do título mestre</a:t>
            </a:r>
            <a:endParaRPr kumimoji="0" lang="en-US"/>
          </a:p>
        </p:txBody>
      </p:sp>
      <p:sp>
        <p:nvSpPr>
          <p:cNvPr id="3" name="Espaço Reservado para Texto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pt-BR" smtClean="0"/>
              <a:t>Clique para editar os estilos do texto mestre</a:t>
            </a:r>
          </a:p>
        </p:txBody>
      </p:sp>
      <p:sp>
        <p:nvSpPr>
          <p:cNvPr id="4" name="Espaço Reservado para Conteúdo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pt-BR" smtClean="0"/>
              <a:t>Clique para editar os estilos do texto mestre</a:t>
            </a:r>
          </a:p>
          <a:p>
            <a:pPr lvl="1" eaLnBrk="1" latinLnBrk="0" hangingPunct="1"/>
            <a:r>
              <a:rPr lang="pt-BR" smtClean="0"/>
              <a:t>Segundo nível</a:t>
            </a:r>
          </a:p>
          <a:p>
            <a:pPr lvl="2" eaLnBrk="1" latinLnBrk="0" hangingPunct="1"/>
            <a:r>
              <a:rPr lang="pt-BR" smtClean="0"/>
              <a:t>Terceiro nível</a:t>
            </a:r>
          </a:p>
          <a:p>
            <a:pPr lvl="3" eaLnBrk="1" latinLnBrk="0" hangingPunct="1"/>
            <a:r>
              <a:rPr lang="pt-BR" smtClean="0"/>
              <a:t>Quarto nível</a:t>
            </a:r>
          </a:p>
          <a:p>
            <a:pPr lvl="4" eaLnBrk="1" latinLnBrk="0" hangingPunct="1"/>
            <a:r>
              <a:rPr lang="pt-BR" smtClean="0"/>
              <a:t>Quinto nível</a:t>
            </a:r>
            <a:endParaRPr kumimoji="0" lang="en-US"/>
          </a:p>
        </p:txBody>
      </p:sp>
      <p:sp>
        <p:nvSpPr>
          <p:cNvPr id="5" name="Espaço Reservado para Data 4"/>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p:txBody>
          <a:bodyPr/>
          <a:lstStyle/>
          <a:p>
            <a:fld id="{1BF2CF70-AC9A-440D-9B54-66C8537C3C21}" type="slidenum">
              <a:rPr lang="pt-BR" smtClean="0"/>
              <a:pPr/>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9" name="Retângulo com Único Canto Aparado e Arredondado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Triângulo retângulo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ítulo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pt-BR" smtClean="0"/>
              <a:t>Clique para editar o estilo do título mestre</a:t>
            </a:r>
            <a:endParaRPr kumimoji="0" lang="en-US"/>
          </a:p>
        </p:txBody>
      </p:sp>
      <p:sp>
        <p:nvSpPr>
          <p:cNvPr id="4" name="Espaço Reservado para Texto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pt-BR" smtClean="0"/>
              <a:t>Clique para editar os estilos do texto mestre</a:t>
            </a:r>
          </a:p>
        </p:txBody>
      </p:sp>
      <p:sp>
        <p:nvSpPr>
          <p:cNvPr id="5" name="Espaço Reservado para Data 4"/>
          <p:cNvSpPr>
            <a:spLocks noGrp="1"/>
          </p:cNvSpPr>
          <p:nvPr>
            <p:ph type="dt" sz="half" idx="10"/>
          </p:nvPr>
        </p:nvSpPr>
        <p:spPr/>
        <p:txBody>
          <a:bodyPr/>
          <a:lstStyle/>
          <a:p>
            <a:fld id="{2134171B-C6D4-438E-B990-5A372E776E58}" type="datetimeFigureOut">
              <a:rPr lang="pt-BR" smtClean="0"/>
              <a:pPr/>
              <a:t>28/09/2015</a:t>
            </a:fld>
            <a:endParaRPr lang="pt-BR"/>
          </a:p>
        </p:txBody>
      </p:sp>
      <p:sp>
        <p:nvSpPr>
          <p:cNvPr id="6" name="Espaço Reservado para Rodapé 5"/>
          <p:cNvSpPr>
            <a:spLocks noGrp="1"/>
          </p:cNvSpPr>
          <p:nvPr>
            <p:ph type="ftr" sz="quarter" idx="11"/>
          </p:nvPr>
        </p:nvSpPr>
        <p:spPr/>
        <p:txBody>
          <a:bodyPr/>
          <a:lstStyle/>
          <a:p>
            <a:endParaRPr lang="pt-BR"/>
          </a:p>
        </p:txBody>
      </p:sp>
      <p:sp>
        <p:nvSpPr>
          <p:cNvPr id="7" name="Espaço Reservado para Número de Slide 6"/>
          <p:cNvSpPr>
            <a:spLocks noGrp="1"/>
          </p:cNvSpPr>
          <p:nvPr>
            <p:ph type="sldNum" sz="quarter" idx="12"/>
          </p:nvPr>
        </p:nvSpPr>
        <p:spPr>
          <a:xfrm>
            <a:off x="8077200" y="6356350"/>
            <a:ext cx="609600" cy="365125"/>
          </a:xfrm>
        </p:spPr>
        <p:txBody>
          <a:bodyPr/>
          <a:lstStyle/>
          <a:p>
            <a:fld id="{1BF2CF70-AC9A-440D-9B54-66C8537C3C21}" type="slidenum">
              <a:rPr lang="pt-BR" smtClean="0"/>
              <a:pPr/>
              <a:t>‹nº›</a:t>
            </a:fld>
            <a:endParaRPr lang="pt-BR"/>
          </a:p>
        </p:txBody>
      </p:sp>
      <p:sp>
        <p:nvSpPr>
          <p:cNvPr id="3" name="Espaço Reservado para Imagem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pt-BR" smtClean="0"/>
              <a:t>Clique no ícone para adicionar uma imagem</a:t>
            </a:r>
            <a:endParaRPr kumimoji="0" lang="en-US" dirty="0"/>
          </a:p>
        </p:txBody>
      </p:sp>
      <p:sp>
        <p:nvSpPr>
          <p:cNvPr id="10" name="Forma livre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orma livre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orma livre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orma livre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Espaço Reservado para Título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pt-BR" smtClean="0"/>
              <a:t>Clique para editar o estilo do título mestre</a:t>
            </a:r>
            <a:endParaRPr kumimoji="0" lang="en-US"/>
          </a:p>
        </p:txBody>
      </p:sp>
      <p:sp>
        <p:nvSpPr>
          <p:cNvPr id="30" name="Espaço Reservado para Texto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pt-BR" smtClean="0"/>
              <a:t>Clique para editar os estilos do texto mestre</a:t>
            </a:r>
          </a:p>
          <a:p>
            <a:pPr lvl="1" eaLnBrk="1" latinLnBrk="0" hangingPunct="1"/>
            <a:r>
              <a:rPr kumimoji="0" lang="pt-BR" smtClean="0"/>
              <a:t>Segundo nível</a:t>
            </a:r>
          </a:p>
          <a:p>
            <a:pPr lvl="2" eaLnBrk="1" latinLnBrk="0" hangingPunct="1"/>
            <a:r>
              <a:rPr kumimoji="0" lang="pt-BR" smtClean="0"/>
              <a:t>Terceiro nível</a:t>
            </a:r>
          </a:p>
          <a:p>
            <a:pPr lvl="3" eaLnBrk="1" latinLnBrk="0" hangingPunct="1"/>
            <a:r>
              <a:rPr kumimoji="0" lang="pt-BR" smtClean="0"/>
              <a:t>Quarto nível</a:t>
            </a:r>
          </a:p>
          <a:p>
            <a:pPr lvl="4" eaLnBrk="1" latinLnBrk="0" hangingPunct="1"/>
            <a:r>
              <a:rPr kumimoji="0" lang="pt-BR" smtClean="0"/>
              <a:t>Quinto nível</a:t>
            </a:r>
            <a:endParaRPr kumimoji="0" lang="en-US"/>
          </a:p>
        </p:txBody>
      </p:sp>
      <p:sp>
        <p:nvSpPr>
          <p:cNvPr id="10" name="Espaço Reservado para Data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2134171B-C6D4-438E-B990-5A372E776E58}" type="datetimeFigureOut">
              <a:rPr lang="pt-BR" smtClean="0"/>
              <a:pPr/>
              <a:t>28/09/2015</a:t>
            </a:fld>
            <a:endParaRPr lang="pt-BR"/>
          </a:p>
        </p:txBody>
      </p:sp>
      <p:sp>
        <p:nvSpPr>
          <p:cNvPr id="22" name="Espaço Reservado para Rodapé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pt-BR"/>
          </a:p>
        </p:txBody>
      </p:sp>
      <p:sp>
        <p:nvSpPr>
          <p:cNvPr id="18" name="Espaço Reservado para Número de Slide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BF2CF70-AC9A-440D-9B54-66C8537C3C21}" type="slidenum">
              <a:rPr lang="pt-BR" smtClean="0"/>
              <a:pPr/>
              <a:t>‹nº›</a:t>
            </a:fld>
            <a:endParaRPr lang="pt-BR"/>
          </a:p>
        </p:txBody>
      </p:sp>
      <p:grpSp>
        <p:nvGrpSpPr>
          <p:cNvPr id="2" name="Grupo 1"/>
          <p:cNvGrpSpPr/>
          <p:nvPr/>
        </p:nvGrpSpPr>
        <p:grpSpPr>
          <a:xfrm>
            <a:off x="-19017" y="202408"/>
            <a:ext cx="9180548" cy="649224"/>
            <a:chOff x="-19045" y="216550"/>
            <a:chExt cx="9180548" cy="649224"/>
          </a:xfrm>
        </p:grpSpPr>
        <p:sp>
          <p:nvSpPr>
            <p:cNvPr id="12" name="Forma livre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orma livre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Autofit/>
          </a:bodyPr>
          <a:lstStyle/>
          <a:p>
            <a:pPr algn="just"/>
            <a:r>
              <a:rPr lang="pt-BR" sz="4400" dirty="0" smtClean="0"/>
              <a:t>GRUPOS EXCLUÍDOS, DIREITOS HUMANOS E  MOVIMENTOS SOCIAIS</a:t>
            </a:r>
            <a:endParaRPr lang="pt-BR" sz="4400" dirty="0"/>
          </a:p>
        </p:txBody>
      </p:sp>
      <p:sp>
        <p:nvSpPr>
          <p:cNvPr id="3" name="Subtítulo 2"/>
          <p:cNvSpPr>
            <a:spLocks noGrp="1"/>
          </p:cNvSpPr>
          <p:nvPr>
            <p:ph type="subTitle" idx="1"/>
          </p:nvPr>
        </p:nvSpPr>
        <p:spPr/>
        <p:txBody>
          <a:bodyPr>
            <a:normAutofit fontScale="92500" lnSpcReduction="10000"/>
          </a:bodyPr>
          <a:lstStyle/>
          <a:p>
            <a:pPr algn="ctr"/>
            <a:endParaRPr lang="pt-BR" sz="5400" dirty="0" smtClean="0"/>
          </a:p>
          <a:p>
            <a:pPr algn="ctr"/>
            <a:r>
              <a:rPr lang="pt-BR" sz="5400" dirty="0" smtClean="0"/>
              <a:t>O DIREITO EM HEGEL</a:t>
            </a:r>
          </a:p>
          <a:p>
            <a:pPr algn="ctr"/>
            <a:endParaRPr lang="pt-BR" sz="5400" dirty="0" smtClean="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Divergência inicial entre o direito em </a:t>
            </a:r>
            <a:r>
              <a:rPr lang="pt-BR" sz="4000" dirty="0" err="1" smtClean="0"/>
              <a:t>kant</a:t>
            </a:r>
            <a:r>
              <a:rPr lang="pt-BR" sz="4000" dirty="0" smtClean="0"/>
              <a:t> e em Hegel</a:t>
            </a:r>
            <a:endParaRPr lang="pt-BR" sz="4000"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indivíduo particular, enquanto vontade do indivíduo singular em seu arbítrio próprio. Segundo esse princípio, uma vez admitido, o racional apenas pode manifestar-se enquanto delimitando essa liberdade, assim como não pode manifestar-se como o que é racional de modo imanente, mas apenas como um universal exterior, formal. Esse parecer é desprovido de todos os pensamentos especulativos e é recusado pelo conceito filosófico, enquanto ele produziu nas cabeças e na efetividade dos fenômenos, cujo horror apenas tem paralelo na superficialidade dos pensamentos nos quais se fundavam” (Hegel, </a:t>
            </a:r>
            <a:r>
              <a:rPr lang="pt-BR" i="1" dirty="0" smtClean="0"/>
              <a:t>Filosofia do direito</a:t>
            </a:r>
            <a:r>
              <a:rPr lang="pt-BR" dirty="0" smtClean="0"/>
              <a:t>, p. 72)</a:t>
            </a:r>
            <a:endParaRPr lang="pt-BR"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dirty="0" smtClean="0"/>
              <a:t>Divergência inicial entre o direito em </a:t>
            </a:r>
            <a:r>
              <a:rPr lang="pt-BR" sz="3200" dirty="0" err="1" smtClean="0"/>
              <a:t>kant</a:t>
            </a:r>
            <a:r>
              <a:rPr lang="pt-BR" sz="3200" dirty="0" smtClean="0"/>
              <a:t> e em Hegel</a:t>
            </a:r>
            <a:endParaRPr lang="pt-BR" sz="3200" dirty="0"/>
          </a:p>
        </p:txBody>
      </p:sp>
      <p:sp>
        <p:nvSpPr>
          <p:cNvPr id="3" name="Espaço Reservado para Conteúdo 2"/>
          <p:cNvSpPr>
            <a:spLocks noGrp="1"/>
          </p:cNvSpPr>
          <p:nvPr>
            <p:ph idx="1"/>
          </p:nvPr>
        </p:nvSpPr>
        <p:spPr/>
        <p:txBody>
          <a:bodyPr>
            <a:normAutofit lnSpcReduction="10000"/>
          </a:bodyPr>
          <a:lstStyle/>
          <a:p>
            <a:pPr algn="just"/>
            <a:r>
              <a:rPr lang="pt-BR" dirty="0" smtClean="0"/>
              <a:t>Do dissenso acima, podemos buscar então como se daria o percurso da razão, que segue caminhos completamente distintos em Hegel, longe das armadilhas do inalcançável projeto individual do legislador universal. O caminho aqui a ser percorrido, inclusive com o direito na sua composição, será o percurso histórico até se alcançar o absoluto (o máximo da razão no caminhar histórico) no espírito.</a:t>
            </a:r>
          </a:p>
          <a:p>
            <a:pPr algn="just"/>
            <a:r>
              <a:rPr lang="pt-BR" dirty="0" smtClean="0"/>
              <a:t>Portanto, direito será apenas mais um elemento neste que é processo dialético que se dá no percurso da história.</a:t>
            </a:r>
            <a:endParaRPr lang="pt-BR"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3200" dirty="0" smtClean="0"/>
              <a:t>NOÇÕES INTRODUTÓRIAS E NECESSÁRIAS DA FILOSOFIA HEGELIANA - AS DIVISÕES</a:t>
            </a:r>
            <a:endParaRPr lang="pt-BR" sz="3200" dirty="0"/>
          </a:p>
        </p:txBody>
      </p:sp>
      <p:sp>
        <p:nvSpPr>
          <p:cNvPr id="3" name="Espaço Reservado para Conteúdo 2"/>
          <p:cNvSpPr>
            <a:spLocks noGrp="1"/>
          </p:cNvSpPr>
          <p:nvPr>
            <p:ph idx="1"/>
          </p:nvPr>
        </p:nvSpPr>
        <p:spPr/>
        <p:txBody>
          <a:bodyPr>
            <a:normAutofit fontScale="47500" lnSpcReduction="20000"/>
          </a:bodyPr>
          <a:lstStyle/>
          <a:p>
            <a:endParaRPr lang="pt-BR" sz="1800" dirty="0" smtClean="0"/>
          </a:p>
          <a:p>
            <a:pPr lvl="0" algn="just">
              <a:buNone/>
            </a:pPr>
            <a:r>
              <a:rPr lang="pt-BR" sz="4000" dirty="0" smtClean="0">
                <a:latin typeface="Arial" pitchFamily="34" charset="0"/>
                <a:cs typeface="Arial" pitchFamily="34" charset="0"/>
              </a:rPr>
              <a:t>       1)   Ciência da lógica: a) Ser  b) Essência c) Conceito</a:t>
            </a:r>
          </a:p>
          <a:p>
            <a:pPr algn="just">
              <a:buNone/>
            </a:pPr>
            <a:endParaRPr lang="pt-BR" sz="4000" dirty="0" smtClean="0">
              <a:latin typeface="Arial" pitchFamily="34" charset="0"/>
              <a:cs typeface="Arial" pitchFamily="34" charset="0"/>
            </a:endParaRPr>
          </a:p>
          <a:p>
            <a:pPr lvl="0" algn="just">
              <a:buNone/>
            </a:pPr>
            <a:r>
              <a:rPr lang="pt-BR" sz="4000" dirty="0" smtClean="0">
                <a:latin typeface="Arial" pitchFamily="34" charset="0"/>
                <a:cs typeface="Arial" pitchFamily="34" charset="0"/>
              </a:rPr>
              <a:t>        2) Filosofia da natureza: a) Mecânica  b) Física c) Física orgânica</a:t>
            </a:r>
          </a:p>
          <a:p>
            <a:pPr algn="just"/>
            <a:endParaRPr lang="pt-BR" sz="4000" dirty="0" smtClean="0">
              <a:latin typeface="Arial" pitchFamily="34" charset="0"/>
              <a:cs typeface="Arial" pitchFamily="34" charset="0"/>
            </a:endParaRPr>
          </a:p>
          <a:p>
            <a:pPr algn="just">
              <a:buNone/>
            </a:pPr>
            <a:r>
              <a:rPr lang="pt-BR" sz="4000" dirty="0" smtClean="0">
                <a:latin typeface="Arial" pitchFamily="34" charset="0"/>
                <a:cs typeface="Arial" pitchFamily="34" charset="0"/>
              </a:rPr>
              <a:t>        3)  Filosofia do espírito:</a:t>
            </a:r>
          </a:p>
          <a:p>
            <a:pPr algn="just">
              <a:buNone/>
            </a:pPr>
            <a:r>
              <a:rPr lang="pt-BR" sz="4000" dirty="0" smtClean="0">
                <a:latin typeface="Arial" pitchFamily="34" charset="0"/>
                <a:cs typeface="Arial" pitchFamily="34" charset="0"/>
              </a:rPr>
              <a:t>     </a:t>
            </a:r>
          </a:p>
          <a:p>
            <a:pPr algn="just">
              <a:buNone/>
            </a:pPr>
            <a:r>
              <a:rPr lang="pt-BR" sz="4000" dirty="0" smtClean="0">
                <a:latin typeface="Arial" pitchFamily="34" charset="0"/>
                <a:cs typeface="Arial" pitchFamily="34" charset="0"/>
              </a:rPr>
              <a:t>        3.1) Espírito subjetivo: a) Antropologia b) Fenomenologia c)    Psicologia</a:t>
            </a:r>
          </a:p>
          <a:p>
            <a:pPr algn="just">
              <a:buNone/>
            </a:pPr>
            <a:r>
              <a:rPr lang="pt-BR" sz="4000" dirty="0" smtClean="0">
                <a:latin typeface="Arial" pitchFamily="34" charset="0"/>
                <a:cs typeface="Arial" pitchFamily="34" charset="0"/>
              </a:rPr>
              <a:t>        </a:t>
            </a:r>
          </a:p>
          <a:p>
            <a:pPr algn="just">
              <a:buNone/>
            </a:pPr>
            <a:r>
              <a:rPr lang="pt-BR" sz="4000" dirty="0" smtClean="0">
                <a:latin typeface="Arial" pitchFamily="34" charset="0"/>
                <a:cs typeface="Arial" pitchFamily="34" charset="0"/>
              </a:rPr>
              <a:t>         3.2) Espírito objetivo: a) Direito abstrato b) Moralidade c) </a:t>
            </a:r>
            <a:r>
              <a:rPr lang="pt-BR" sz="4000" dirty="0" err="1" smtClean="0">
                <a:latin typeface="Arial" pitchFamily="34" charset="0"/>
                <a:cs typeface="Arial" pitchFamily="34" charset="0"/>
              </a:rPr>
              <a:t>Eticidade</a:t>
            </a:r>
            <a:r>
              <a:rPr lang="pt-BR" sz="4000" dirty="0" smtClean="0">
                <a:latin typeface="Arial" pitchFamily="34" charset="0"/>
                <a:cs typeface="Arial" pitchFamily="34" charset="0"/>
              </a:rPr>
              <a:t>:  c.1) família c.2) sociedade civil burguesa, c.3) Estado</a:t>
            </a:r>
          </a:p>
          <a:p>
            <a:pPr algn="just">
              <a:buNone/>
            </a:pPr>
            <a:r>
              <a:rPr lang="pt-BR" sz="4000" dirty="0" smtClean="0">
                <a:latin typeface="Arial" pitchFamily="34" charset="0"/>
                <a:cs typeface="Arial" pitchFamily="34" charset="0"/>
              </a:rPr>
              <a:t> </a:t>
            </a:r>
          </a:p>
          <a:p>
            <a:pPr algn="just">
              <a:buNone/>
            </a:pPr>
            <a:r>
              <a:rPr lang="pt-BR" sz="4000" dirty="0" smtClean="0">
                <a:latin typeface="Arial" pitchFamily="34" charset="0"/>
                <a:cs typeface="Arial" pitchFamily="34" charset="0"/>
              </a:rPr>
              <a:t>         3.3) Espírito Absoluto: a) Arte b) Religião c) Filosofia</a:t>
            </a:r>
            <a:endParaRPr lang="pt-BR"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QUE SE MANIFESTA COMO UMA TOTALIDADE</a:t>
            </a:r>
            <a:endParaRPr lang="pt-BR" sz="2800" dirty="0"/>
          </a:p>
        </p:txBody>
      </p:sp>
      <p:sp>
        <p:nvSpPr>
          <p:cNvPr id="3" name="Espaço Reservado para Conteúdo 2"/>
          <p:cNvSpPr>
            <a:spLocks noGrp="1"/>
          </p:cNvSpPr>
          <p:nvPr>
            <p:ph idx="1"/>
          </p:nvPr>
        </p:nvSpPr>
        <p:spPr/>
        <p:txBody>
          <a:bodyPr>
            <a:noAutofit/>
          </a:bodyPr>
          <a:lstStyle/>
          <a:p>
            <a:pPr algn="just"/>
            <a:endParaRPr lang="pt-BR" sz="2000" dirty="0" smtClean="0"/>
          </a:p>
          <a:p>
            <a:pPr algn="just"/>
            <a:r>
              <a:rPr lang="pt-BR" sz="2000" dirty="0" smtClean="0"/>
              <a:t>A dificuldade da crítica a Hegel é posta por Adorno, em obra publicada sob o título “Três estudo sobre Hegel”: “Uma crítica aos detalhes, segundo Hegel, permaneceria parcial, perderia o todo que, justamente, seria capaz de levar esse própria crítica em conta. Mas, de modo inverso, criticar o todo enquanto todo seria abstrato, ‘não mediado’ e deixaria de lado o motivo principal da filosofia de Hegel: que ela não se deixa destilar em nenhuma máxima, em nenhum princípio universal, e que só se estabelece como totalidade no nexo concreto de todos os seus momentos. Assim, somente honrará Hegel quem perseguir o todo que ele próprio buscou, não se deixando intimidar pela complexidade quase mitológica de seu procedimento crítico que, enquanto totalidade, parece tornar falsa qualquer crítica que conceda ou negue a tal procedimento, complacentemente ou não, os seus méritos” (p. 72).</a:t>
            </a:r>
            <a:endParaRPr lang="pt-BR" sz="20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 A LÓGICA</a:t>
            </a:r>
            <a:endParaRPr lang="pt-BR" sz="2800" dirty="0"/>
          </a:p>
        </p:txBody>
      </p:sp>
      <p:sp>
        <p:nvSpPr>
          <p:cNvPr id="3" name="Espaço Reservado para Conteúdo 2"/>
          <p:cNvSpPr>
            <a:spLocks noGrp="1"/>
          </p:cNvSpPr>
          <p:nvPr>
            <p:ph idx="1"/>
          </p:nvPr>
        </p:nvSpPr>
        <p:spPr/>
        <p:txBody>
          <a:bodyPr>
            <a:noAutofit/>
          </a:bodyPr>
          <a:lstStyle/>
          <a:p>
            <a:pPr algn="just"/>
            <a:r>
              <a:rPr lang="pt-BR" sz="1800" dirty="0" smtClean="0"/>
              <a:t>No sistema de pensamento hegeliano, Vittorio </a:t>
            </a:r>
            <a:r>
              <a:rPr lang="pt-BR" sz="1800" dirty="0" err="1" smtClean="0"/>
              <a:t>Hösle</a:t>
            </a:r>
            <a:r>
              <a:rPr lang="pt-BR" sz="1800" dirty="0" smtClean="0"/>
              <a:t> (“O sistema de Hegel – o idealismo da subjetividade e o problema da intersubjetividade”, p. 83) destaca que a lógica cumpre quatro funções. Das quatro, duas nos interessam de forma mais próxima, já que esclarecem mais urgentemente a posição da lógica dialética no interior do sistema hegeliano.</a:t>
            </a:r>
          </a:p>
          <a:p>
            <a:pPr algn="just"/>
            <a:r>
              <a:rPr lang="pt-BR" sz="1800" dirty="0" smtClean="0"/>
              <a:t>Primeiramente, aparece como herança da filosofia transcendental moderna, tendo em seu centro a estrutura reflexiva do pensamento. Ali se encontram as categorias de uma lógica que se processa a partir das mediações, onde se explica esta lógica e seus conteúdos específicos e a maneira como ela se processa. Portanto, a ciência da lógica nos dá a exata dimensão como devemos proceder metodologicamente com as demais partes do pensamento hegeliano. A ciência de uma lógica dialética nos dá os caminhos para compreendermos as relações mediadas entre a ciência da natureza, o espírito objetivo e o espírito absoluto (para muitos, o espírito subjetivo não faz parte desta relação mediada, sendo apenas uma explanação prévia do processo individual de autoconsciência).</a:t>
            </a:r>
          </a:p>
          <a:p>
            <a:pPr algn="just"/>
            <a:endParaRPr lang="pt-BR" sz="2000"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 A LÓGICA</a:t>
            </a:r>
            <a:endParaRPr lang="pt-BR" sz="2800" dirty="0"/>
          </a:p>
        </p:txBody>
      </p:sp>
      <p:sp>
        <p:nvSpPr>
          <p:cNvPr id="3" name="Espaço Reservado para Conteúdo 2"/>
          <p:cNvSpPr>
            <a:spLocks noGrp="1"/>
          </p:cNvSpPr>
          <p:nvPr>
            <p:ph idx="1"/>
          </p:nvPr>
        </p:nvSpPr>
        <p:spPr/>
        <p:txBody>
          <a:bodyPr>
            <a:noAutofit/>
          </a:bodyPr>
          <a:lstStyle/>
          <a:p>
            <a:pPr algn="just"/>
            <a:r>
              <a:rPr lang="pt-BR" sz="2000" dirty="0" smtClean="0"/>
              <a:t>A segunda tarefa, quase que emergindo da primeira, a ciência da lógica é uma doutrina do pensar correto. Somente se procedendo em conformidade com o método dialético consegue-se chegar ao pensamento correto.</a:t>
            </a:r>
          </a:p>
          <a:p>
            <a:pPr algn="just"/>
            <a:r>
              <a:rPr lang="pt-BR" sz="2000" dirty="0" smtClean="0"/>
              <a:t>Assim, saberemos como pensar de forma dialética, por exemplo, o direito como elemento do espírito objetivo nas suas múltiplas determinações intrínsecas, mas, ao mesmo tempo, com as demais manifestações do próprio espírito objetivo. E, ainda, com as determinações que são realizadas entre o espírito objetivo e o espírito absoluto, por exemplo. Os processos são dialéticos nas suas relações com as partes e na sua relação com o todo. Para isto, faz-se necessária uma parte do sistema em que o método nos é explicado, o que ocorre exatamente na ciência da lógica.</a:t>
            </a:r>
          </a:p>
          <a:p>
            <a:pPr algn="just"/>
            <a:endParaRPr lang="pt-BR" sz="20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 A RELAÇÃO ENTRE NATUREZA E ESPÍRITO</a:t>
            </a:r>
            <a:endParaRPr lang="pt-BR" sz="2800" dirty="0"/>
          </a:p>
        </p:txBody>
      </p:sp>
      <p:sp>
        <p:nvSpPr>
          <p:cNvPr id="3" name="Espaço Reservado para Conteúdo 2"/>
          <p:cNvSpPr>
            <a:spLocks noGrp="1"/>
          </p:cNvSpPr>
          <p:nvPr>
            <p:ph idx="1"/>
          </p:nvPr>
        </p:nvSpPr>
        <p:spPr/>
        <p:txBody>
          <a:bodyPr>
            <a:noAutofit/>
          </a:bodyPr>
          <a:lstStyle/>
          <a:p>
            <a:pPr algn="just"/>
            <a:r>
              <a:rPr lang="pt-BR" sz="2000" dirty="0" smtClean="0"/>
              <a:t>Assim, após nos legar um método, Hegel, aponta os outros dois elementos indispensáveis à sua tríade. Ou seja este método, legado pela ciência da lógica, explica como se deve processar ao processo dialético, levando em consideração a relação entre natureza e espírito (e do espírito nas divisões internas).</a:t>
            </a:r>
          </a:p>
          <a:p>
            <a:pPr algn="just"/>
            <a:r>
              <a:rPr lang="pt-BR" sz="2000" dirty="0" smtClean="0"/>
              <a:t>“O sistema (de Hegel) tem desse modo três partes: a lógica é a ‘ciência da ideia em si e para si’, a filosofia da natureza, ‘a ciência da ideia em seu ser diferente’; a filosofia do espírito, a ciência ‘da ideia que retorna do seu diferente a si’ (...) Essa divisão não deixa de ter um forte atrativo sistemático”, na qual natureza e espírito aparentam compor a realidade de forma disjuntiva, mas há uma relação de determinação posta pela filosofia moderna, evitando-se tanto o naturalismo puro e simples, como o idealismo baseado apenas no sujeito (subjetivo). No caso, natureza e espírito se integram de forma determinada, sendo o espírito a verdade mais elevada que contém em si a própria natureza.</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 A RELAÇÃO ENTRE NATUREZA E ESPÍRITO</a:t>
            </a:r>
            <a:endParaRPr lang="pt-BR" sz="2800" dirty="0"/>
          </a:p>
        </p:txBody>
      </p:sp>
      <p:sp>
        <p:nvSpPr>
          <p:cNvPr id="3" name="Espaço Reservado para Conteúdo 2"/>
          <p:cNvSpPr>
            <a:spLocks noGrp="1"/>
          </p:cNvSpPr>
          <p:nvPr>
            <p:ph idx="1"/>
          </p:nvPr>
        </p:nvSpPr>
        <p:spPr/>
        <p:txBody>
          <a:bodyPr>
            <a:noAutofit/>
          </a:bodyPr>
          <a:lstStyle/>
          <a:p>
            <a:pPr algn="just"/>
            <a:r>
              <a:rPr lang="pt-BR" sz="1800" dirty="0" smtClean="0"/>
              <a:t>“Hegel explica que o espírito passa por três estágios no processo de autorrevelação: o primeiro consistiria na ‘</a:t>
            </a:r>
            <a:r>
              <a:rPr lang="pt-BR" sz="1800" dirty="0" err="1" smtClean="0"/>
              <a:t>imediatez</a:t>
            </a:r>
            <a:r>
              <a:rPr lang="pt-BR" sz="1800" dirty="0" smtClean="0"/>
              <a:t> da existência exterior e isolada (10.30); porém o espírito aqui ‘ainda dormente, existente em si’ acabaria superando essa exterioridade e alcançando uma forma refletida sobre si, existente para si. Essa forma, segundo Hegel, contrapõe ‘à natureza desprovida de consciência, que tanto o esconde, quanto o revela, faz dela um objeto para si, reflete sobre ela, recolhe a exterioridade da natureza em sua interioridade, idealiza a natureza e assim a torna para si em seu objeto’. Nessa segunda forma do espírito subsistiria, contudo, um dualismo entre espírito (subjetivo) e natureza: aquele não reconheceria ainda sua unidade com esta, a natureza apareceria ao espírito ainda como algo independente dele. ‘Neste ponto, o espírito tem consequentemente ainda um limite na natureza, e justamente através deste limite ele é espírito finito’ (o espírito objetivo). Somente o espírito absoluto suprassumiria essa </a:t>
            </a:r>
            <a:r>
              <a:rPr lang="pt-BR" sz="1800" dirty="0" err="1" smtClean="0"/>
              <a:t>finitude</a:t>
            </a:r>
            <a:r>
              <a:rPr lang="pt-BR" sz="1800" dirty="0" smtClean="0"/>
              <a:t>: nesse terceiro estágio, a natureza perderia a sua autonomia;o espírito absoluto compreenderia que foi ele que pôs a natureza e o espírito finito” (Vittorio </a:t>
            </a:r>
            <a:r>
              <a:rPr lang="pt-BR" sz="1800" dirty="0" err="1" smtClean="0"/>
              <a:t>Hösle</a:t>
            </a:r>
            <a:r>
              <a:rPr lang="pt-BR" sz="1800" dirty="0" smtClean="0"/>
              <a:t>, p. 165 e 166).</a:t>
            </a:r>
          </a:p>
          <a:p>
            <a:pPr algn="just"/>
            <a:endParaRPr lang="pt-BR" sz="2000"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 </a:t>
            </a:r>
            <a:r>
              <a:rPr lang="pt-BR" sz="2800" dirty="0" smtClean="0"/>
              <a:t>O </a:t>
            </a:r>
            <a:r>
              <a:rPr lang="pt-BR" sz="2800" dirty="0" smtClean="0"/>
              <a:t>ESPÍRITO </a:t>
            </a:r>
            <a:r>
              <a:rPr lang="pt-BR" sz="2800" dirty="0" smtClean="0"/>
              <a:t>SUBJETIVO</a:t>
            </a:r>
            <a:endParaRPr lang="pt-BR" sz="2800" dirty="0"/>
          </a:p>
        </p:txBody>
      </p:sp>
      <p:sp>
        <p:nvSpPr>
          <p:cNvPr id="3" name="Espaço Reservado para Conteúdo 2"/>
          <p:cNvSpPr>
            <a:spLocks noGrp="1"/>
          </p:cNvSpPr>
          <p:nvPr>
            <p:ph idx="1"/>
          </p:nvPr>
        </p:nvSpPr>
        <p:spPr/>
        <p:txBody>
          <a:bodyPr>
            <a:noAutofit/>
          </a:bodyPr>
          <a:lstStyle/>
          <a:p>
            <a:pPr algn="just"/>
            <a:r>
              <a:rPr lang="pt-BR" sz="2400" dirty="0" smtClean="0"/>
              <a:t>Na filosofia do espírito subjetivo, aparecem a antropologia, a fenomenologia do espírito e a psicologia. A primeira se ocupa da alma. A segunda </a:t>
            </a:r>
            <a:r>
              <a:rPr lang="pt-BR" sz="2400" dirty="0" smtClean="0"/>
              <a:t>da </a:t>
            </a:r>
            <a:r>
              <a:rPr lang="pt-BR" sz="2400" dirty="0" smtClean="0"/>
              <a:t>consciência. A terceira o espírito no sentido mais estrito: “Como se pode fundamentar essa divisão? Manifestamente, ela está direcionada a um libertação cada vez mais completa do espírito em relação à natureza, como já anunciou ao longo da ‘filosofia da natureza’: e, de fato, pode-se dizer que a </a:t>
            </a:r>
            <a:r>
              <a:rPr lang="pt-BR" sz="2400" dirty="0" err="1" smtClean="0"/>
              <a:t>a</a:t>
            </a:r>
            <a:r>
              <a:rPr lang="pt-BR" sz="2400" dirty="0" smtClean="0"/>
              <a:t> consciência se comporta em relação à alma como o animal em relação à planta. Na antropologia, o espírito é ainda ‘espírito natural’; somente aqui a consciência ‘desperta’ pouco a pouco; o espírito ainda é ‘em si ou imediatamente’. </a:t>
            </a:r>
          </a:p>
          <a:p>
            <a:pPr algn="just"/>
            <a:endParaRPr lang="pt-BR" sz="2400"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 </a:t>
            </a:r>
            <a:r>
              <a:rPr lang="pt-BR" sz="2800" dirty="0" smtClean="0"/>
              <a:t>O </a:t>
            </a:r>
            <a:r>
              <a:rPr lang="pt-BR" sz="2800" dirty="0" smtClean="0"/>
              <a:t>ESPÍRITO </a:t>
            </a:r>
            <a:r>
              <a:rPr lang="pt-BR" sz="2800" dirty="0" smtClean="0"/>
              <a:t>SUBJETIVO</a:t>
            </a:r>
            <a:endParaRPr lang="pt-BR" sz="2800" dirty="0"/>
          </a:p>
        </p:txBody>
      </p:sp>
      <p:sp>
        <p:nvSpPr>
          <p:cNvPr id="3" name="Espaço Reservado para Conteúdo 2"/>
          <p:cNvSpPr>
            <a:spLocks noGrp="1"/>
          </p:cNvSpPr>
          <p:nvPr>
            <p:ph idx="1"/>
          </p:nvPr>
        </p:nvSpPr>
        <p:spPr/>
        <p:txBody>
          <a:bodyPr>
            <a:noAutofit/>
          </a:bodyPr>
          <a:lstStyle/>
          <a:p>
            <a:pPr algn="just"/>
            <a:r>
              <a:rPr lang="pt-BR" sz="2200" dirty="0" smtClean="0"/>
              <a:t>Na </a:t>
            </a:r>
            <a:r>
              <a:rPr lang="pt-BR" sz="2200" dirty="0" smtClean="0"/>
              <a:t>fenomenologia, </a:t>
            </a:r>
            <a:r>
              <a:rPr lang="pt-BR" sz="2200" dirty="0" smtClean="0"/>
              <a:t>o espírito começa a se libertar da natureza; ele se torna para si. Porém, neste estágio, está ‘na relação’, ou seja, o espírito existente para si é essencialmente referido a um objeto que ainda lhe é exterior. Somente na Psicologia o espírito alcança uma total autonomia; ele é ‘sujeito para si’, que se determina em si e se liberta para a consciência de seu conceito ... Obviamente, esse desenvolvimento pode também ser interpreta dialético: No primeiro estágio o espírito – enquanto sensitivo, sensível e realizado em um corpo – ainda está em unidade imediata com a natureza. (...) O segundo estágio, com categorias como consciência sensorial, percepção e entendimento, inaugura uma esfera do contraste. (...) No terceiro estágio, é alcançada finalmente uma autodeterminação. (Vittorio, p. 386).</a:t>
            </a:r>
          </a:p>
          <a:p>
            <a:pPr algn="just"/>
            <a:endParaRPr lang="pt-BR" sz="2400"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518864" y="704088"/>
            <a:ext cx="8229600" cy="1143000"/>
          </a:xfrm>
        </p:spPr>
        <p:txBody>
          <a:bodyPr>
            <a:normAutofit/>
          </a:bodyPr>
          <a:lstStyle/>
          <a:p>
            <a:pPr algn="ctr"/>
            <a:r>
              <a:rPr lang="pt-BR" sz="4000" dirty="0" smtClean="0"/>
              <a:t>Aula anterior sobre o Direito em Kant</a:t>
            </a:r>
            <a:endParaRPr lang="pt-BR" sz="4000" dirty="0"/>
          </a:p>
        </p:txBody>
      </p:sp>
      <p:sp>
        <p:nvSpPr>
          <p:cNvPr id="3" name="Espaço Reservado para Conteúdo 2"/>
          <p:cNvSpPr>
            <a:spLocks noGrp="1"/>
          </p:cNvSpPr>
          <p:nvPr>
            <p:ph idx="1"/>
          </p:nvPr>
        </p:nvSpPr>
        <p:spPr/>
        <p:txBody>
          <a:bodyPr>
            <a:noAutofit/>
          </a:bodyPr>
          <a:lstStyle/>
          <a:p>
            <a:pPr algn="just"/>
            <a:r>
              <a:rPr lang="pt-BR" sz="2000" dirty="0" smtClean="0"/>
              <a:t>Kant - a migração de uma explicação do mundo que se baseia na essência (o em si) para a aparência (o para si). Logo, o objeto é conhecido por representações que as pessoas fazem dele.</a:t>
            </a:r>
          </a:p>
          <a:p>
            <a:pPr algn="just"/>
            <a:r>
              <a:rPr lang="pt-BR" sz="2000" dirty="0" smtClean="0"/>
              <a:t>Universalização do indivíduo, considerada a sua posição em relação ao objeto, há que se ressaltar o seguinte. O percurso da razão é aberto a qualquer ser humano.  Assim, cada homem deverá ser livre e totalmente livre para realizar este percurso, não podendo ser guiado por causas externas que o compilam a realizá-lo. O percurso da lei moral deve ser traçado espontaneamente por cada ser humano, que atingirá assim as leis que regem a razão humana.</a:t>
            </a:r>
          </a:p>
          <a:p>
            <a:r>
              <a:rPr lang="pt-BR" sz="2000" b="1" dirty="0" smtClean="0"/>
              <a:t>CONTRASTE 1 - Dever versus inclinação</a:t>
            </a:r>
            <a:endParaRPr lang="pt-BR" sz="2000" dirty="0" smtClean="0"/>
          </a:p>
          <a:p>
            <a:r>
              <a:rPr lang="pt-BR" sz="2000" b="1" dirty="0" smtClean="0"/>
              <a:t>CONTRASTE 2 – Autonomia versus </a:t>
            </a:r>
            <a:r>
              <a:rPr lang="pt-BR" sz="2000" b="1" dirty="0" err="1" smtClean="0"/>
              <a:t>heteronomia</a:t>
            </a:r>
            <a:endParaRPr lang="pt-BR" sz="2000" dirty="0" smtClean="0"/>
          </a:p>
          <a:p>
            <a:r>
              <a:rPr lang="pt-BR" sz="2000" b="1" dirty="0" smtClean="0"/>
              <a:t>CONTRASTE 3 – Imperativos categóricos versus imperativo hipotéticos.</a:t>
            </a:r>
            <a:endParaRPr lang="pt-BR" sz="2000" dirty="0" smtClean="0"/>
          </a:p>
          <a:p>
            <a:pPr algn="just"/>
            <a:endParaRPr lang="pt-BR" sz="20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ELEMENTOS GERAIS PARA A COMPREENSÃO DAS PARTES DE UM SISTEMA – OS ESPÍRITOS OBJETIVO E ABSOLUTO</a:t>
            </a:r>
            <a:endParaRPr lang="pt-BR" sz="2800" dirty="0"/>
          </a:p>
        </p:txBody>
      </p:sp>
      <p:sp>
        <p:nvSpPr>
          <p:cNvPr id="3" name="Espaço Reservado para Conteúdo 2"/>
          <p:cNvSpPr>
            <a:spLocks noGrp="1"/>
          </p:cNvSpPr>
          <p:nvPr>
            <p:ph idx="1"/>
          </p:nvPr>
        </p:nvSpPr>
        <p:spPr/>
        <p:txBody>
          <a:bodyPr>
            <a:noAutofit/>
          </a:bodyPr>
          <a:lstStyle/>
          <a:p>
            <a:pPr algn="just"/>
            <a:r>
              <a:rPr lang="pt-BR" sz="2200" dirty="0" smtClean="0"/>
              <a:t>Por fim, essa vontade livre, autodeterminada precisa se realizar, o que faz por meio dos espíritos objetivo e absoluto. Ou seja aquela vontade subjetiva que alcança no plano individual a consciência de si precisa, para se realizar como ideia, de uma consolidação no plano não mais apenas do sujeito (na sua relação como objeto), mas também no próprio objeto (direito, família, estado) e também de forma absoluta (arte, religião).</a:t>
            </a:r>
          </a:p>
          <a:p>
            <a:pPr algn="just"/>
            <a:r>
              <a:rPr lang="pt-BR" sz="2200" dirty="0" smtClean="0"/>
              <a:t>No espírito absoluto, o ponto culminante é filosofia da filosofia, não existindo em função da realidade política (muito acentuada no espírito objetivo, onde se vê uma filosofia política de Hegel), mas uma filosofia que tem como seu fim si mesma (como conhecimento da realidade, não se tratando, no entanto, de um instrumento de sua transformação – diferente de Marx). </a:t>
            </a:r>
          </a:p>
          <a:p>
            <a:pPr algn="just"/>
            <a:endParaRPr lang="pt-BR" sz="2400"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dirty="0" smtClean="0"/>
              <a:t>UMA ANÁLISE MAIS DETIDA DO ESPÍRITO OBJETIVO – ONDE SE LOCALIZA A FILOSOFIA DO DIREITO DE HEGEL</a:t>
            </a:r>
            <a:endParaRPr lang="pt-BR" sz="2800" dirty="0"/>
          </a:p>
        </p:txBody>
      </p:sp>
      <p:sp>
        <p:nvSpPr>
          <p:cNvPr id="3" name="Espaço Reservado para Conteúdo 2"/>
          <p:cNvSpPr>
            <a:spLocks noGrp="1"/>
          </p:cNvSpPr>
          <p:nvPr>
            <p:ph idx="1"/>
          </p:nvPr>
        </p:nvSpPr>
        <p:spPr/>
        <p:txBody>
          <a:bodyPr>
            <a:noAutofit/>
          </a:bodyPr>
          <a:lstStyle/>
          <a:p>
            <a:pPr algn="just"/>
            <a:r>
              <a:rPr lang="pt-BR" sz="2400" dirty="0" smtClean="0"/>
              <a:t>Para entendermos o espírito objetivo, é indispensável que estudemos a obra “Filosofia do direito” a partir da sua divisão.</a:t>
            </a:r>
          </a:p>
          <a:p>
            <a:pPr algn="just"/>
            <a:r>
              <a:rPr lang="pt-BR" sz="2400" dirty="0" smtClean="0"/>
              <a:t>Nesta aparece, como primeira parte, a análise do direito abstrato. Na segunda parte, trata-se da moralidade. E, por fim, temos a </a:t>
            </a:r>
            <a:r>
              <a:rPr lang="pt-BR" sz="2400" dirty="0" err="1" smtClean="0"/>
              <a:t>eticidade</a:t>
            </a:r>
            <a:r>
              <a:rPr lang="pt-BR" sz="2400" dirty="0" smtClean="0"/>
              <a:t>, que apresenta como subdivisões a família, a sociedade civil burguesa e o Estado.</a:t>
            </a:r>
          </a:p>
          <a:p>
            <a:pPr algn="just"/>
            <a:r>
              <a:rPr lang="pt-BR" sz="2400" dirty="0" smtClean="0"/>
              <a:t>A relação entre todas estas partes é dialética e tem um sentido que é o espírito objetivo culminado na figura do Estado: “Estado e direito são, portanto, para Hegel – como já para </a:t>
            </a:r>
            <a:r>
              <a:rPr lang="pt-BR" sz="2400" dirty="0" err="1" smtClean="0"/>
              <a:t>Fichte</a:t>
            </a:r>
            <a:r>
              <a:rPr lang="pt-BR" sz="2400" dirty="0" smtClean="0"/>
              <a:t> – conceitos complementares:</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smtClean="0"/>
              <a:t>UMA ANÁLISE MAIS DETIDA DO ESPÍRITO OBJETIVO – ONDE SE LOCALIZA A FILOSOFIA DO DIREITO DE HEGEL</a:t>
            </a:r>
            <a:endParaRPr lang="pt-BR" sz="2800" dirty="0"/>
          </a:p>
        </p:txBody>
      </p:sp>
      <p:sp>
        <p:nvSpPr>
          <p:cNvPr id="3" name="Espaço Reservado para Conteúdo 2"/>
          <p:cNvSpPr>
            <a:spLocks noGrp="1"/>
          </p:cNvSpPr>
          <p:nvPr>
            <p:ph idx="1"/>
          </p:nvPr>
        </p:nvSpPr>
        <p:spPr/>
        <p:txBody>
          <a:bodyPr>
            <a:noAutofit/>
          </a:bodyPr>
          <a:lstStyle/>
          <a:p>
            <a:pPr algn="just"/>
            <a:r>
              <a:rPr lang="pt-BR" dirty="0" smtClean="0"/>
              <a:t>O direito só é real no Estado e o Estado apenas pode subsistir se suas instituições estão em conformidade com o conceito de direito. No entanto, está claro que Hegel sobrepõe o Estado ao simples direito” (Vittorio, p. 508).</a:t>
            </a:r>
          </a:p>
          <a:p>
            <a:pPr algn="just"/>
            <a:r>
              <a:rPr lang="pt-BR" dirty="0" smtClean="0"/>
              <a:t>A filosofia do direito hegeliana também é baseada em três elementos como visto, sendo que a moralidade é a figura intermediária entre o direito e </a:t>
            </a:r>
            <a:r>
              <a:rPr lang="pt-BR" dirty="0" err="1" smtClean="0"/>
              <a:t>eticidade</a:t>
            </a:r>
            <a:r>
              <a:rPr lang="pt-BR" dirty="0" smtClean="0"/>
              <a:t> (que está na ponta final). O direito é apenas o início de uma relação que se desenvolve de forma dialética, alcançando o seu ápice (o espírito objetivo alcança seu ápice, portanto) na </a:t>
            </a:r>
            <a:r>
              <a:rPr lang="pt-BR" dirty="0" err="1" smtClean="0"/>
              <a:t>eticidade</a:t>
            </a:r>
            <a:r>
              <a:rPr lang="pt-BR" dirty="0" smtClean="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smtClean="0"/>
              <a:t>UMA ANÁLISE MAIS DETIDA DO ESPÍRITO OBJETIVO – ONDE SE LOCALIZA A FILOSOFIA DO DIREITO DE HEGEL</a:t>
            </a:r>
            <a:endParaRPr lang="pt-BR" sz="2800" dirty="0"/>
          </a:p>
        </p:txBody>
      </p:sp>
      <p:sp>
        <p:nvSpPr>
          <p:cNvPr id="3" name="Espaço Reservado para Conteúdo 2"/>
          <p:cNvSpPr>
            <a:spLocks noGrp="1"/>
          </p:cNvSpPr>
          <p:nvPr>
            <p:ph idx="1"/>
          </p:nvPr>
        </p:nvSpPr>
        <p:spPr/>
        <p:txBody>
          <a:bodyPr>
            <a:noAutofit/>
          </a:bodyPr>
          <a:lstStyle/>
          <a:p>
            <a:pPr algn="just"/>
            <a:r>
              <a:rPr lang="pt-BR" sz="1800" dirty="0" smtClean="0"/>
              <a:t>Na </a:t>
            </a:r>
            <a:r>
              <a:rPr lang="pt-BR" sz="1800" dirty="0" err="1" smtClean="0"/>
              <a:t>eticidade</a:t>
            </a:r>
            <a:r>
              <a:rPr lang="pt-BR" sz="1800" dirty="0" smtClean="0"/>
              <a:t>, a norma objetiva (o direito abstrato) e o bom e a consciência moral subjetiva (moral) chegam a um acordo.</a:t>
            </a:r>
          </a:p>
          <a:p>
            <a:pPr algn="just"/>
            <a:r>
              <a:rPr lang="pt-BR" sz="1800" dirty="0" smtClean="0"/>
              <a:t>No direito abstrato, a autonomia de vontade realiza-se por meio da propriedade, consubstanciada por meio do contrato. Estamos, portanto, mais na objetividade da própria coisa e a sua relação com a liberdade de vontade.</a:t>
            </a:r>
          </a:p>
          <a:p>
            <a:pPr algn="just"/>
            <a:r>
              <a:rPr lang="pt-BR" sz="1800" dirty="0" smtClean="0"/>
              <a:t>Na moral, não estamos mais na objetividade da coisa, mas na autorreferência do sujeito: “Isso significa: o sujeito, na moralidade, não é apenas existir do direito, mas também seu conteúdo; a subjetividade tem a ver na moralidade apenas consigo mesma. Mas como a noção de bem, na perspectiva individual, pode conflitar com a noção de direito mais objetiva, de forma dialética, entra em jogo a </a:t>
            </a:r>
            <a:r>
              <a:rPr lang="pt-BR" sz="1800" dirty="0" err="1" smtClean="0"/>
              <a:t>eticidade</a:t>
            </a:r>
            <a:r>
              <a:rPr lang="pt-BR" sz="1800" dirty="0" smtClean="0"/>
              <a:t> que busca realizar a composição deste conflito, no processo dialético das contraposições. “A essência da </a:t>
            </a:r>
            <a:r>
              <a:rPr lang="pt-BR" sz="1800" dirty="0" err="1" smtClean="0"/>
              <a:t>eticidade</a:t>
            </a:r>
            <a:r>
              <a:rPr lang="pt-BR" sz="1800" dirty="0" smtClean="0"/>
              <a:t>, porém, é subjetividade objetiva, para a qual se tornaram autotélicas as relações intersubjetivas, as quais não mais estão subordinadas ao interesse por coisas, </a:t>
            </a:r>
            <a:r>
              <a:rPr lang="pt-BR" sz="1800" dirty="0" err="1" smtClean="0"/>
              <a:t>prórpio</a:t>
            </a:r>
            <a:r>
              <a:rPr lang="pt-BR" sz="1800" dirty="0" smtClean="0"/>
              <a:t> do direito abstrato, nem à necessidade moral de acentuação da própria par5ticularidade. O que deve valer não depende mais do interesse ou do arbítrio das pessoas jurídicas ou do sujeito moral – antes, o sujeito depende,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smtClean="0"/>
              <a:t>UMA ANÁLISE MAIS DETIDA DO ESPÍRITO OBJETIVO – ONDE SE LOCALIZA A FILOSOFIA DO DIREITO DE HEGEL</a:t>
            </a:r>
            <a:endParaRPr lang="pt-BR" sz="2800" dirty="0"/>
          </a:p>
        </p:txBody>
      </p:sp>
      <p:sp>
        <p:nvSpPr>
          <p:cNvPr id="3" name="Espaço Reservado para Conteúdo 2"/>
          <p:cNvSpPr>
            <a:spLocks noGrp="1"/>
          </p:cNvSpPr>
          <p:nvPr>
            <p:ph idx="1"/>
          </p:nvPr>
        </p:nvSpPr>
        <p:spPr/>
        <p:txBody>
          <a:bodyPr>
            <a:noAutofit/>
          </a:bodyPr>
          <a:lstStyle/>
          <a:p>
            <a:pPr algn="just"/>
            <a:r>
              <a:rPr lang="pt-BR" sz="2200" dirty="0" smtClean="0"/>
              <a:t>mesmo em sua autoconsciência em seu ser, das instituições éticas. O ético tem ‘um conteúdo firme (...) que é por si necessário e é u ma existência elevada acima do opinar e querer subjetivo,as leis e instituições existentes em si e para si’ (...) De um lado, o sujeito somente tem valor perante si mesmo à medida que está em conformidade com essas instituições, que o liberam da particularidade dos impulsos do opinar (...); de outro lado, a substancialidade dessas instituições é apenas mediada pela subjetividade: ‘O ético objetivo (...) é a substância concreta como forma infinita através da subjetividade’ ... Porém, a </a:t>
            </a:r>
            <a:r>
              <a:rPr lang="pt-BR" sz="2200" dirty="0" err="1" smtClean="0"/>
              <a:t>eticidade</a:t>
            </a:r>
            <a:r>
              <a:rPr lang="pt-BR" sz="2200" dirty="0" smtClean="0"/>
              <a:t> é síntese de direito e moralidade não apenas enquanto unidade de subjetividade e objetividade; ela o é também na medida em que constitui intersubjetividade”. (p. 511 de Vittorio).</a:t>
            </a:r>
          </a:p>
          <a:p>
            <a:pPr algn="just"/>
            <a:endParaRPr lang="pt-BR" sz="1800"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smtClean="0"/>
              <a:t>UMA ANÁLISE MAIS DETIDA DO ESPÍRITO OBJETIVO – ONDE SE LOCALIZA A FILOSOFIA DO DIREITO DE HEGEL</a:t>
            </a:r>
            <a:endParaRPr lang="pt-BR" sz="2800" dirty="0"/>
          </a:p>
        </p:txBody>
      </p:sp>
      <p:sp>
        <p:nvSpPr>
          <p:cNvPr id="3" name="Espaço Reservado para Conteúdo 2"/>
          <p:cNvSpPr>
            <a:spLocks noGrp="1"/>
          </p:cNvSpPr>
          <p:nvPr>
            <p:ph idx="1"/>
          </p:nvPr>
        </p:nvSpPr>
        <p:spPr/>
        <p:txBody>
          <a:bodyPr>
            <a:noAutofit/>
          </a:bodyPr>
          <a:lstStyle/>
          <a:p>
            <a:pPr algn="just"/>
            <a:r>
              <a:rPr lang="pt-BR" sz="2400" dirty="0" smtClean="0"/>
              <a:t>No parágrafo 33 de sua “Filosofia do direito”, o próprio Hegel, faz a sua divisão.</a:t>
            </a:r>
          </a:p>
          <a:p>
            <a:pPr algn="just"/>
            <a:r>
              <a:rPr lang="pt-BR" sz="2400" dirty="0" smtClean="0"/>
              <a:t>Após enunciar a importância da noção de vontade livre para a construção de sua teoria do direito, diz que a vontade é imediata, identificando como seu conceito abstrato (aqui conceito não no sentido de representação de algo, mas da composição no todo, a partir de mediações, que compõe o espírito, dele fazendo parte e para ele confluindo para uma dialética ascendente) a personalidade, onde estaríamos tratando do direito abstrato ou formal. Veja que vontade e personalidade são importantes para a composição do direito como integrante da noção de espírito objetivo.</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smtClean="0"/>
              <a:t>UMA ANÁLISE MAIS DETIDA DO ESPÍRITO OBJETIVO – ONDE SE LOCALIZA A FILOSOFIA DO DIREITO DE HEGEL</a:t>
            </a:r>
            <a:endParaRPr lang="pt-BR" sz="2800" dirty="0"/>
          </a:p>
        </p:txBody>
      </p:sp>
      <p:sp>
        <p:nvSpPr>
          <p:cNvPr id="3" name="Espaço Reservado para Conteúdo 2"/>
          <p:cNvSpPr>
            <a:spLocks noGrp="1"/>
          </p:cNvSpPr>
          <p:nvPr>
            <p:ph idx="1"/>
          </p:nvPr>
        </p:nvSpPr>
        <p:spPr/>
        <p:txBody>
          <a:bodyPr>
            <a:noAutofit/>
          </a:bodyPr>
          <a:lstStyle/>
          <a:p>
            <a:pPr algn="just"/>
            <a:r>
              <a:rPr lang="pt-BR" sz="2800" dirty="0" smtClean="0"/>
              <a:t>Já no caso da vontade determinada como singularidade subjetiva frente ao universal, mediada pelo mundo presente, estaríamos diante da moralidade. Veja-se que moralidade aqui, diferentemente do que ocorre em Kant, é mediada pelo processo histórico, ainda que se dê também no plano da relação do sujeito com o mundo, não é apenas individual e nem meramente subjetiva (até mesmo porque estamos, quando falamos de moralidade, no plano do espírito objetivo e não meramente subjetivo).</a:t>
            </a:r>
          </a:p>
          <a:p>
            <a:pPr algn="just"/>
            <a:endParaRPr lang="pt-BR" sz="1800" dirty="0" smtClean="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2800" smtClean="0"/>
              <a:t>UMA ANÁLISE MAIS DETIDA DO ESPÍRITO OBJETIVO – ONDE SE LOCALIZA A FILOSOFIA DO DIREITO DE HEGEL</a:t>
            </a:r>
            <a:endParaRPr lang="pt-BR" sz="2800" dirty="0"/>
          </a:p>
        </p:txBody>
      </p:sp>
      <p:sp>
        <p:nvSpPr>
          <p:cNvPr id="3" name="Espaço Reservado para Conteúdo 2"/>
          <p:cNvSpPr>
            <a:spLocks noGrp="1"/>
          </p:cNvSpPr>
          <p:nvPr>
            <p:ph idx="1"/>
          </p:nvPr>
        </p:nvSpPr>
        <p:spPr/>
        <p:txBody>
          <a:bodyPr>
            <a:noAutofit/>
          </a:bodyPr>
          <a:lstStyle/>
          <a:p>
            <a:pPr algn="just"/>
            <a:r>
              <a:rPr lang="pt-BR" sz="1800" dirty="0" smtClean="0"/>
              <a:t>Por fim, a </a:t>
            </a:r>
            <a:r>
              <a:rPr lang="pt-BR" sz="1800" dirty="0" err="1" smtClean="0"/>
              <a:t>eticidade</a:t>
            </a:r>
            <a:r>
              <a:rPr lang="pt-BR" sz="1800" dirty="0" smtClean="0"/>
              <a:t> se consubstanciaria na unidade e verdade desses dois momentos abstratos – a ideia pensada do bem (direito), realizada na vontade refletida de si e no mundo exterior (moral). Aqui a liberdade, como substancial e não apenas formal, existiria tanto como efetividade, quanto como necessidade e também como vontade subjetiva. Enfim uma ideia em sua existência universal em si e para si, conhecida como </a:t>
            </a:r>
            <a:r>
              <a:rPr lang="pt-BR" sz="1800" dirty="0" err="1" smtClean="0"/>
              <a:t>eticidade</a:t>
            </a:r>
            <a:r>
              <a:rPr lang="pt-BR" sz="1800" dirty="0" smtClean="0"/>
              <a:t>. A </a:t>
            </a:r>
            <a:r>
              <a:rPr lang="pt-BR" sz="1800" dirty="0" err="1" smtClean="0"/>
              <a:t>eticidade</a:t>
            </a:r>
            <a:r>
              <a:rPr lang="pt-BR" sz="1800" dirty="0" smtClean="0"/>
              <a:t>, portanto, decorreria do processo dialético ocorrido entre o direito e a moral.</a:t>
            </a:r>
          </a:p>
          <a:p>
            <a:pPr algn="just"/>
            <a:r>
              <a:rPr lang="pt-BR" sz="1800" dirty="0" smtClean="0"/>
              <a:t>A tal </a:t>
            </a:r>
            <a:r>
              <a:rPr lang="pt-BR" sz="1800" dirty="0" err="1" smtClean="0"/>
              <a:t>eticidade</a:t>
            </a:r>
            <a:r>
              <a:rPr lang="pt-BR" sz="1800" dirty="0" smtClean="0"/>
              <a:t>, ou substância ética, seria igualmente: a) espírito natural, a família, b) na cisão da família e no processo fenomenal, a sociedade civil e c) o Estado, “enquanto liberdade que na livre autonomia da vontade particular é igualmente universal e objetiva – esse espírito efetivo e orgânico alfa é aquele de um povo beta, através da relação dos espíritos dos povos particulares, y, torna-se efetivo e se manifesta na história do mundo como espírito universal do mundo, do qual o direito é o mais elevado” (p. 77 e 78) Por último, fala que a </a:t>
            </a:r>
            <a:r>
              <a:rPr lang="pt-BR" sz="1800" dirty="0" err="1" smtClean="0"/>
              <a:t>eticidade</a:t>
            </a:r>
            <a:r>
              <a:rPr lang="pt-BR" sz="1800" dirty="0" smtClean="0"/>
              <a:t> não é permitida em Kant, que absorve, indevidamente, tudo e de forma insuficiente na ideia de moral.</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2000" dirty="0" smtClean="0"/>
              <a:t>Logo, o direito é apenas uma parte da complexa filosofia hegeliana, parte que se coloca na importante tarefa de se realizar o espírito do mundo.</a:t>
            </a:r>
          </a:p>
          <a:p>
            <a:pPr algn="just"/>
            <a:r>
              <a:rPr lang="pt-BR" sz="2000" dirty="0" smtClean="0"/>
              <a:t>A respeito do direito enquanto ato de espírito, há que se pensar ainda nas lições de Bernard </a:t>
            </a:r>
            <a:r>
              <a:rPr lang="pt-BR" sz="2000" dirty="0" err="1" smtClean="0"/>
              <a:t>Bourgeois</a:t>
            </a:r>
            <a:r>
              <a:rPr lang="pt-BR" sz="2000" dirty="0" smtClean="0"/>
              <a:t> (</a:t>
            </a:r>
            <a:r>
              <a:rPr lang="pt-BR" sz="2000" i="1" dirty="0" smtClean="0"/>
              <a:t>Os atos do espírito)</a:t>
            </a:r>
            <a:r>
              <a:rPr lang="pt-BR" sz="2000" dirty="0" smtClean="0"/>
              <a:t>.</a:t>
            </a:r>
          </a:p>
          <a:p>
            <a:pPr algn="just"/>
            <a:r>
              <a:rPr lang="pt-BR" sz="2000" dirty="0" smtClean="0"/>
              <a:t>“O recentemente falecido Michel </a:t>
            </a:r>
            <a:r>
              <a:rPr lang="pt-BR" sz="2000" dirty="0" err="1" smtClean="0"/>
              <a:t>Villey</a:t>
            </a:r>
            <a:r>
              <a:rPr lang="pt-BR" sz="2000" dirty="0" smtClean="0"/>
              <a:t> deplorava a ignorância hegeliana do direito real, especialmente do direito romano: em seu acabamento reivindicado por Hegel, a ‘filosofia do direito’ moderno manifestava, para ele, o divórcio consumado da filosofia e do direito. Na verdade, essa crítica fora dirigida contra Hegel ainda em vida desde a publicação dos ‘Princípios da filosofia do direito’: já em 1821, o professor de direito </a:t>
            </a:r>
            <a:r>
              <a:rPr lang="pt-BR" sz="2000" dirty="0" err="1" smtClean="0"/>
              <a:t>Gustav</a:t>
            </a:r>
            <a:r>
              <a:rPr lang="pt-BR" sz="2000" dirty="0" smtClean="0"/>
              <a:t> Hugo refere-se claramente a essa obra quando declara que Hegel, ‘segundo sua maneira de pensar, mostra que não é capaz (...)</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1600" dirty="0" smtClean="0"/>
              <a:t>de compreender o direito positivo’, tanto é raro que ‘os filósofos de profissão tenham ouvido exposições jurídicas ou tenha lido livros de direito’. Contudo, para quem sabe o quanto a especulação hegeliana em geral conhece e reconhece seu Outro, a positividade das ciências e das práticas, muito distante de qualquer </a:t>
            </a:r>
            <a:r>
              <a:rPr lang="pt-BR" sz="1600" dirty="0" err="1" smtClean="0"/>
              <a:t>filosofismo</a:t>
            </a:r>
            <a:r>
              <a:rPr lang="pt-BR" sz="1600" dirty="0" smtClean="0"/>
              <a:t> de uma ‘</a:t>
            </a:r>
            <a:r>
              <a:rPr lang="pt-BR" sz="1600" dirty="0" err="1" smtClean="0"/>
              <a:t>ultra-sabedoria</a:t>
            </a:r>
            <a:r>
              <a:rPr lang="pt-BR" sz="1600" dirty="0" smtClean="0"/>
              <a:t> (</a:t>
            </a:r>
            <a:r>
              <a:rPr lang="pt-BR" sz="1600" dirty="0" err="1" smtClean="0"/>
              <a:t>Ultraweisheit</a:t>
            </a:r>
            <a:r>
              <a:rPr lang="pt-BR" sz="1600" dirty="0" smtClean="0"/>
              <a:t>)’ que pretendesse, por exemplo, como acontece infelizmente em Platão e em </a:t>
            </a:r>
            <a:r>
              <a:rPr lang="pt-BR" sz="1600" dirty="0" err="1" smtClean="0"/>
              <a:t>Fichte</a:t>
            </a:r>
            <a:r>
              <a:rPr lang="pt-BR" sz="1600" dirty="0" smtClean="0"/>
              <a:t>, determinar a partir de seus conceitos práticos o próprio detalhe do direito positivo, será que um discurso anti-hegeliano desse tipo não pode ele mesmo ser suspeito, se não de ignorar, ao menos de mutilar o texto de Hegel?”</a:t>
            </a:r>
          </a:p>
          <a:p>
            <a:pPr algn="just"/>
            <a:r>
              <a:rPr lang="pt-BR" sz="1600" dirty="0" smtClean="0"/>
              <a:t>“Sem dúvida uma filosofia que afirma que somente a pedra angular filosófica – o saber absoluto – assegura em seu edifício o ser em todas as determinações naturais e espirituais, do absoluto, não pode não se atribuir, em particular, uma eficiência propriamente jurídica: o direito, é dito nela, só atinge toda a realização de que é capaz mediante sua racionalização especulativa. E eis por que a especulação hegeliana se proíbe ser um </a:t>
            </a:r>
            <a:r>
              <a:rPr lang="pt-BR" sz="1600" dirty="0" err="1" smtClean="0"/>
              <a:t>quietismo</a:t>
            </a:r>
            <a:r>
              <a:rPr lang="pt-BR" sz="1600" dirty="0" smtClean="0"/>
              <a:t> conservador que consagra pura e simplesmente o direito positivo existente: ela o julga de forma crítica em seu propósito mesmo de completá-lo, ao mesmo tempo que percebe esse julgamento como o momento último do processo pelo qual seu mundo o faz, por meio da filosofia acabada, elevar-se à sua verdade” (p. 38)</a:t>
            </a:r>
          </a:p>
          <a:p>
            <a:pPr algn="just"/>
            <a:endParaRPr lang="pt-BR" sz="1800" dirty="0" smtClean="0"/>
          </a:p>
          <a:p>
            <a:endParaRPr lang="pt-BR" sz="1800"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Aula anterior sobre o Direito em Kant</a:t>
            </a:r>
            <a:endParaRPr lang="pt-BR" sz="4000"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 A este desafio é submetido todo homem que, para seguir a razão que a própria humanidade consagrou pela eleição de suas leis morais, deve agir de forma autônoma, não seguindo as suas inclinações. De certa forma, há que o velho conflito do homem racional com as tentações de sua natureza.</a:t>
            </a:r>
          </a:p>
          <a:p>
            <a:pPr algn="just"/>
            <a:r>
              <a:rPr lang="pt-BR" dirty="0" smtClean="0"/>
              <a:t>A universalização do indivíduo é importante elemento, assim, para que os princípios morais, ligados à razão, sejam acessíveis a todos os homens, que passam a ser livres e iguais para acessá-los, independe mesmo de dados como origem social, que são, no exercício anterior, dado desprezível. </a:t>
            </a:r>
          </a:p>
          <a:p>
            <a:pPr algn="just"/>
            <a:endParaRPr lang="pt-BR" dirty="0" smtClean="0"/>
          </a:p>
          <a:p>
            <a:pPr algn="just"/>
            <a:endParaRPr lang="pt-BR" dirty="0" smtClean="0"/>
          </a:p>
          <a:p>
            <a:pPr algn="just"/>
            <a:endParaRPr lang="pt-BR"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2200" dirty="0" smtClean="0"/>
              <a:t>Aliás, não é sem razão que o termo usado por Hegel, em sua obra, é direito abstrato (não seria melhor um direito em abstrato?), tentando aí se livrar do trabalho jurídico que envolve o tema, que vem acompanhado de seu emaranho de leis, atos normativos, decisões judiciais... enfim todo o racionalismo dogmático (e burocrático) que o acompanha. Neste compasso a “Filosofia do direito” de Hegel “reconhece e justifica, na vida do direito, a irredutibilidade insuperável em relação à razão filosofante, não apenas de um entendimento jurídico, mas também de uma intuição jurídica, cuja afirmação especulativa atesta, aqui igualmente, aqui em particular, a extrema atenção dada por essa razão hegeliana, em todos os domínios da efetividade, ao Outro positivo dela própria”. (p. 38).</a:t>
            </a:r>
          </a:p>
          <a:p>
            <a:pPr algn="just"/>
            <a:endParaRPr lang="pt-BR" sz="1800" dirty="0" smtClean="0"/>
          </a:p>
          <a:p>
            <a:endParaRPr lang="pt-BR" sz="1800"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2800" dirty="0" smtClean="0"/>
              <a:t>Ora, diante disto tudo o direito não </a:t>
            </a:r>
            <a:r>
              <a:rPr lang="pt-BR" sz="2800" dirty="0" smtClean="0"/>
              <a:t>poderia, </a:t>
            </a:r>
            <a:r>
              <a:rPr lang="pt-BR" sz="2800" dirty="0" smtClean="0"/>
              <a:t>para a integração no processo de consolidação do espírito, ser subsumido apenas a partir de normas positivadas, já que ele é muito mais do que isto (daí a dificuldade que alguns possuem em admitir que aquilo sobre o que está falando Hegel seria direito, pelo menos nos moldes como usualmente o tratamos). </a:t>
            </a:r>
            <a:endParaRPr lang="pt-BR" sz="1800" dirty="0" smtClean="0"/>
          </a:p>
          <a:p>
            <a:endParaRPr lang="pt-BR" sz="1800" dirty="0" smtClean="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1800" dirty="0" smtClean="0"/>
              <a:t>É</a:t>
            </a:r>
            <a:r>
              <a:rPr lang="pt-BR" sz="1800" dirty="0" smtClean="0"/>
              <a:t> interessante destacar ainda que</a:t>
            </a:r>
            <a:r>
              <a:rPr lang="pt-BR" sz="1800" dirty="0" smtClean="0"/>
              <a:t> </a:t>
            </a:r>
            <a:r>
              <a:rPr lang="pt-BR" sz="1800" dirty="0" smtClean="0"/>
              <a:t>“a razão hegeliana sabe que a afirmação jurídica do homem em sua verdade universal é ela mesma particularizada historicamente. Em primeiro lugar, por sua condição próxima, essa afirmação pertence à realização da sociedade civil, imediatamente econômica: ao dar, na interdependência dos indivíduos sociais, uma forma universal aos objetos trabalhados pela necessidade, a vida socioeconômica </a:t>
            </a:r>
            <a:r>
              <a:rPr lang="pt-BR" sz="1800" dirty="0" err="1" smtClean="0"/>
              <a:t>mediatiza</a:t>
            </a:r>
            <a:r>
              <a:rPr lang="pt-BR" sz="1800" dirty="0" smtClean="0"/>
              <a:t> em sua existência a afirmação jurídico do indivíduo singular como pessoa universal, de modo que Hegel insere na sociedade civil a realização empírica do direito abstrato, mesmo se em seu conceito este constitui uma determinação menos concreta e verdadeira do espírito objetivo. Em segundo lugar, mais radicalmente, a vida jurídica, assim como a vida social que a condiciona diretamente, depende do desenvolvimento do contexto mais concreto, mais verdadeiro, do espírito objetivado, isto é, do Estado, enquanto estrutura originariamente histórica. Hegel integra assim absolutamente o direito positivo à história socioestatal e cultural, longe de qualquer imperialismo filosofante” (</a:t>
            </a:r>
            <a:r>
              <a:rPr lang="pt-BR" sz="1800" dirty="0" err="1" smtClean="0"/>
              <a:t>Bourgeois</a:t>
            </a:r>
            <a:r>
              <a:rPr lang="pt-BR" sz="1800" dirty="0" smtClean="0"/>
              <a:t>, p. 42 e 43).</a:t>
            </a:r>
          </a:p>
          <a:p>
            <a:endParaRPr lang="pt-BR" sz="1800"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1800" dirty="0" smtClean="0"/>
              <a:t>Confira-se o </a:t>
            </a:r>
            <a:r>
              <a:rPr lang="pt-BR" sz="1800" dirty="0" smtClean="0"/>
              <a:t>equívoco, no </a:t>
            </a:r>
            <a:r>
              <a:rPr lang="pt-BR" sz="1800" dirty="0" smtClean="0"/>
              <a:t> </a:t>
            </a:r>
            <a:r>
              <a:rPr lang="pt-BR" sz="1800" dirty="0" smtClean="0"/>
              <a:t>conceito do que seja o direito, feito por aqueles que apenas o colocam, a partir de Kant, pensando apenas a categoria da vontade livre. Esta vontade livre, assim como a personalidade que aparece na mediação para a realização da noção de direito abstrato, não é uma categoria que possa ser vista fora da relação dialética que são importantes para a sua integração no processo de realização do </a:t>
            </a:r>
            <a:r>
              <a:rPr lang="pt-BR" sz="1800" dirty="0" err="1" smtClean="0"/>
              <a:t>Geist</a:t>
            </a:r>
            <a:r>
              <a:rPr lang="pt-BR" sz="1800" dirty="0" smtClean="0"/>
              <a:t> (Espírito).</a:t>
            </a:r>
          </a:p>
          <a:p>
            <a:pPr algn="just"/>
            <a:r>
              <a:rPr lang="pt-BR" sz="1800" dirty="0" smtClean="0"/>
              <a:t>O </a:t>
            </a:r>
            <a:r>
              <a:rPr lang="pt-BR" sz="1800" dirty="0" smtClean="0"/>
              <a:t>sujeito livre, igual e proprietário, necessário </a:t>
            </a:r>
            <a:r>
              <a:rPr lang="pt-BR" sz="1800" dirty="0" smtClean="0"/>
              <a:t>a</a:t>
            </a:r>
            <a:r>
              <a:rPr lang="pt-BR" sz="1800" dirty="0" smtClean="0"/>
              <a:t>o </a:t>
            </a:r>
            <a:r>
              <a:rPr lang="pt-BR" sz="1800" dirty="0" smtClean="0"/>
              <a:t>capitalismo, a partir da leitura hegeliana, é apenas mais uma contingência histórica para que o </a:t>
            </a:r>
            <a:r>
              <a:rPr lang="pt-BR" sz="1800" dirty="0" err="1" smtClean="0"/>
              <a:t>Geist</a:t>
            </a:r>
            <a:r>
              <a:rPr lang="pt-BR" sz="1800" dirty="0" smtClean="0"/>
              <a:t> possa se autoconhecer. E este autoconhecimento é apenas mais uma das etapas, mas não necessariamente a última em Hegel, no processo de o espírito se tornar absoluto. A propriedade é categoria importante no direito e a ela se dedica Hegel pelo seu caráter revolucionário naquele instante vivido pela humanidade (como uma etapa importantíssima da evolução do espírito, tanto que para Hegel o seu tempo era um tempo indispensável para a compreensão da elevação do espírito, no que não estava completamente errado, bastando ver a sua importância para a história da humanidade</a:t>
            </a:r>
            <a:r>
              <a:rPr lang="pt-BR" sz="1800" dirty="0" smtClean="0"/>
              <a:t>). Veja-se ainda a riqueza de sua conformação nos diversos estados do espírito.</a:t>
            </a:r>
            <a:endParaRPr lang="pt-BR" sz="1800" dirty="0" smtClean="0"/>
          </a:p>
          <a:p>
            <a:endParaRPr lang="pt-BR" sz="1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2400" dirty="0" smtClean="0"/>
              <a:t>Aliás, a impossibilidade de captar a igualdade de forma absoluta é um exemplo de como a questão é bem mais complexa do que se imagina, observando-se as lições de Hegel. A constituição da igualdade é um dos pontos de mais difíceis concreções pelo direito, como o próprio Hegel percebe de um outro texto chamado “Das maneiras de tratar cientificamente do direito natural”: “(Neste artigo), Hegel sublinha a impossibilidade de determinar universalmente, na legislação, a imposição do universal – objetivo mesmo do direito, que busca igualar e conciliar – à particularidade das relações entre pessoas, esta particularidade definindo situações típicas que um código de leis poderia considerar.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1800" dirty="0" smtClean="0"/>
              <a:t>Em primeiro lugar, há uma incomensurabilidade insuperável entre os conceitos jurídicos que devem dominar tais situações e estas situações mesmas, incomensurabilidade que condena o esforço por fazê-las iguais, característico do empreendimento do direito, a uma </a:t>
            </a:r>
            <a:r>
              <a:rPr lang="pt-BR" sz="1800" dirty="0" err="1" smtClean="0"/>
              <a:t>indefinidade</a:t>
            </a:r>
            <a:r>
              <a:rPr lang="pt-BR" sz="1800" dirty="0" smtClean="0"/>
              <a:t> empírica que parece tornar inútil todo projeto de um código (...) Sendo assim, já que a igualdade conceitual não pode dominar extensivamente a particularidade variada, a desigualdade das situações </a:t>
            </a:r>
            <a:r>
              <a:rPr lang="pt-BR" sz="1800" dirty="0" err="1" smtClean="0"/>
              <a:t>caracteríticas</a:t>
            </a:r>
            <a:r>
              <a:rPr lang="pt-BR" sz="1800" dirty="0" smtClean="0"/>
              <a:t>, e já que, inversamente, essa desigualdade não pode </a:t>
            </a:r>
            <a:r>
              <a:rPr lang="pt-BR" sz="1800" dirty="0" err="1" smtClean="0"/>
              <a:t>igualizar-se</a:t>
            </a:r>
            <a:r>
              <a:rPr lang="pt-BR" sz="1800" dirty="0" smtClean="0"/>
              <a:t> intensivamente em conceitos práticos absolutamente definidos, a legislação, como determinação legal do direito não consegue realizar sua intenção. Nos cursos de filosofia do espírito de 1805-1806, Hegel declara assim que ‘uma legislação perfeita segundo sua integralidade é um empreendimento idêntico ao que consistiria em querer, por exemplo, indicar todas as cores’. Os Princípios da Filosofia do direito retomarão amplamente esse tema da impossibilidade de estabelecer um código completo de leis que impossibilitariam então de forma universal – portanto, em conformidade à intenção essencial do direito – a dominação, que ele quer operar, do agir dos indivíduos por normas universais” (</a:t>
            </a:r>
            <a:r>
              <a:rPr lang="pt-BR" sz="1800" dirty="0" err="1" smtClean="0"/>
              <a:t>Bourgueois</a:t>
            </a:r>
            <a:r>
              <a:rPr lang="pt-BR" sz="1800" dirty="0" smtClean="0"/>
              <a:t>, p. 46 e 47).</a:t>
            </a:r>
          </a:p>
          <a:p>
            <a:pPr algn="just"/>
            <a:endParaRPr lang="pt-BR" sz="1800" dirty="0" smtClean="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4800" dirty="0" smtClean="0"/>
              <a:t>O DIREITO ABSTRATO</a:t>
            </a:r>
            <a:endParaRPr lang="pt-BR" sz="4800" dirty="0"/>
          </a:p>
        </p:txBody>
      </p:sp>
      <p:sp>
        <p:nvSpPr>
          <p:cNvPr id="3" name="Espaço Reservado para Conteúdo 2"/>
          <p:cNvSpPr>
            <a:spLocks noGrp="1"/>
          </p:cNvSpPr>
          <p:nvPr>
            <p:ph idx="1"/>
          </p:nvPr>
        </p:nvSpPr>
        <p:spPr/>
        <p:txBody>
          <a:bodyPr>
            <a:noAutofit/>
          </a:bodyPr>
          <a:lstStyle/>
          <a:p>
            <a:pPr algn="just"/>
            <a:r>
              <a:rPr lang="pt-BR" sz="1800" dirty="0" smtClean="0"/>
              <a:t>Diante de tudo, podemos voltar ao começo da nossa exposição, antes de adentramos outro ponto importante, para a compreensão do direito no sistema de Hegel: “A tensão que opõe a perspectiva hegeliana sobre o direito e a de numerosos juristas teóricos, e mesmo filósofos, ou praticantes do direito, foi inclusive o objeto de reflexão de Hegel, que conhece e reconhece a positividade do direito, embora rejeite a visão positivista desta positividade” (Bernard </a:t>
            </a:r>
            <a:r>
              <a:rPr lang="pt-BR" sz="1800" dirty="0" err="1" smtClean="0"/>
              <a:t>Bourgeois</a:t>
            </a:r>
            <a:r>
              <a:rPr lang="pt-BR" sz="1800" dirty="0" smtClean="0"/>
              <a:t>, p. 53). Aqui a positividade é pensada a partir da noção hegeliana de determinação e do direito como uma das determinações para a formação do espírito (relação dialética entre positivo e negativo). No entanto, isto não reduz o exercício a uma visão reducionista da razão que virá com o positivismo, que encerra a questão de forma não dialética, em nome da ordem. A relação positivo/negativo em que está envolto dialeticamente o direito, na autoconsciência do </a:t>
            </a:r>
            <a:r>
              <a:rPr lang="pt-BR" sz="1800" dirty="0" err="1" smtClean="0"/>
              <a:t>Geist</a:t>
            </a:r>
            <a:r>
              <a:rPr lang="pt-BR" sz="1800" dirty="0" smtClean="0"/>
              <a:t>, inviabiliza a sua percepção pelo insuficiente “visão positivista desta positividade”.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3200" dirty="0" smtClean="0"/>
              <a:t>PARA COMPLETAR O QUADRO: O QUE SIGNIFICA ENFIM O ESPÍRITO DO QUAL O DIREITO ABSTRATO FAZ PARTE</a:t>
            </a:r>
            <a:endParaRPr lang="pt-BR" sz="3200" dirty="0"/>
          </a:p>
        </p:txBody>
      </p:sp>
      <p:sp>
        <p:nvSpPr>
          <p:cNvPr id="3" name="Espaço Reservado para Conteúdo 2"/>
          <p:cNvSpPr>
            <a:spLocks noGrp="1"/>
          </p:cNvSpPr>
          <p:nvPr>
            <p:ph idx="1"/>
          </p:nvPr>
        </p:nvSpPr>
        <p:spPr/>
        <p:txBody>
          <a:bodyPr>
            <a:noAutofit/>
          </a:bodyPr>
          <a:lstStyle/>
          <a:p>
            <a:pPr algn="just"/>
            <a:r>
              <a:rPr lang="pt-BR" sz="1800" dirty="0" smtClean="0"/>
              <a:t>“O espírito, ou </a:t>
            </a:r>
            <a:r>
              <a:rPr lang="pt-BR" sz="1800" i="1" dirty="0" err="1" smtClean="0"/>
              <a:t>Geist</a:t>
            </a:r>
            <a:r>
              <a:rPr lang="pt-BR" sz="1800" dirty="0" smtClean="0"/>
              <a:t>, de Hegel, embora com frequência seja chamado de Deus e embora Hegel pretendesse aclarar a teologia cristã, não é o Deus do teísmo tradicional: ele não é um Deus que poderia existir em total independência dos seres humanos, mesmo que os seres humanos não existissem, como o Deus de Abraão, Isaac e Jacó antes da criação. Pelo contrário, ele é um espírito que vive como espírito unicamente através dos seres humanos. Estes são os veículos, os veículos indispensáveis, de sua existência espiritual, como consciência, racionalidade, vontade. Porém, ao mesmo tempo, o </a:t>
            </a:r>
            <a:r>
              <a:rPr lang="pt-BR" sz="1800" i="1" dirty="0" err="1" smtClean="0"/>
              <a:t>Geist</a:t>
            </a:r>
            <a:r>
              <a:rPr lang="pt-BR" sz="1800" dirty="0" smtClean="0"/>
              <a:t> não é redutível ao ser humano: ele não é idêntico ao espírito humano, já que também é realidade espiritual subjacente ao universo como um todo e, como se espiritual, ele tem propósitos e realiza fins que não podem ser atribuídos a espíritos finitos </a:t>
            </a:r>
            <a:r>
              <a:rPr lang="pt-BR" sz="1800" dirty="0" err="1" smtClean="0"/>
              <a:t>qua</a:t>
            </a:r>
            <a:r>
              <a:rPr lang="pt-BR" sz="1800" dirty="0" smtClean="0"/>
              <a:t> finitos, mas, pelo contrário, aos quais servem os espíritos finitos. Para Hegel maduro, o ser humano vem a si mesmo no final, quando vê a si próprio como veículo de um espírito mais amplo” ( TAYLOR, Charles. </a:t>
            </a:r>
            <a:r>
              <a:rPr lang="pt-BR" sz="1800" i="1" dirty="0" smtClean="0"/>
              <a:t>Hegel – sistema, método e estrutura</a:t>
            </a:r>
            <a:r>
              <a:rPr lang="pt-BR" sz="1800" dirty="0" smtClean="0"/>
              <a:t>, p. 68).</a:t>
            </a:r>
          </a:p>
          <a:p>
            <a:pPr algn="just"/>
            <a:endParaRPr lang="pt-BR" sz="1800" dirty="0" smtClean="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3200" dirty="0" smtClean="0"/>
              <a:t>PARA COMPLETAR O QUADRO: O QUE SIGNIFICA ENFIM O ESPÍRITO DO QUAL O DIREITO ABSTRATO FAZ PARTE</a:t>
            </a:r>
            <a:endParaRPr lang="pt-BR" sz="3200" dirty="0"/>
          </a:p>
        </p:txBody>
      </p:sp>
      <p:sp>
        <p:nvSpPr>
          <p:cNvPr id="3" name="Espaço Reservado para Conteúdo 2"/>
          <p:cNvSpPr>
            <a:spLocks noGrp="1"/>
          </p:cNvSpPr>
          <p:nvPr>
            <p:ph idx="1"/>
          </p:nvPr>
        </p:nvSpPr>
        <p:spPr/>
        <p:txBody>
          <a:bodyPr>
            <a:noAutofit/>
          </a:bodyPr>
          <a:lstStyle/>
          <a:p>
            <a:pPr algn="just"/>
            <a:r>
              <a:rPr lang="pt-BR" sz="2000" dirty="0" smtClean="0"/>
              <a:t>Aqui já fica patente a distancia do pensamento de Hegel em relação a Kant. A consideração de elementos outros que estão na composição da liberdade humana inviabiliza a autonomia nos mesmos moldes kantianos, sendo que o homem estoico dá lugar a um homem mais sujeito às intempéries. No entanto, o que nos parece fundamental é que, diversamente dos românticos, em Hegel este espírito está subordinado às forças da história e a história se realiza pela intervenção do homem na natureza: o trabalho. Esta relação torna bem mais tensa (</a:t>
            </a:r>
            <a:r>
              <a:rPr lang="pt-BR" sz="2000" dirty="0" err="1" smtClean="0"/>
              <a:t>conflitiva</a:t>
            </a:r>
            <a:r>
              <a:rPr lang="pt-BR" sz="2000" dirty="0" smtClean="0"/>
              <a:t>) a relação do homem com o espírito, sendo que Hegel não desconsidera o acaso, por exemplo, quando redime no processo de formação histórica do espírito (que se dá essencialmente pela via da razão humana, mas não apenas por ela), a astúcia da razão – em que, sinteticamente, a história pode ser pega por surpresas que não estavam, </a:t>
            </a:r>
            <a:r>
              <a:rPr lang="pt-BR" sz="2000" i="1" dirty="0" smtClean="0"/>
              <a:t>a priori</a:t>
            </a:r>
            <a:r>
              <a:rPr lang="pt-BR" sz="2000" dirty="0" smtClean="0"/>
              <a:t>, no campo daquilo que era previsível.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3200" dirty="0" smtClean="0"/>
              <a:t>PARA COMPLETAR O QUADRO: O QUE SIGNIFICA ENFIM O ESPÍRITO DO QUAL O DIREITO ABSTRATO FAZ PARTE</a:t>
            </a:r>
            <a:endParaRPr lang="pt-BR" sz="3200" dirty="0"/>
          </a:p>
        </p:txBody>
      </p:sp>
      <p:sp>
        <p:nvSpPr>
          <p:cNvPr id="3" name="Espaço Reservado para Conteúdo 2"/>
          <p:cNvSpPr>
            <a:spLocks noGrp="1"/>
          </p:cNvSpPr>
          <p:nvPr>
            <p:ph idx="1"/>
          </p:nvPr>
        </p:nvSpPr>
        <p:spPr/>
        <p:txBody>
          <a:bodyPr>
            <a:noAutofit/>
          </a:bodyPr>
          <a:lstStyle/>
          <a:p>
            <a:pPr algn="just"/>
            <a:r>
              <a:rPr lang="pt-BR" sz="2400" dirty="0" smtClean="0"/>
              <a:t>Não há, no entanto, uma </a:t>
            </a:r>
            <a:r>
              <a:rPr lang="pt-BR" sz="2400" dirty="0" err="1" smtClean="0"/>
              <a:t>heteronomia</a:t>
            </a:r>
            <a:r>
              <a:rPr lang="pt-BR" sz="2400" dirty="0" smtClean="0"/>
              <a:t> completa no que foi explicado, a autonomia humana é preservada, embora não infensa a fatores relativos às inclinações. Neste sentido, falharam os românticos que acabaram cedendo a um pensamento dominado pela </a:t>
            </a:r>
            <a:r>
              <a:rPr lang="pt-BR" sz="2400" dirty="0" err="1" smtClean="0"/>
              <a:t>heteronomia</a:t>
            </a:r>
            <a:r>
              <a:rPr lang="pt-BR" sz="2400" dirty="0" smtClean="0"/>
              <a:t>, em que o homem se subordina às forças da natureza ou a um Deus que tudo sintetiza, muito parecido com o Deus da fé tradicional. Este não é o caso do pensamento de Hegel, o que o diferencia em muito desta visão meramente fatalista do ser humano, muito presente nos românticos (muitos deles inclusive se converteram ao teísmo).</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Aula anterior sobre o Direito em Kant</a:t>
            </a:r>
            <a:endParaRPr lang="pt-BR" sz="4000" dirty="0"/>
          </a:p>
        </p:txBody>
      </p:sp>
      <p:sp>
        <p:nvSpPr>
          <p:cNvPr id="3" name="Espaço Reservado para Conteúdo 2"/>
          <p:cNvSpPr>
            <a:spLocks noGrp="1"/>
          </p:cNvSpPr>
          <p:nvPr>
            <p:ph idx="1"/>
          </p:nvPr>
        </p:nvSpPr>
        <p:spPr/>
        <p:txBody>
          <a:bodyPr>
            <a:normAutofit fontScale="92500" lnSpcReduction="20000"/>
          </a:bodyPr>
          <a:lstStyle/>
          <a:p>
            <a:pPr algn="just"/>
            <a:r>
              <a:rPr lang="pt-BR" dirty="0" smtClean="0"/>
              <a:t>Daí ser fácil concluir que os elementos externos, como impulsos decorrentes da natureza pela pobreza (fome, frio, causados pela situação social), por exemplo, não são impeditivos de que o ser humano faça o percurso da razão disponível a qualquer homem. Este dado é importante para a consolidação da lógica do capital, na medida em que o mais pobre dos homens, ao poder fazer o percurso nobre da razão e cumprir as leis morais impostas pela humanidade, também é igual e livre – condição primordial para o advento da lógica de acumulação típica do capital.</a:t>
            </a:r>
          </a:p>
          <a:p>
            <a:pPr algn="just"/>
            <a:r>
              <a:rPr lang="pt-BR" dirty="0" smtClean="0"/>
              <a:t>Veja-se, ainda nesta linha, que o raciocínio anterior somente funciona na medida em que nenhum homem é tido como um meio, mas sempre deve aparecer como um fim em si mesmo.</a:t>
            </a:r>
          </a:p>
          <a:p>
            <a:pPr algn="just"/>
            <a:endParaRPr lang="pt-BR" dirty="0" smtClean="0"/>
          </a:p>
          <a:p>
            <a:pPr algn="just"/>
            <a:endParaRPr lang="pt-BR" dirty="0" smtClean="0"/>
          </a:p>
          <a:p>
            <a:pPr algn="just"/>
            <a:endParaRPr lang="pt-BR"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3200" dirty="0" smtClean="0"/>
              <a:t>PARA COMPLETAR O QUADRO: O QUE SIGNIFICA ENFIM O ESPÍRITO DO QUAL O DIREITO ABSTRATO FAZ PARTE</a:t>
            </a:r>
            <a:endParaRPr lang="pt-BR" sz="3200" dirty="0"/>
          </a:p>
        </p:txBody>
      </p:sp>
      <p:sp>
        <p:nvSpPr>
          <p:cNvPr id="3" name="Espaço Reservado para Conteúdo 2"/>
          <p:cNvSpPr>
            <a:spLocks noGrp="1"/>
          </p:cNvSpPr>
          <p:nvPr>
            <p:ph idx="1"/>
          </p:nvPr>
        </p:nvSpPr>
        <p:spPr/>
        <p:txBody>
          <a:bodyPr>
            <a:noAutofit/>
          </a:bodyPr>
          <a:lstStyle/>
          <a:p>
            <a:pPr algn="just"/>
            <a:r>
              <a:rPr lang="pt-BR" sz="2400" dirty="0" smtClean="0"/>
              <a:t>Não menos precisa, e valiosa para os propósitos de entendermos como se coloca o direito neste sistema hegeliano, a lição dada por Bernard </a:t>
            </a:r>
            <a:r>
              <a:rPr lang="pt-BR" sz="2400" dirty="0" err="1" smtClean="0"/>
              <a:t>Bourgeois</a:t>
            </a:r>
            <a:r>
              <a:rPr lang="pt-BR" sz="2400" dirty="0" smtClean="0"/>
              <a:t> (“Os atos do espírito”).</a:t>
            </a:r>
          </a:p>
          <a:p>
            <a:pPr algn="just"/>
            <a:r>
              <a:rPr lang="pt-BR" sz="2400" dirty="0" smtClean="0"/>
              <a:t>No seu prefácio, mostra como o idealismo alemão coloca o a ação sobre si como elemento constitutivo da noção de espírito, portanto, “o espírito é o que se afirma ou se faz a si mesmo” (p. 10). Com Hegel, haverá um salto, já que o espírito não será tido mais apenas como autoatividade ou apenas a liberdade. Na realidade, em Hegel esta liberdade, para fins de consideração do espírito, será “essa autoatividade para ele mesmo e, por essa </a:t>
            </a:r>
            <a:r>
              <a:rPr lang="pt-BR" sz="2400" dirty="0" err="1" smtClean="0"/>
              <a:t>reflexividade</a:t>
            </a:r>
            <a:r>
              <a:rPr lang="pt-BR" sz="2400" dirty="0" smtClean="0"/>
              <a:t> absoluta, realiza-se plenamente como espírito” (p. 10).</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3200" dirty="0" smtClean="0"/>
              <a:t>PARA COMPLETAR O QUADRO: O QUE SIGNIFICA ENFIM O ESPÍRITO DO QUAL O DIREITO ABSTRATO FAZ PARTE</a:t>
            </a:r>
            <a:endParaRPr lang="pt-BR" sz="3200" dirty="0"/>
          </a:p>
        </p:txBody>
      </p:sp>
      <p:sp>
        <p:nvSpPr>
          <p:cNvPr id="3" name="Espaço Reservado para Conteúdo 2"/>
          <p:cNvSpPr>
            <a:spLocks noGrp="1"/>
          </p:cNvSpPr>
          <p:nvPr>
            <p:ph idx="1"/>
          </p:nvPr>
        </p:nvSpPr>
        <p:spPr/>
        <p:txBody>
          <a:bodyPr>
            <a:noAutofit/>
          </a:bodyPr>
          <a:lstStyle/>
          <a:p>
            <a:pPr algn="just"/>
            <a:r>
              <a:rPr lang="pt-BR" sz="2000" dirty="0" smtClean="0"/>
              <a:t>No caso de espírito objetivo, onde, como vimos se encontra o direito, isto se manifesta de forma mais completa, na medida em que aqui o espírito tornou-se objeto para si mesmo como espírito. Não vige mais apenas num exercício de consciência em si e de consciências relacionadas entre si. Manifesta-se já no mundo fora das consciências, atingindo relações externas ao próprio homem, atuando sobre as suas instituições – criando as suas instituições, que são reflexos de si mesma, enquanto consciência objetiva (direito e </a:t>
            </a:r>
            <a:r>
              <a:rPr lang="pt-BR" sz="2000" dirty="0" err="1" smtClean="0"/>
              <a:t>eticidade</a:t>
            </a:r>
            <a:r>
              <a:rPr lang="pt-BR" sz="2000" dirty="0" smtClean="0"/>
              <a:t>, por exemplo – na forma de família, sociedade civil, estado).</a:t>
            </a:r>
          </a:p>
          <a:p>
            <a:pPr algn="just"/>
            <a:r>
              <a:rPr lang="pt-BR" sz="2000" dirty="0" smtClean="0"/>
              <a:t>O espírito se realiza de forma absoluta quando cada homem e todo homem cumpre de forma decidida e concreta a sua “condição de pessoa jurídica, de sujeito moral, de membro de uma comunidade familiar, social, política e religiosa” (BERNARD BOURGEOIS, p. 12).</a:t>
            </a:r>
            <a:endParaRPr lang="pt-BR" sz="2000"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pPr algn="ctr"/>
            <a:r>
              <a:rPr lang="pt-BR" sz="3200" dirty="0" smtClean="0"/>
              <a:t>PARA COMPLETAR O QUADRO: O QUE SIGNIFICA ENFIM O ESPÍRITO DO QUAL O DIREITO ABSTRATO FAZ PARTE</a:t>
            </a:r>
            <a:endParaRPr lang="pt-BR" sz="3200" dirty="0"/>
          </a:p>
        </p:txBody>
      </p:sp>
      <p:sp>
        <p:nvSpPr>
          <p:cNvPr id="3" name="Espaço Reservado para Conteúdo 2"/>
          <p:cNvSpPr>
            <a:spLocks noGrp="1"/>
          </p:cNvSpPr>
          <p:nvPr>
            <p:ph idx="1"/>
          </p:nvPr>
        </p:nvSpPr>
        <p:spPr/>
        <p:txBody>
          <a:bodyPr>
            <a:noAutofit/>
          </a:bodyPr>
          <a:lstStyle/>
          <a:p>
            <a:pPr algn="just"/>
            <a:r>
              <a:rPr lang="pt-BR" sz="2000" dirty="0" smtClean="0"/>
              <a:t>O direito, portanto, deve ser considerado a partir </a:t>
            </a:r>
            <a:r>
              <a:rPr lang="pt-BR" sz="2000" dirty="0" smtClean="0"/>
              <a:t>de elementos objetivos, </a:t>
            </a:r>
            <a:r>
              <a:rPr lang="pt-BR" sz="2000" dirty="0" smtClean="0"/>
              <a:t>e não subjetivos como a psicologia ou a </a:t>
            </a:r>
            <a:r>
              <a:rPr lang="pt-BR" sz="2000" dirty="0" smtClean="0"/>
              <a:t>fenomenologia, </a:t>
            </a:r>
            <a:r>
              <a:rPr lang="pt-BR" sz="2000" dirty="0" smtClean="0"/>
              <a:t>como um dos componentes da razão humana que, no processo histórico de intervenção do homem na natureza pelo trabalho, são indispensáveis para a consolidação </a:t>
            </a:r>
            <a:r>
              <a:rPr lang="pt-BR" sz="2000" dirty="0" smtClean="0"/>
              <a:t>do </a:t>
            </a:r>
            <a:r>
              <a:rPr lang="pt-BR" sz="2000" dirty="0" smtClean="0"/>
              <a:t>espírito. Pelo direito, assim como pela moral ou </a:t>
            </a:r>
            <a:r>
              <a:rPr lang="pt-BR" sz="2000" dirty="0" err="1" smtClean="0"/>
              <a:t>eticidade</a:t>
            </a:r>
            <a:r>
              <a:rPr lang="pt-BR" sz="2000" dirty="0" smtClean="0"/>
              <a:t>, o homem é também um veículo do espírito, da consciência em si da natureza, ou seja, por meio também do DIREITO,  “enquanto a natureza tende a realizar o espírito, isto é, a consciência de si, o ser humano como ser consciente tende à apreensão da natureza, na qual ele a verá como espírito e em conformidade com o seu próprio espírito. Nesse processo, os seres humanos chegam a um novo conhecimento do </a:t>
            </a:r>
            <a:r>
              <a:rPr lang="pt-BR" sz="2000" i="1" dirty="0" err="1" smtClean="0"/>
              <a:t>self</a:t>
            </a:r>
            <a:r>
              <a:rPr lang="pt-BR" sz="2000" dirty="0" smtClean="0"/>
              <a:t>: eles veem a si mesmos não exatamente como fragmentos individuais do universo, mas antes como veículos do espírito cósmico” (CHARLES TAYLOR).</a:t>
            </a:r>
            <a:endParaRPr lang="pt-BR" sz="20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Aula anterior sobre o Direito em Kant</a:t>
            </a:r>
            <a:endParaRPr lang="pt-BR" sz="4000" dirty="0"/>
          </a:p>
        </p:txBody>
      </p:sp>
      <p:sp>
        <p:nvSpPr>
          <p:cNvPr id="3" name="Espaço Reservado para Conteúdo 2"/>
          <p:cNvSpPr>
            <a:spLocks noGrp="1"/>
          </p:cNvSpPr>
          <p:nvPr>
            <p:ph idx="1"/>
          </p:nvPr>
        </p:nvSpPr>
        <p:spPr/>
        <p:txBody>
          <a:bodyPr>
            <a:normAutofit fontScale="92500" lnSpcReduction="10000"/>
          </a:bodyPr>
          <a:lstStyle/>
          <a:p>
            <a:pPr algn="just"/>
            <a:r>
              <a:rPr lang="pt-BR" dirty="0" smtClean="0"/>
              <a:t>Por fim, feitas estas digressões iniciais, já nos sentimos aptos a cumprir a tarefa que nos foi acometida, dizer de como aparece o direito em Kant. Aliás, aqui estamos diante de um verdadeiro problema a ser resolvido por Kant: como fazer com o direito (este sistema que decorre também da experiência, mas é fruto acima de tudo da razão humana)? Como algo dotado de coação para o seu cumprimento poderia ser considerado, a partir da ideia de seu serviço a leis morais, como elemento não de </a:t>
            </a:r>
            <a:r>
              <a:rPr lang="pt-BR" dirty="0" err="1" smtClean="0"/>
              <a:t>heteronomia</a:t>
            </a:r>
            <a:r>
              <a:rPr lang="pt-BR" dirty="0" smtClean="0"/>
              <a:t>, mas de autonomia dos homens? Ora, o cumprimento das leis, que encerra uma sanção pelo seu descumprimento, não se daria fora da vontade livre do homem de realizá-lo?</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r>
              <a:rPr lang="pt-BR" sz="4000" dirty="0" smtClean="0"/>
              <a:t>Aula anterior sobre o Direito em Kant</a:t>
            </a:r>
            <a:endParaRPr lang="pt-BR" sz="4000" dirty="0"/>
          </a:p>
        </p:txBody>
      </p:sp>
      <p:sp>
        <p:nvSpPr>
          <p:cNvPr id="3" name="Espaço Reservado para Conteúdo 2"/>
          <p:cNvSpPr>
            <a:spLocks noGrp="1"/>
          </p:cNvSpPr>
          <p:nvPr>
            <p:ph idx="1"/>
          </p:nvPr>
        </p:nvSpPr>
        <p:spPr/>
        <p:txBody>
          <a:bodyPr>
            <a:normAutofit fontScale="85000" lnSpcReduction="20000"/>
          </a:bodyPr>
          <a:lstStyle/>
          <a:p>
            <a:pPr algn="just"/>
            <a:r>
              <a:rPr lang="pt-BR" dirty="0" smtClean="0"/>
              <a:t>Certamente o direito não pode ser decorrente de uma </a:t>
            </a:r>
            <a:r>
              <a:rPr lang="pt-BR" dirty="0" err="1" smtClean="0"/>
              <a:t>heteronomia</a:t>
            </a:r>
            <a:r>
              <a:rPr lang="pt-BR" dirty="0" smtClean="0"/>
              <a:t>, já que é também fruto da razão humana. Não é um virtude, como é o caso da ética, precisando ser considerado a partir da autonomia, para ser considerado como ato de razão.</a:t>
            </a:r>
          </a:p>
          <a:p>
            <a:pPr algn="just"/>
            <a:r>
              <a:rPr lang="pt-BR" dirty="0" smtClean="0"/>
              <a:t>A solução, a nosso ver pífia, parte exatamente da noção </a:t>
            </a:r>
            <a:r>
              <a:rPr lang="pt-BR" dirty="0" err="1" smtClean="0"/>
              <a:t>rosseauniana</a:t>
            </a:r>
            <a:r>
              <a:rPr lang="pt-BR" dirty="0" smtClean="0"/>
              <a:t> de que a lei é expressão da vontade geral, sendo que todos, escolhida a lei a partir do contrato social, abrem mão de um pouco de sua liberdade para a garantia da liberdade de todos. A renúncia deste pouco liberdade não significaria que a liberdade foi infirmada, mas sim de que foi confirmada. Assim, a lei, feita por legisladores que guardam a vontade geral, é forma ela mesma de garantir a existência das leis morais. Abre-se mão da liberdade em nome da liberdade. Logo, o que determina a adequação às normas jurídicas não é a sanção, mas a lei moral em última instância”. </a:t>
            </a:r>
            <a:endParaRPr lang="pt-BR"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Divergência inicial entre o direito em </a:t>
            </a:r>
            <a:r>
              <a:rPr lang="pt-BR" sz="4000" dirty="0" err="1" smtClean="0"/>
              <a:t>kant</a:t>
            </a:r>
            <a:r>
              <a:rPr lang="pt-BR" sz="4000" dirty="0" smtClean="0"/>
              <a:t> e em Hegel</a:t>
            </a:r>
            <a:endParaRPr lang="pt-BR" sz="4000" dirty="0"/>
          </a:p>
        </p:txBody>
      </p:sp>
      <p:sp>
        <p:nvSpPr>
          <p:cNvPr id="3" name="Espaço Reservado para Conteúdo 2"/>
          <p:cNvSpPr>
            <a:spLocks noGrp="1"/>
          </p:cNvSpPr>
          <p:nvPr>
            <p:ph idx="1"/>
          </p:nvPr>
        </p:nvSpPr>
        <p:spPr/>
        <p:txBody>
          <a:bodyPr>
            <a:normAutofit fontScale="92500" lnSpcReduction="20000"/>
          </a:bodyPr>
          <a:lstStyle/>
          <a:p>
            <a:pPr algn="just"/>
            <a:r>
              <a:rPr lang="pt-BR" dirty="0" smtClean="0"/>
              <a:t>A questão da autonomia é bastante abalada na proposição kantiana do direito. Na realidade, percebe-se que este deveria apenas, formalmente, resguardar as leis morais. Aliás, esta noção de que o resguardo das leis morais era o que substancialmente deveria ser considerado é algo que aparece também da noção de religião em Kant. Assim, os nossos sentimentos religiosos reproduzem apenas os valores decorrentes das leis morais. Nada de uma relação mística, mas guiada pelos princípios ditados pela razão, que deveriam ser guardados pela religião. Questões como sensibilidade ou emoção desaparecem completamente da leitura religiosa, sobrando-lhe apenas ser forma pela qual se resguarda ao homem a realização, como legislador universal, o caminho para as leis morais.</a:t>
            </a:r>
          </a:p>
          <a:p>
            <a:pPr algn="just"/>
            <a:endParaRPr lang="pt-B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Divergência inicial entre o direito em </a:t>
            </a:r>
            <a:r>
              <a:rPr lang="pt-BR" sz="4000" dirty="0" err="1" smtClean="0"/>
              <a:t>kant</a:t>
            </a:r>
            <a:r>
              <a:rPr lang="pt-BR" sz="4000" dirty="0" smtClean="0"/>
              <a:t> e em Hegel</a:t>
            </a:r>
            <a:endParaRPr lang="pt-BR" sz="4000" dirty="0"/>
          </a:p>
        </p:txBody>
      </p:sp>
      <p:sp>
        <p:nvSpPr>
          <p:cNvPr id="3" name="Espaço Reservado para Conteúdo 2"/>
          <p:cNvSpPr>
            <a:spLocks noGrp="1"/>
          </p:cNvSpPr>
          <p:nvPr>
            <p:ph idx="1"/>
          </p:nvPr>
        </p:nvSpPr>
        <p:spPr/>
        <p:txBody>
          <a:bodyPr>
            <a:normAutofit fontScale="92500"/>
          </a:bodyPr>
          <a:lstStyle/>
          <a:p>
            <a:pPr algn="just"/>
            <a:r>
              <a:rPr lang="pt-BR" dirty="0" smtClean="0"/>
              <a:t>Em Hegel, direito e religião aparecem de uma forma muito mais rica a partir de um sistema em torno da figura do espírito. Não cumprem um papel meramente formal, mas são essenciais na relação dialética que se dará nas relações entre a natureza e a razão, na perspectiva histórica.</a:t>
            </a:r>
          </a:p>
          <a:p>
            <a:pPr algn="just"/>
            <a:r>
              <a:rPr lang="pt-BR" dirty="0" smtClean="0"/>
              <a:t>Da mesma forma, a separação entre objeto e sujeito, que se revela na relação </a:t>
            </a:r>
            <a:r>
              <a:rPr lang="pt-BR" dirty="0" err="1" smtClean="0"/>
              <a:t>nômeno</a:t>
            </a:r>
            <a:r>
              <a:rPr lang="pt-BR" dirty="0" smtClean="0"/>
              <a:t>/fenômeno em Kant aparece questionada em Hegel, onde a relação fenomenal (como visto no conceito de feito de “fenômeno” na </a:t>
            </a:r>
            <a:r>
              <a:rPr lang="pt-BR" i="1" dirty="0" smtClean="0"/>
              <a:t>Fenomenologia do espírito</a:t>
            </a:r>
            <a:r>
              <a:rPr lang="pt-BR" dirty="0" smtClean="0"/>
              <a:t>) </a:t>
            </a:r>
            <a:r>
              <a:rPr lang="pt-BR" dirty="0" smtClean="0"/>
              <a:t>emerge</a:t>
            </a:r>
            <a:r>
              <a:rPr lang="pt-BR" dirty="0" smtClean="0"/>
              <a:t> </a:t>
            </a:r>
            <a:r>
              <a:rPr lang="pt-BR" dirty="0" smtClean="0"/>
              <a:t>como o movimento que se dá na própria relação entre ambos.</a:t>
            </a:r>
          </a:p>
          <a:p>
            <a:pPr algn="just">
              <a:buNone/>
            </a:pPr>
            <a:endParaRPr lang="pt-BR" dirty="0" smtClean="0"/>
          </a:p>
          <a:p>
            <a:pPr algn="just"/>
            <a:endParaRPr lang="pt-B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pPr algn="ctr"/>
            <a:r>
              <a:rPr lang="pt-BR" sz="4000" dirty="0" smtClean="0"/>
              <a:t>Divergência inicial entre o direito em </a:t>
            </a:r>
            <a:r>
              <a:rPr lang="pt-BR" sz="4000" dirty="0" err="1" smtClean="0"/>
              <a:t>kant</a:t>
            </a:r>
            <a:r>
              <a:rPr lang="pt-BR" sz="4000" dirty="0" smtClean="0"/>
              <a:t> e em Hegel</a:t>
            </a:r>
            <a:endParaRPr lang="pt-BR" sz="4000" dirty="0"/>
          </a:p>
        </p:txBody>
      </p:sp>
      <p:sp>
        <p:nvSpPr>
          <p:cNvPr id="3" name="Espaço Reservado para Conteúdo 2"/>
          <p:cNvSpPr>
            <a:spLocks noGrp="1"/>
          </p:cNvSpPr>
          <p:nvPr>
            <p:ph idx="1"/>
          </p:nvPr>
        </p:nvSpPr>
        <p:spPr/>
        <p:txBody>
          <a:bodyPr>
            <a:normAutofit fontScale="85000" lnSpcReduction="10000"/>
          </a:bodyPr>
          <a:lstStyle/>
          <a:p>
            <a:pPr algn="just"/>
            <a:r>
              <a:rPr lang="pt-BR" dirty="0" smtClean="0"/>
              <a:t>“A determinação kantiana (Kant, </a:t>
            </a:r>
            <a:r>
              <a:rPr lang="pt-BR" i="1" dirty="0" smtClean="0"/>
              <a:t>Doutrina do Direito</a:t>
            </a:r>
            <a:r>
              <a:rPr lang="pt-BR" dirty="0" smtClean="0"/>
              <a:t>, Introdução) e também universalmente admitida, segundo a qual o momento principal é ‘a delimitação de minha liberdade ou arbítrio, de modo que possa coexistir com o arbítrio de qualquer um, segundo uma lei </a:t>
            </a:r>
            <a:r>
              <a:rPr lang="pt-BR" dirty="0" err="1" smtClean="0"/>
              <a:t>universal´</a:t>
            </a:r>
            <a:r>
              <a:rPr lang="pt-BR" dirty="0" smtClean="0"/>
              <a:t>,- de uma parte apenas contém uma determinação negativa, a da delimitação, e de outra parte, o (aspecto) positivo, a lei universal ou a assim chamada lei da razão, a concordância do arbítrio de um com o arbítrio de outro, o que vem a ser a conhecida identidade formal ou a tese da contradição. A definição mencionada do direito contém o parecer, principalmente difundido desde Rousseau, segundo o qual o que deve ser o fundamento substancial e o primeiro não é a vontade enquanto vontade em si e para si, enquanto vontade racional, o espírito não é enquanto espírito verdadeiro, mas como </a:t>
            </a:r>
            <a:endParaRPr lang="pt-BR"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xo">
  <a:themeElements>
    <a:clrScheme name="Flux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x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x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505</TotalTime>
  <Words>6827</Words>
  <Application>Microsoft Office PowerPoint</Application>
  <PresentationFormat>Apresentação na tela (4:3)</PresentationFormat>
  <Paragraphs>125</Paragraphs>
  <Slides>42</Slides>
  <Notes>0</Notes>
  <HiddenSlides>0</HiddenSlides>
  <MMClips>0</MMClips>
  <ScaleCrop>false</ScaleCrop>
  <HeadingPairs>
    <vt:vector size="4" baseType="variant">
      <vt:variant>
        <vt:lpstr>Tema</vt:lpstr>
      </vt:variant>
      <vt:variant>
        <vt:i4>1</vt:i4>
      </vt:variant>
      <vt:variant>
        <vt:lpstr>Títulos de slides</vt:lpstr>
      </vt:variant>
      <vt:variant>
        <vt:i4>42</vt:i4>
      </vt:variant>
    </vt:vector>
  </HeadingPairs>
  <TitlesOfParts>
    <vt:vector size="43" baseType="lpstr">
      <vt:lpstr>Fluxo</vt:lpstr>
      <vt:lpstr>GRUPOS EXCLUÍDOS, DIREITOS HUMANOS E  MOVIMENTOS SOCIAIS</vt:lpstr>
      <vt:lpstr>Aula anterior sobre o Direito em Kant</vt:lpstr>
      <vt:lpstr>Aula anterior sobre o Direito em Kant</vt:lpstr>
      <vt:lpstr>Aula anterior sobre o Direito em Kant</vt:lpstr>
      <vt:lpstr>Aula anterior sobre o Direito em Kant</vt:lpstr>
      <vt:lpstr>Aula anterior sobre o Direito em Kant</vt:lpstr>
      <vt:lpstr>Divergência inicial entre o direito em kant e em Hegel</vt:lpstr>
      <vt:lpstr>Divergência inicial entre o direito em kant e em Hegel</vt:lpstr>
      <vt:lpstr>Divergência inicial entre o direito em kant e em Hegel</vt:lpstr>
      <vt:lpstr>Divergência inicial entre o direito em kant e em Hegel</vt:lpstr>
      <vt:lpstr>Divergência inicial entre o direito em kant e em Hegel</vt:lpstr>
      <vt:lpstr>NOÇÕES INTRODUTÓRIAS E NECESSÁRIAS DA FILOSOFIA HEGELIANA - AS DIVISÕES</vt:lpstr>
      <vt:lpstr>ELEMENTOS GERAIS PARA A COMPREENSÃO DAS PARTES DE UM SISTEMA QUE SE MANIFESTA COMO UMA TOTALIDADE</vt:lpstr>
      <vt:lpstr>ELEMENTOS GERAIS PARA A COMPREENSÃO DAS PARTES DE UM SISTEMA – A LÓGICA</vt:lpstr>
      <vt:lpstr>ELEMENTOS GERAIS PARA A COMPREENSÃO DAS PARTES DE UM SISTEMA – A LÓGICA</vt:lpstr>
      <vt:lpstr>ELEMENTOS GERAIS PARA A COMPREENSÃO DAS PARTES DE UM SISTEMA – A RELAÇÃO ENTRE NATUREZA E ESPÍRITO</vt:lpstr>
      <vt:lpstr>ELEMENTOS GERAIS PARA A COMPREENSÃO DAS PARTES DE UM SISTEMA – A RELAÇÃO ENTRE NATUREZA E ESPÍRITO</vt:lpstr>
      <vt:lpstr>ELEMENTOS GERAIS PARA A COMPREENSÃO DAS PARTES DE UM SISTEMA – O ESPÍRITO SUBJETIVO</vt:lpstr>
      <vt:lpstr>ELEMENTOS GERAIS PARA A COMPREENSÃO DAS PARTES DE UM SISTEMA – O ESPÍRITO SUBJETIVO</vt:lpstr>
      <vt:lpstr>ELEMENTOS GERAIS PARA A COMPREENSÃO DAS PARTES DE UM SISTEMA – OS ESPÍRITOS OBJETIVO E ABSOLUTO</vt:lpstr>
      <vt:lpstr>UMA ANÁLISE MAIS DETIDA DO ESPÍRITO OBJETIVO – ONDE SE LOCALIZA A FILOSOFIA DO DIREITO DE HEGEL</vt:lpstr>
      <vt:lpstr>UMA ANÁLISE MAIS DETIDA DO ESPÍRITO OBJETIVO – ONDE SE LOCALIZA A FILOSOFIA DO DIREITO DE HEGEL</vt:lpstr>
      <vt:lpstr>UMA ANÁLISE MAIS DETIDA DO ESPÍRITO OBJETIVO – ONDE SE LOCALIZA A FILOSOFIA DO DIREITO DE HEGEL</vt:lpstr>
      <vt:lpstr>UMA ANÁLISE MAIS DETIDA DO ESPÍRITO OBJETIVO – ONDE SE LOCALIZA A FILOSOFIA DO DIREITO DE HEGEL</vt:lpstr>
      <vt:lpstr>UMA ANÁLISE MAIS DETIDA DO ESPÍRITO OBJETIVO – ONDE SE LOCALIZA A FILOSOFIA DO DIREITO DE HEGEL</vt:lpstr>
      <vt:lpstr>UMA ANÁLISE MAIS DETIDA DO ESPÍRITO OBJETIVO – ONDE SE LOCALIZA A FILOSOFIA DO DIREITO DE HEGEL</vt:lpstr>
      <vt:lpstr>UMA ANÁLISE MAIS DETIDA DO ESPÍRITO OBJETIVO – ONDE SE LOCALIZA A FILOSOFIA DO DIREITO DE HEGEL</vt:lpstr>
      <vt:lpstr>O DIREITO ABSTRATO</vt:lpstr>
      <vt:lpstr>O DIREITO ABSTRATO</vt:lpstr>
      <vt:lpstr>O DIREITO ABSTRATO</vt:lpstr>
      <vt:lpstr>O DIREITO ABSTRATO</vt:lpstr>
      <vt:lpstr>O DIREITO ABSTRATO</vt:lpstr>
      <vt:lpstr>O DIREITO ABSTRATO</vt:lpstr>
      <vt:lpstr>O DIREITO ABSTRATO</vt:lpstr>
      <vt:lpstr>O DIREITO ABSTRATO</vt:lpstr>
      <vt:lpstr>O DIREITO ABSTRATO</vt:lpstr>
      <vt:lpstr>PARA COMPLETAR O QUADRO: O QUE SIGNIFICA ENFIM O ESPÍRITO DO QUAL O DIREITO ABSTRATO FAZ PARTE</vt:lpstr>
      <vt:lpstr>PARA COMPLETAR O QUADRO: O QUE SIGNIFICA ENFIM O ESPÍRITO DO QUAL O DIREITO ABSTRATO FAZ PARTE</vt:lpstr>
      <vt:lpstr>PARA COMPLETAR O QUADRO: O QUE SIGNIFICA ENFIM O ESPÍRITO DO QUAL O DIREITO ABSTRATO FAZ PARTE</vt:lpstr>
      <vt:lpstr>PARA COMPLETAR O QUADRO: O QUE SIGNIFICA ENFIM O ESPÍRITO DO QUAL O DIREITO ABSTRATO FAZ PARTE</vt:lpstr>
      <vt:lpstr>PARA COMPLETAR O QUADRO: O QUE SIGNIFICA ENFIM O ESPÍRITO DO QUAL O DIREITO ABSTRATO FAZ PARTE</vt:lpstr>
      <vt:lpstr>PARA COMPLETAR O QUADRO: O QUE SIGNIFICA ENFIM O ESPÍRITO DO QUAL O DIREITO ABSTRATO FAZ PARTE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Marcus</dc:creator>
  <cp:lastModifiedBy>Marcus</cp:lastModifiedBy>
  <cp:revision>95</cp:revision>
  <dcterms:created xsi:type="dcterms:W3CDTF">2015-08-23T21:03:42Z</dcterms:created>
  <dcterms:modified xsi:type="dcterms:W3CDTF">2015-09-29T00:15:51Z</dcterms:modified>
</cp:coreProperties>
</file>