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7" r:id="rId4"/>
    <p:sldId id="281" r:id="rId5"/>
    <p:sldId id="280" r:id="rId6"/>
    <p:sldId id="258" r:id="rId7"/>
    <p:sldId id="259" r:id="rId8"/>
    <p:sldId id="260" r:id="rId9"/>
    <p:sldId id="261" r:id="rId10"/>
    <p:sldId id="276"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1BF2CF70-AC9A-440D-9B54-66C8537C3C2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2134171B-C6D4-438E-B990-5A372E776E58}" type="datetimeFigureOut">
              <a:rPr lang="pt-BR" smtClean="0"/>
              <a:pPr/>
              <a:t>26/08/2015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1BF2CF70-AC9A-440D-9B54-66C8537C3C21}"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34171B-C6D4-438E-B990-5A372E776E58}" type="datetimeFigureOut">
              <a:rPr lang="pt-BR" smtClean="0"/>
              <a:pPr/>
              <a:t>26/08/2015</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F2CF70-AC9A-440D-9B54-66C8537C3C21}"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pPr algn="just"/>
            <a:r>
              <a:rPr lang="pt-BR" sz="4400" dirty="0" smtClean="0"/>
              <a:t>GRUPOS EXCLUÍDOS, DIREITOS HUMANOS E  MOVIMENTOS SOCIAIS</a:t>
            </a:r>
            <a:endParaRPr lang="pt-BR" sz="4400" dirty="0"/>
          </a:p>
        </p:txBody>
      </p:sp>
      <p:sp>
        <p:nvSpPr>
          <p:cNvPr id="3" name="Subtítulo 2"/>
          <p:cNvSpPr>
            <a:spLocks noGrp="1"/>
          </p:cNvSpPr>
          <p:nvPr>
            <p:ph type="subTitle" idx="1"/>
          </p:nvPr>
        </p:nvSpPr>
        <p:spPr/>
        <p:txBody>
          <a:bodyPr>
            <a:normAutofit lnSpcReduction="10000"/>
          </a:bodyPr>
          <a:lstStyle/>
          <a:p>
            <a:pPr algn="ctr"/>
            <a:endParaRPr lang="pt-BR" sz="5400" dirty="0" smtClean="0"/>
          </a:p>
          <a:p>
            <a:pPr algn="ctr"/>
            <a:r>
              <a:rPr lang="pt-BR" sz="5400" dirty="0" smtClean="0"/>
              <a:t>O DIREITO EM KANT</a:t>
            </a:r>
          </a:p>
          <a:p>
            <a:pPr algn="ctr"/>
            <a:endParaRPr lang="pt-BR" sz="54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a:bodyPr>
          <a:lstStyle/>
          <a:p>
            <a:pPr algn="just"/>
            <a:endParaRPr lang="pt-BR" dirty="0" smtClean="0"/>
          </a:p>
          <a:p>
            <a:pPr algn="just"/>
            <a:r>
              <a:rPr lang="pt-BR" dirty="0" smtClean="0"/>
              <a:t>Voltando ao lugar onde pretendemos chegar, o imperativo categórico consagra portanto a razão, a partir de leis morais, pela universalização de representações humanas do que seja uma vida comum baseada na convivência racional. Homens não são selvagens que se debatem, mas vivem racionalmente, a partir de determinados princípios, que eles mesmos produzem.</a:t>
            </a:r>
          </a:p>
          <a:p>
            <a:pPr algn="just"/>
            <a:endParaRPr lang="pt-BR" dirty="0" smtClean="0"/>
          </a:p>
          <a:p>
            <a:pPr algn="just">
              <a:buNone/>
            </a:pPr>
            <a:endParaRPr lang="pt-BR" dirty="0" smtClean="0"/>
          </a:p>
          <a:p>
            <a:pPr algn="just"/>
            <a:endParaRPr lang="pt-BR" dirty="0" smtClean="0"/>
          </a:p>
          <a:p>
            <a:pPr algn="just"/>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A universalização do sujeito é importante elemento, assim, para que os princípios morais, ligados à razão, sejam acessíveis a todos os homens, que passam a ser livres e iguais para acessá-los, independe mesmo de dados como origem social, que são, no exercício anterior, dado desprezível. Daí ser fácil concluir que os elementos externos, como impulsos decorrentes da natureza pela pobreza (fome, frio, causados pela situação social), por exemplo, não são impeditivos de que o ser humano faça o percurso da razão disponível a qualquer homem. Este dado é importante para a consolidação da lógica do capital, na medida em que o mais pobre dos homens, ao poder fazer o percurso nobre da razão e cumprir as leis morais impostas pela humanidade, também é igual e livre – condição primordial para o advento da lógica de acumulação típica do capital.</a:t>
            </a:r>
          </a:p>
          <a:p>
            <a:pPr algn="just"/>
            <a:endParaRPr lang="pt-BR" dirty="0" smtClean="0"/>
          </a:p>
          <a:p>
            <a:pPr algn="just"/>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fontScale="85000" lnSpcReduction="20000"/>
          </a:bodyPr>
          <a:lstStyle/>
          <a:p>
            <a:pPr algn="just"/>
            <a:r>
              <a:rPr lang="pt-BR" dirty="0" smtClean="0"/>
              <a:t>“Para a maior parte dos seres humanos constituídos de poder suficiente para tomar decisões, a e fazer com que sejam executadas, o raio de abrangência das mesmas não alcança apenas seus iguais em razão, linguagem e autonomia da vontade, mas, ao contrário, seus </a:t>
            </a:r>
            <a:r>
              <a:rPr lang="pt-BR" dirty="0" err="1" smtClean="0"/>
              <a:t>não-iguais</a:t>
            </a:r>
            <a:r>
              <a:rPr lang="pt-BR" dirty="0" smtClean="0"/>
              <a:t> em razão, linguagem e autonomia de vontade. Se tivéssemos o dever de respeito somente para com seres dotados de dignidade, isto é, para com aqueles que, por serem iguais a nós, não devem ser usados, por nós, como engenhos, pontes, guindastes, trampolins, moeda de troca, móbiles, para que alcancemos mais rápida e eficientemente nosso próprios fins, então o círculo de abrangência desse conceito de respeito se fecha em torno de uma minoria de seres humanos, além de excluir a totalidade de outros seres capazes de, ao serem usados como meros meios, sofrer danos com nossas ações” (“Redefinindo a comunidade moral” de Sônia T. Felipe, in “Kant – liberdade e natureza”, p. 268).</a:t>
            </a:r>
          </a:p>
          <a:p>
            <a:pPr algn="just"/>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a:bodyPr>
          <a:lstStyle/>
          <a:p>
            <a:pPr algn="just"/>
            <a:endParaRPr lang="pt-BR" dirty="0" smtClean="0"/>
          </a:p>
          <a:p>
            <a:pPr algn="just"/>
            <a:r>
              <a:rPr lang="pt-BR" dirty="0" smtClean="0"/>
              <a:t>Logo, não é a igualdade e liberdade que determinam o capitalismo, mas a ideia, a representação da igualdade e liberdade feita pelo homem forjado no capitalismo. Kantianamente, somos empurrados para o mundo das representações, deixamos o plano do </a:t>
            </a:r>
            <a:r>
              <a:rPr lang="pt-BR" dirty="0" err="1" smtClean="0"/>
              <a:t>essente</a:t>
            </a:r>
            <a:r>
              <a:rPr lang="pt-BR" dirty="0" smtClean="0"/>
              <a:t> e nos colocamos confortavelmente no plano do aparente, completando-se a mágica capitalista do fetiche da mercadoria.</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a:bodyPr>
          <a:lstStyle/>
          <a:p>
            <a:pPr algn="just"/>
            <a:r>
              <a:rPr lang="pt-BR" dirty="0" smtClean="0"/>
              <a:t>“Sobre o suposto direito de mentir por amor à humanidade”, escrito em 1797.</a:t>
            </a:r>
          </a:p>
          <a:p>
            <a:pPr algn="just"/>
            <a:r>
              <a:rPr lang="pt-BR" dirty="0" smtClean="0"/>
              <a:t>Kant inicia, ali, debatendo com escrito de Benjamin Constant, em que este teria se insurgido contra assertiva kantiana no sentido que o homem tem o dever de dizer a verdade. Este dever não seria escusado, mesmo diante de pergunta de um assassino no sentido da presença de um amigo daquele homem, que teria se ocultado na sua casa para fugir do assassinato.</a:t>
            </a:r>
          </a:p>
          <a:p>
            <a:pPr algn="just"/>
            <a:endParaRPr lang="pt-B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a:bodyPr>
          <a:lstStyle/>
          <a:p>
            <a:pPr algn="just"/>
            <a:r>
              <a:rPr lang="pt-BR" dirty="0" smtClean="0"/>
              <a:t>Constant se insurge contra Kant, dizendo que em síntese que “’nenhum homem, porém, tem o direito de dizer uma verdade que prejudica outro’” (“A paz perpétua e outros opúsculos”, p. 188).</a:t>
            </a:r>
          </a:p>
          <a:p>
            <a:pPr algn="just"/>
            <a:r>
              <a:rPr lang="pt-BR" dirty="0" smtClean="0"/>
              <a:t>Kant se rebate, dizendo “A veracidade nas declarações, que não se pode evitar, é o dever formal do homem em relação a quem quer que seja, por maior que seja a desvantagem que daí decorre para ele ou para outrem” (p. 188)</a:t>
            </a:r>
          </a:p>
          <a:p>
            <a:pPr algn="just"/>
            <a:endParaRPr lang="pt-B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Dizer a mentira, em decorrência de uma vantagem a mim ou a terceiros, não é permitido, pois tenho o dever de fazer tudo quanto me é exigido para evitar que as “declarações em geral não tenham crédito algum, por conseguinte, também que todos os direitos fundados em contratos sejam abolidos e percam a sua força; o que é uma injustiça causada à humanidade em geral” (p. 189). Logo, a mentira sempre prejudica “outrem, mesmo se não é um homem determinado, mas sim a humanidade em geral”, já que confronta a lei moral que deve reger as relações entre os homens, inclusive a boa-fé é a base para a sobrevivência das relações contratuais (e patrimoniais, portanto) da sociedade.</a:t>
            </a:r>
          </a:p>
          <a:p>
            <a:pPr algn="just"/>
            <a:endParaRPr lang="pt-B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a:bodyPr>
          <a:lstStyle/>
          <a:p>
            <a:pPr algn="just"/>
            <a:r>
              <a:rPr lang="pt-BR" dirty="0" smtClean="0"/>
              <a:t>E isto não é afastado sequer no caso de uma “mentira bem-intencionada”. Quem mente deve responder pelas consequências de sua mentira perante um tribunal, sendo o ser verídico (honesto) em todas as declarações “mandamento sagrado da razão que ordena incondicionalmente e não admite limitação por quaisquer conveniências” (p. 190)</a:t>
            </a:r>
          </a:p>
          <a:p>
            <a:pPr algn="just"/>
            <a:r>
              <a:rPr lang="pt-BR" dirty="0" smtClean="0"/>
              <a:t>A pessoa para quem se mentiu como um meio para se tirar uma vantagem para si ou para outra pessoa, não como um fim em si mesmo.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a:bodyPr>
          <a:lstStyle/>
          <a:p>
            <a:pPr algn="just"/>
            <a:r>
              <a:rPr lang="pt-BR" dirty="0" smtClean="0"/>
              <a:t>E isto não é afastado sequer no caso de uma “mentira bem-intencionada”. Quem mente deve responder pelas consequências de sua mentira perante um tribunal, sendo o ser verídico (honesto) em todas as declarações “mandamento sagrado da razão que ordena incondicionalmente e não admite limitação por quaisquer conveniências” (p. 190)</a:t>
            </a:r>
          </a:p>
          <a:p>
            <a:pPr algn="just"/>
            <a:r>
              <a:rPr lang="pt-BR" dirty="0" smtClean="0"/>
              <a:t>A pessoa para quem se mentiu como um meio para se tirar uma vantagem para si ou para outra pessoa, não como um fim em </a:t>
            </a:r>
            <a:r>
              <a:rPr lang="pt-BR" smtClean="0"/>
              <a:t>si mesmo.</a:t>
            </a:r>
            <a:endParaRPr lang="pt-B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a:bodyPr>
          <a:lstStyle/>
          <a:p>
            <a:pPr algn="just"/>
            <a:endParaRPr lang="pt-BR" dirty="0" smtClean="0"/>
          </a:p>
          <a:p>
            <a:pPr algn="just"/>
            <a:r>
              <a:rPr lang="pt-BR" dirty="0" smtClean="0"/>
              <a:t>A pessoa para quem se mentiu foi usada para interesse próprio e foi desconsiderada não apenas ela mesma, ao se fazer isto, mas a humanidade como um todo que teve um mandamento da razão violado. </a:t>
            </a:r>
          </a:p>
          <a:p>
            <a:pPr algn="just"/>
            <a:r>
              <a:rPr lang="pt-BR" dirty="0" smtClean="0"/>
              <a:t>O homem como fim em si mesmo e nunca como meio típico do discurso dos direitos humanos no sentido anterior.</a:t>
            </a:r>
          </a:p>
          <a:p>
            <a:pPr algn="just"/>
            <a:r>
              <a:rPr lang="pt-BR" dirty="0" smtClean="0"/>
              <a:t>O homem estoico de Kant.</a:t>
            </a:r>
          </a:p>
          <a:p>
            <a:pPr algn="just"/>
            <a:endParaRPr lang="pt-B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p:txBody>
          <a:bodyPr>
            <a:normAutofit fontScale="77500" lnSpcReduction="20000"/>
          </a:bodyPr>
          <a:lstStyle/>
          <a:p>
            <a:pPr algn="just"/>
            <a:endParaRPr lang="pt-BR" dirty="0" smtClean="0"/>
          </a:p>
          <a:p>
            <a:pPr algn="just"/>
            <a:r>
              <a:rPr lang="pt-BR" dirty="0" smtClean="0"/>
              <a:t>Da necessidade de leitura de Kant para o diálogo com Hegel e Marx.</a:t>
            </a:r>
          </a:p>
          <a:p>
            <a:pPr algn="just"/>
            <a:r>
              <a:rPr lang="pt-BR" dirty="0" smtClean="0"/>
              <a:t>O surgimento do sujeito de direito e da noção correspondente de "direito subjetivo" coincide com o surgimento do arcabouço conceitual jurídico-ideológico que reveste a sociedade burguesa. Coincide, também, com o surgimento da noção de indivíduo (que, como sabemos, não existia até o advento da Modernidade). E coincide com o surgimento da noção de subjetividade (que tampouco existia) - Alberto</a:t>
            </a:r>
          </a:p>
          <a:p>
            <a:pPr algn="just"/>
            <a:r>
              <a:rPr lang="pt-BR" dirty="0" smtClean="0"/>
              <a:t>Kant é a descoberta da subjetivação. Hegel é a contestação à esta subjetivação kantiana. Marx é a percepção do papel da importância desta subjetivação para a lógica de acumulação do capital.</a:t>
            </a:r>
          </a:p>
          <a:p>
            <a:pPr algn="just"/>
            <a:r>
              <a:rPr lang="pt-BR" dirty="0" smtClean="0"/>
              <a:t>O sujeito desta subjetivação não como um fenômeno individual, mas com desdobramentos coletivos - universalização do sujeito. Para que isto comporte a lógica do capital não basta que seja uma subjetivação apenas no plano individual, mas deve ser coletivizada. O capitalismo precisa observar leis morais que sejam observadas por todos.</a:t>
            </a:r>
          </a:p>
          <a:p>
            <a:pPr algn="just">
              <a:buNone/>
            </a:pPr>
            <a:endParaRPr lang="pt-BR"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O DIREITO EM KANT</a:t>
            </a:r>
            <a:endParaRPr lang="pt-BR" sz="4000" dirty="0"/>
          </a:p>
        </p:txBody>
      </p:sp>
      <p:sp>
        <p:nvSpPr>
          <p:cNvPr id="3" name="Espaço Reservado para Conteúdo 2"/>
          <p:cNvSpPr>
            <a:spLocks noGrp="1"/>
          </p:cNvSpPr>
          <p:nvPr>
            <p:ph idx="1"/>
          </p:nvPr>
        </p:nvSpPr>
        <p:spPr/>
        <p:txBody>
          <a:bodyPr>
            <a:normAutofit/>
          </a:bodyPr>
          <a:lstStyle/>
          <a:p>
            <a:pPr algn="just"/>
            <a:endParaRPr lang="pt-BR" dirty="0" smtClean="0"/>
          </a:p>
          <a:p>
            <a:pPr algn="just"/>
            <a:r>
              <a:rPr lang="pt-BR" sz="2800" dirty="0" smtClean="0"/>
              <a:t>A questão do direito e da sanção – </a:t>
            </a:r>
            <a:r>
              <a:rPr lang="pt-BR" sz="2800" dirty="0" err="1" smtClean="0"/>
              <a:t>heteronomia</a:t>
            </a:r>
            <a:r>
              <a:rPr lang="pt-BR" sz="2800" dirty="0" smtClean="0"/>
              <a:t>, autonomia e direito como produto da razão humana.</a:t>
            </a:r>
          </a:p>
          <a:p>
            <a:pPr algn="just"/>
            <a:r>
              <a:rPr lang="pt-BR" sz="2800" dirty="0" smtClean="0"/>
              <a:t>A vontade geral de Rousseau.</a:t>
            </a:r>
          </a:p>
          <a:p>
            <a:pPr algn="just"/>
            <a:r>
              <a:rPr lang="pt-BR" sz="2800" dirty="0" smtClean="0"/>
              <a:t>Abrir mão da liberdade para se ter liberdade.</a:t>
            </a:r>
          </a:p>
          <a:p>
            <a:pPr algn="just"/>
            <a:r>
              <a:rPr lang="pt-BR" sz="2800" dirty="0" smtClean="0"/>
              <a:t>O que determina a adequação às normas jurídicas não e a sanção, mas a lei moral em última instância.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O DIREITO EM KANT</a:t>
            </a:r>
            <a:endParaRPr lang="pt-BR" sz="4000"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“Tanto a definição de direito quanto seu princípio universal são compostos pelos mesmos elementos básicos. ‘O direito é o conjunto das condições sob as quais o arbítrio de um pode ser unido ao arbítrio de outro segundo uma lei universal da liberdade’ (</a:t>
            </a:r>
            <a:r>
              <a:rPr lang="pt-BR" dirty="0" err="1" smtClean="0"/>
              <a:t>Rechtsl</a:t>
            </a:r>
            <a:r>
              <a:rPr lang="pt-BR" dirty="0" smtClean="0"/>
              <a:t>, VI, 230). A lei universal do direito é, por sua vez, assim formulada: “Age exteriormente de tal maneira que o livre uso de teu arbítrio possa coexistir com a liberdade de cada um, segundo uma lei </a:t>
            </a:r>
            <a:r>
              <a:rPr lang="pt-BR" dirty="0" err="1" smtClean="0"/>
              <a:t>universal´</a:t>
            </a:r>
            <a:r>
              <a:rPr lang="pt-BR" dirty="0" smtClean="0"/>
              <a:t>(p. 231). Trata-se das relações externas, das ações de pessoas que possam realmente influenciar a ação dos outros; nesta perspectiva não interessam as intenções, e a lei universal do direito não é necessariamente tomada como móbil da ação (dado que não se trata de virtude, mas de direito).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O DIREITO EM KANT</a:t>
            </a:r>
            <a:endParaRPr lang="pt-BR" sz="4000"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O que importa não é matéria do arbítrio (o fim visado por alguém), mas a forma da relação dos arbítrios (p. 230), ou seja, quando se negocia um objeto não é considerado se alguém será ou não beneficiado por ele, o que importa é apenas a forma da relação dos arbítrios, os dois contratantes sendo considerados livres e iguais e a coexistência de suas liberdades estando de acordo com uma lei universal. Os elementos básicos são dois: de um lado, a relação mútua dos arbítrios e, de outro, a universalidade da lei”. (“A distinção entre direito e ética na filosofia kantiana” de Ricardo R. Terra, p. 91, em “Kant no Brasil”, organizado por Daniel Omar Perez).</a:t>
            </a:r>
          </a:p>
          <a:p>
            <a:pPr algn="just"/>
            <a:endParaRPr lang="pt-BR"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O DIREITO EM KANT</a:t>
            </a:r>
            <a:endParaRPr lang="pt-BR" sz="4000" dirty="0"/>
          </a:p>
        </p:txBody>
      </p:sp>
      <p:sp>
        <p:nvSpPr>
          <p:cNvPr id="3" name="Espaço Reservado para Conteúdo 2"/>
          <p:cNvSpPr>
            <a:spLocks noGrp="1"/>
          </p:cNvSpPr>
          <p:nvPr>
            <p:ph idx="1"/>
          </p:nvPr>
        </p:nvSpPr>
        <p:spPr/>
        <p:txBody>
          <a:bodyPr>
            <a:normAutofit/>
          </a:bodyPr>
          <a:lstStyle/>
          <a:p>
            <a:pPr algn="just"/>
            <a:r>
              <a:rPr lang="pt-BR" dirty="0" smtClean="0"/>
              <a:t>O mesmo sujeito de direito descrito por Marx como indispensável à constituição da lógica de acumulação do capital.</a:t>
            </a:r>
          </a:p>
          <a:p>
            <a:pPr algn="just"/>
            <a:r>
              <a:rPr lang="pt-BR" dirty="0" smtClean="0"/>
              <a:t>O homem passa, pela razão, a ser um projeto inalcançável a si mesmo. Bastaria uma ideia de razão, ainda que inalcançável. Aliás, isto é perfeito para a sustentação dos princípios (leis morais) que acomodam os espíritos e contaminam a classe trabalhadora.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O DIREITO EM KANT</a:t>
            </a:r>
            <a:endParaRPr lang="pt-BR" sz="4000"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Os direitos naturais, por fim, aparecem como uma nítida composição entre a razão e a natureza em Kant. Não seria possível, na perspectiva kantiana, conceber os direitos naturais como inatos ao ser humano. O único direito inato seria a liberdade (“A metafísica dos costumes”). Caso isto se desse, os direitos naturais seriam uma realização dos imperativos hipotéticos. Em se situando na perspectiva do direito, como posto acima, devem ser visto como relacionados com os imperativos categóricos. Os direitos naturais são, portanto, decorrentes da lei moral construída pelo percurso da racionalidade e a qual a todo homem, desde o seu nascimento, deve-se dar possibilidade de acesso. </a:t>
            </a:r>
          </a:p>
          <a:p>
            <a:pPr algn="just"/>
            <a:endParaRPr lang="pt-B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p:txBody>
          <a:bodyPr>
            <a:normAutofit fontScale="77500" lnSpcReduction="20000"/>
          </a:bodyPr>
          <a:lstStyle/>
          <a:p>
            <a:pPr algn="just"/>
            <a:r>
              <a:rPr lang="pt-BR" dirty="0" smtClean="0"/>
              <a:t>Indivíduo burguês - subjetividade como interioridade (psicológica e epistemológica) - representações na esfera da consciência – Alberto.</a:t>
            </a:r>
          </a:p>
          <a:p>
            <a:pPr algn="just"/>
            <a:r>
              <a:rPr lang="pt-BR" dirty="0" smtClean="0"/>
              <a:t>Esse é o quadro em que nasce a razão na Modernidade, de Descartes até Kant. Hegel, apogeu da razão burguesa, é um pouco diferente, pois rejeita a noção de representação e de subjetividade até então (daí porque Marx tomará a </a:t>
            </a:r>
            <a:r>
              <a:rPr lang="pt-BR" i="1" dirty="0" smtClean="0"/>
              <a:t>Fenomenologia</a:t>
            </a:r>
            <a:r>
              <a:rPr lang="pt-BR" dirty="0" smtClean="0"/>
              <a:t> como a primeira crítica ideológica, ainda que idealista – Alberto.</a:t>
            </a:r>
          </a:p>
          <a:p>
            <a:pPr algn="just"/>
            <a:r>
              <a:rPr lang="pt-BR" dirty="0" smtClean="0"/>
              <a:t>Minha leitura, como você percebe, é </a:t>
            </a:r>
            <a:r>
              <a:rPr lang="pt-BR" dirty="0" err="1" smtClean="0"/>
              <a:t>lukácsiana</a:t>
            </a:r>
            <a:r>
              <a:rPr lang="pt-BR" dirty="0" smtClean="0"/>
              <a:t>. Eu entendo, com </a:t>
            </a:r>
            <a:r>
              <a:rPr lang="pt-BR" dirty="0" err="1" smtClean="0"/>
              <a:t>Lukács</a:t>
            </a:r>
            <a:r>
              <a:rPr lang="pt-BR" dirty="0" smtClean="0"/>
              <a:t>, que o processo de ascensão da burguesia e afirmação das conquistas da razão contra a superstição e a dominação política, sofre um revés no momento em que a burguesia, em 1848, percebe que não pode continuar seu projeto sem que ela própria pereça como classe. O ponto culminante desse movimento, portanto, é Hegel. Tanto assim que, a partir de então, renascem os irracionalismos e os relativismos de toda espécie (filosofias "da emoção", "do sentimento", relativismos de todo tipo), pois agora a burguesia tem de jogar fora a razão e lutar contra os herdeiros do racionalismo hegeliano: ou seja, Marx - Alberto</a:t>
            </a:r>
          </a:p>
          <a:p>
            <a:pPr algn="just"/>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p:txBody>
          <a:bodyPr>
            <a:normAutofit fontScale="92500" lnSpcReduction="20000"/>
          </a:bodyPr>
          <a:lstStyle/>
          <a:p>
            <a:pPr algn="just"/>
            <a:r>
              <a:rPr lang="pt-BR" dirty="0" smtClean="0"/>
              <a:t>Esta última observação será muito importante para os direitos humanos. Há uma forma de ver os direitos humanos proveniente de Kant e outra proveniente de Hegel. Kant e sua apropriação pelos positivismos jurídicos (principalmente pós-positivismo). Hegel e sua apropriação pelas teorias do reconhecimento.</a:t>
            </a:r>
          </a:p>
          <a:p>
            <a:pPr algn="just"/>
            <a:r>
              <a:rPr lang="pt-BR" dirty="0" smtClean="0"/>
              <a:t>Pergunta de hoje da Fenomenologia estabelece esta relação e a aula dará conta de ajudar na resposta e na relação entre o curso e o texto lido: “O que Hegel entende por fenômeno. Estabeleça uma relação entre este conceito e o que é apreendido a partir de Kant (fenômeno como deslocamento do entendimento do objeto a partir do </a:t>
            </a:r>
            <a:r>
              <a:rPr lang="pt-BR" smtClean="0"/>
              <a:t>sujeito</a:t>
            </a:r>
            <a:r>
              <a:rPr lang="pt-BR" smtClean="0"/>
              <a:t>)?”</a:t>
            </a:r>
            <a:endParaRPr lang="pt-BR" dirty="0" smtClean="0"/>
          </a:p>
          <a:p>
            <a:pPr algn="just"/>
            <a:endParaRPr lang="pt-BR" dirty="0" smtClean="0"/>
          </a:p>
          <a:p>
            <a:pPr algn="just"/>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ASPECTOS INTRODUTÓRIOS</a:t>
            </a:r>
            <a:endParaRPr lang="pt-BR" sz="4000" dirty="0"/>
          </a:p>
        </p:txBody>
      </p:sp>
      <p:sp>
        <p:nvSpPr>
          <p:cNvPr id="3" name="Espaço Reservado para Conteúdo 2"/>
          <p:cNvSpPr>
            <a:spLocks noGrp="1"/>
          </p:cNvSpPr>
          <p:nvPr>
            <p:ph idx="1"/>
          </p:nvPr>
        </p:nvSpPr>
        <p:spPr/>
        <p:txBody>
          <a:bodyPr>
            <a:normAutofit fontScale="92500"/>
          </a:bodyPr>
          <a:lstStyle/>
          <a:p>
            <a:pPr algn="just"/>
            <a:r>
              <a:rPr lang="pt-BR" dirty="0" smtClean="0"/>
              <a:t>Um sujeito portador de valores do capital, precisa parecer livre e igual, para vender a sua força de trabalho. Para isto a liberdade/igualdade deve aparecer como algo inato, mas os demais deveres morais devem ser obra do sujeito (do nascente capitalismo).</a:t>
            </a:r>
          </a:p>
          <a:p>
            <a:pPr algn="just"/>
            <a:r>
              <a:rPr lang="pt-BR" dirty="0" smtClean="0"/>
              <a:t>As construções teóricas da economia, política e filosofia e sua harmonia para a consolidação do pensamento burguês</a:t>
            </a:r>
          </a:p>
          <a:p>
            <a:pPr algn="just"/>
            <a:r>
              <a:rPr lang="pt-BR" dirty="0" smtClean="0"/>
              <a:t>Para isto, a importância do sujeito de direito no capital.</a:t>
            </a:r>
          </a:p>
          <a:p>
            <a:pPr algn="just"/>
            <a:r>
              <a:rPr lang="pt-BR" dirty="0" smtClean="0"/>
              <a:t>A mercadoria e seus valores de uso e de troca. O trabalho concreto e o trabalho abstrato. A mercadoria trabalho.</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a:bodyPr>
          <a:lstStyle/>
          <a:p>
            <a:pPr algn="just"/>
            <a:r>
              <a:rPr lang="pt-BR" dirty="0" smtClean="0"/>
              <a:t>Seleção no pensamento complexo apenas do que mais de perto nos interessa para entender a universalização do sujeito.</a:t>
            </a:r>
          </a:p>
          <a:p>
            <a:pPr algn="just"/>
            <a:r>
              <a:rPr lang="pt-BR" dirty="0" smtClean="0"/>
              <a:t>Kant e antecipação da revolução burguesa.</a:t>
            </a:r>
          </a:p>
          <a:p>
            <a:pPr algn="just"/>
            <a:r>
              <a:rPr lang="pt-BR" dirty="0" smtClean="0"/>
              <a:t>A universalização do sujeito pela primeira vez.</a:t>
            </a:r>
          </a:p>
          <a:p>
            <a:pPr algn="just"/>
            <a:r>
              <a:rPr lang="pt-BR" dirty="0" smtClean="0"/>
              <a:t>Migração da análise a partir do objeto (essência) para o sujeito (“aparência”).</a:t>
            </a:r>
          </a:p>
          <a:p>
            <a:pPr algn="just"/>
            <a:r>
              <a:rPr lang="pt-BR" dirty="0" smtClean="0"/>
              <a:t>Reflexos nas análises de alienação de Hegel e do jovem Marx e de fetiche da mercadoria do Marx da maturidade.</a:t>
            </a:r>
          </a:p>
          <a:p>
            <a:pPr algn="just"/>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lnSpcReduction="10000"/>
          </a:bodyPr>
          <a:lstStyle/>
          <a:p>
            <a:pPr algn="just"/>
            <a:r>
              <a:rPr lang="pt-BR" dirty="0" smtClean="0"/>
              <a:t>A relação sujeito/objeto aqui a ser considerada compõe do binômio homem/razão.</a:t>
            </a:r>
          </a:p>
          <a:p>
            <a:pPr algn="just"/>
            <a:r>
              <a:rPr lang="pt-BR" dirty="0" smtClean="0"/>
              <a:t>Qualquer ser humano poderá percorrer o caminho da razão, ao buscar a realização das leis morais.</a:t>
            </a:r>
          </a:p>
          <a:p>
            <a:pPr algn="just"/>
            <a:r>
              <a:rPr lang="pt-BR" dirty="0" smtClean="0"/>
              <a:t>Portanto, a razão universalizada traduz um percurso que pode ser percorrido por qualquer homem individualmente na medida em que foi obra de todos os demais homens. </a:t>
            </a:r>
          </a:p>
          <a:p>
            <a:pPr algn="just"/>
            <a:r>
              <a:rPr lang="pt-BR" dirty="0" smtClean="0"/>
              <a:t>Assim, cada homem deverá ser livre e totalmente livre para realizar este percurso, não podendo ser guiado por causas externas que o compilam a realizá-lo.</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fontScale="85000" lnSpcReduction="10000"/>
          </a:bodyPr>
          <a:lstStyle/>
          <a:p>
            <a:pPr algn="just"/>
            <a:r>
              <a:rPr lang="pt-BR" b="1" dirty="0" smtClean="0"/>
              <a:t>CONTRASTE 1 - Dever versus inclinação</a:t>
            </a:r>
            <a:endParaRPr lang="pt-BR" dirty="0" smtClean="0"/>
          </a:p>
          <a:p>
            <a:pPr algn="just"/>
            <a:r>
              <a:rPr lang="pt-BR" b="1" dirty="0" smtClean="0"/>
              <a:t>CONTRASTE 2 – Autonomia versus </a:t>
            </a:r>
            <a:r>
              <a:rPr lang="pt-BR" b="1" dirty="0" err="1" smtClean="0"/>
              <a:t>heteronomia</a:t>
            </a:r>
            <a:endParaRPr lang="pt-BR" dirty="0" smtClean="0"/>
          </a:p>
          <a:p>
            <a:pPr algn="just"/>
            <a:r>
              <a:rPr lang="pt-BR" b="1" dirty="0" smtClean="0"/>
              <a:t>CONTRASTE 3 – Imperativos categóricos versus imperativo hipotéticos.</a:t>
            </a:r>
            <a:endParaRPr lang="pt-BR" dirty="0" smtClean="0"/>
          </a:p>
          <a:p>
            <a:pPr lvl="0" algn="just"/>
            <a:r>
              <a:rPr lang="pt-BR" dirty="0" smtClean="0"/>
              <a:t>De um lado, o homem segue as suas inclinações, seus instintos, seus desejos, ele age de baseado em algo que lhe é externo à razão, atendendo mais ao chamado de sua natureza, com isto age não com autonomia, mas a partir de uma </a:t>
            </a:r>
            <a:r>
              <a:rPr lang="pt-BR" dirty="0" err="1" smtClean="0"/>
              <a:t>heteronomia</a:t>
            </a:r>
            <a:r>
              <a:rPr lang="pt-BR" dirty="0" smtClean="0"/>
              <a:t>, o que daria ensejo a um imperativo hipotético;</a:t>
            </a:r>
          </a:p>
          <a:p>
            <a:pPr algn="just"/>
            <a:r>
              <a:rPr lang="pt-BR" dirty="0" smtClean="0"/>
              <a:t>De outro lado, o homem age segundo o dever de fazê-lo, observadas leis morais ditadas pela razão, age de forma autônoma, já que o seu agir não é imposto por elemento externos à razão, ensejando o que se conhece como imperativo categórico.</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ASPECTOS INICIAIS PARA COMPREENSÃO DA FILOSOFIA DE KANT</a:t>
            </a:r>
            <a:endParaRPr lang="pt-BR" sz="4000" dirty="0"/>
          </a:p>
        </p:txBody>
      </p:sp>
      <p:sp>
        <p:nvSpPr>
          <p:cNvPr id="3" name="Espaço Reservado para Conteúdo 2"/>
          <p:cNvSpPr>
            <a:spLocks noGrp="1"/>
          </p:cNvSpPr>
          <p:nvPr>
            <p:ph idx="1"/>
          </p:nvPr>
        </p:nvSpPr>
        <p:spPr/>
        <p:txBody>
          <a:bodyPr>
            <a:normAutofit lnSpcReduction="10000"/>
          </a:bodyPr>
          <a:lstStyle/>
          <a:p>
            <a:pPr algn="just"/>
            <a:r>
              <a:rPr lang="pt-BR" dirty="0" smtClean="0"/>
              <a:t>Conflito razão e natureza.</a:t>
            </a:r>
          </a:p>
          <a:p>
            <a:pPr algn="just"/>
            <a:r>
              <a:rPr lang="pt-BR" dirty="0" smtClean="0"/>
              <a:t>Exemplo da esmola.</a:t>
            </a:r>
          </a:p>
          <a:p>
            <a:pPr algn="just"/>
            <a:r>
              <a:rPr lang="pt-BR" dirty="0" smtClean="0"/>
              <a:t>o raciocínio anterior somente funciona na medida em que nenhum homem é tido como um meio, mas sempre deve aparecer como um fim em si mesmo. Logo, ao dar esmola, para atender ao seu desejo altruísta ou para obter abatimento no imposto de renda, passei a usar o outro homem como meio para a satisfação de algo que tem um significado egoístico, que atende mais aos desejos de minha natureza do que à racionalidade humana.</a:t>
            </a:r>
          </a:p>
          <a:p>
            <a:pPr algn="just">
              <a:buNone/>
            </a:pPr>
            <a:endParaRPr lang="pt-BR" dirty="0" smtClean="0"/>
          </a:p>
          <a:p>
            <a:pPr algn="just"/>
            <a:endParaRPr lang="pt-BR" dirty="0" smtClean="0"/>
          </a:p>
          <a:p>
            <a:pPr algn="just"/>
            <a:endParaRPr lang="pt-B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TotalTime>
  <Words>2546</Words>
  <Application>Microsoft Office PowerPoint</Application>
  <PresentationFormat>Apresentação na tela (4:3)</PresentationFormat>
  <Paragraphs>89</Paragraphs>
  <Slides>24</Slides>
  <Notes>0</Notes>
  <HiddenSlides>0</HiddenSlides>
  <MMClips>0</MMClips>
  <ScaleCrop>false</ScaleCrop>
  <HeadingPairs>
    <vt:vector size="4" baseType="variant">
      <vt:variant>
        <vt:lpstr>Tema</vt:lpstr>
      </vt:variant>
      <vt:variant>
        <vt:i4>1</vt:i4>
      </vt:variant>
      <vt:variant>
        <vt:lpstr>Títulos de slides</vt:lpstr>
      </vt:variant>
      <vt:variant>
        <vt:i4>24</vt:i4>
      </vt:variant>
    </vt:vector>
  </HeadingPairs>
  <TitlesOfParts>
    <vt:vector size="25" baseType="lpstr">
      <vt:lpstr>Fluxo</vt:lpstr>
      <vt:lpstr>GRUPOS EXCLUÍDOS, DIREITOS HUMANOS E  MOVIMENTOS SOCIAIS</vt:lpstr>
      <vt:lpstr>ASPECTOS INTRODUTÓRIOS</vt:lpstr>
      <vt:lpstr>ASPECTOS INTRODUTÓRIOS</vt:lpstr>
      <vt:lpstr>ASPECTOS INTRODUTÓRIOS</vt:lpstr>
      <vt:lpstr>ASPECTOS INTRODUTÓRIOS</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ASPECTOS INICIAIS PARA COMPREENSÃO DA FILOSOFIA DE KANT</vt:lpstr>
      <vt:lpstr>O DIREITO EM KANT</vt:lpstr>
      <vt:lpstr>O DIREITO EM KANT</vt:lpstr>
      <vt:lpstr>O DIREITO EM KANT</vt:lpstr>
      <vt:lpstr>O DIREITO EM KANT</vt:lpstr>
      <vt:lpstr>O DIREITO EM KANT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Marcus</dc:creator>
  <cp:lastModifiedBy>Marcus</cp:lastModifiedBy>
  <cp:revision>23</cp:revision>
  <dcterms:created xsi:type="dcterms:W3CDTF">2015-08-23T21:03:42Z</dcterms:created>
  <dcterms:modified xsi:type="dcterms:W3CDTF">2015-08-26T10:52:26Z</dcterms:modified>
</cp:coreProperties>
</file>