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61" r:id="rId5"/>
    <p:sldId id="262" r:id="rId6"/>
    <p:sldId id="25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3F4CB-438D-4157-B812-21334B397237}" type="datetimeFigureOut">
              <a:rPr lang="pt-BR"/>
              <a:t>28/08/2015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34827-6898-4A90-9E71-2AE529134824}" type="slidenum">
              <a:rPr lang="pt-BR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817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34827-6898-4A90-9E71-2AE529134824}" type="slidenum">
              <a:rPr lang="pt-BR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2249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34827-6898-4A90-9E71-2AE529134824}" type="slidenum">
              <a:rPr lang="pt-BR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174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34827-6898-4A90-9E71-2AE529134824}" type="slidenum">
              <a:rPr lang="pt-BR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7938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34827-6898-4A90-9E71-2AE529134824}" type="slidenum">
              <a:rPr lang="pt-BR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35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34827-6898-4A90-9E71-2AE529134824}" type="slidenum">
              <a:rPr lang="pt-BR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009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34827-6898-4A90-9E71-2AE529134824}" type="slidenum">
              <a:rPr lang="pt-BR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8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28.08.2015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28.08.2015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28.08.2015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28.08.2015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28.08.2015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28.08.2015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28.08.2015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28.08.2015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28.08.2015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28.08.2015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28.08.2015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28.08.2015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O </a:t>
            </a:r>
            <a:r>
              <a:rPr lang="de-DE" dirty="0" err="1"/>
              <a:t>que</a:t>
            </a:r>
            <a:r>
              <a:rPr lang="de-DE" dirty="0"/>
              <a:t> o </a:t>
            </a:r>
            <a:r>
              <a:rPr lang="de-DE" dirty="0" err="1"/>
              <a:t>autor</a:t>
            </a:r>
            <a:r>
              <a:rPr lang="de-DE" dirty="0"/>
              <a:t> </a:t>
            </a:r>
            <a:r>
              <a:rPr lang="de-DE" dirty="0" err="1"/>
              <a:t>quis</a:t>
            </a:r>
            <a:r>
              <a:rPr lang="de-DE" dirty="0"/>
              <a:t> </a:t>
            </a:r>
            <a:r>
              <a:rPr lang="de-DE" dirty="0" err="1"/>
              <a:t>dizer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terceiro</a:t>
            </a:r>
            <a:r>
              <a:rPr lang="de-DE" dirty="0"/>
              <a:t> </a:t>
            </a:r>
            <a:r>
              <a:rPr lang="de-DE" dirty="0" err="1"/>
              <a:t>aspecto</a:t>
            </a:r>
            <a:r>
              <a:rPr lang="de-DE" dirty="0"/>
              <a:t> do </a:t>
            </a:r>
            <a:r>
              <a:rPr lang="de-DE" dirty="0" err="1"/>
              <a:t>método</a:t>
            </a:r>
            <a:r>
              <a:rPr lang="de-DE" dirty="0"/>
              <a:t> histórico-crítico?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46153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pt-BR" sz="3200" i="1" dirty="0">
                <a:latin typeface="Times New Roman" charset="0"/>
              </a:rPr>
              <a:t>"...é preciso que o pesquisador observe com as lentes do passado, as ciências do passado." </a:t>
            </a:r>
            <a:r>
              <a:rPr lang="pt-BR" sz="3200" dirty="0" err="1">
                <a:latin typeface="Times New Roman" charset="0"/>
              </a:rPr>
              <a:t>Bachelard</a:t>
            </a:r>
            <a:endParaRPr lang="pt-BR" sz="3200" dirty="0">
              <a:latin typeface="Times New Roman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4079"/>
            <a:ext cx="1050722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pt-BR" sz="2400" dirty="0">
              <a:latin typeface="Calibri" charset="0"/>
            </a:endParaRPr>
          </a:p>
          <a:p>
            <a:pPr marL="0" indent="0" algn="ctr">
              <a:buNone/>
            </a:pPr>
            <a:r>
              <a:rPr lang="pt-BR" sz="2400" dirty="0">
                <a:latin typeface="Calibri" charset="0"/>
              </a:rPr>
              <a:t>CONTEXTO HISTÓRICO</a:t>
            </a:r>
          </a:p>
          <a:p>
            <a:pPr marL="0" indent="0" algn="ctr">
              <a:buNone/>
            </a:pPr>
            <a:r>
              <a:rPr lang="pt-BR" sz="2400" dirty="0">
                <a:latin typeface="Calibri" charset="0"/>
              </a:rPr>
              <a:t>(personagens, contexto social e institucional, recursos teóricos e técnico, valores e aspirações)</a:t>
            </a:r>
          </a:p>
          <a:p>
            <a:pPr marL="0" indent="0" algn="ctr">
              <a:buNone/>
            </a:pPr>
            <a:r>
              <a:rPr lang="pt-BR" sz="2400" dirty="0">
                <a:latin typeface="Calibri" charset="0"/>
              </a:rPr>
              <a:t>\/</a:t>
            </a:r>
          </a:p>
          <a:p>
            <a:pPr marL="0" indent="0" algn="ctr">
              <a:buNone/>
            </a:pPr>
            <a:r>
              <a:rPr lang="pt-BR" sz="2400" b="1" dirty="0">
                <a:latin typeface="Calibri" charset="0"/>
              </a:rPr>
              <a:t>DISCURSO CIENTÍFICO</a:t>
            </a:r>
          </a:p>
          <a:p>
            <a:pPr marL="0" indent="0" algn="ctr">
              <a:buNone/>
            </a:pPr>
            <a:r>
              <a:rPr lang="pt-BR" sz="2400" dirty="0">
                <a:latin typeface="Calibri" charset="0"/>
              </a:rPr>
              <a:t>/\</a:t>
            </a:r>
          </a:p>
          <a:p>
            <a:pPr marL="0" indent="0" algn="ctr">
              <a:buNone/>
            </a:pPr>
            <a:r>
              <a:rPr lang="pt-BR" sz="2400" dirty="0">
                <a:latin typeface="Calibri" charset="0"/>
              </a:rPr>
              <a:t>CONDIÇÕES DE VALIDADE</a:t>
            </a:r>
          </a:p>
          <a:p>
            <a:pPr marL="0" indent="0" algn="ctr">
              <a:buNone/>
            </a:pPr>
            <a:r>
              <a:rPr lang="pt-BR" sz="2400" dirty="0">
                <a:latin typeface="Calibri" charset="0"/>
              </a:rPr>
              <a:t>(proposicional, normativa e expressiva)</a:t>
            </a:r>
          </a:p>
          <a:p>
            <a:pPr marL="0" indent="0" algn="ctr">
              <a:buNone/>
            </a:pPr>
            <a:endParaRPr lang="pt-BR" sz="1600" b="1" dirty="0">
              <a:latin typeface="Calibri" charset="0"/>
            </a:endParaRPr>
          </a:p>
          <a:p>
            <a:pPr marL="0" indent="0" algn="ctr">
              <a:buNone/>
            </a:pPr>
            <a:endParaRPr lang="pt-BR" sz="1600" b="1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625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34291" y="-63854"/>
            <a:ext cx="1050722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pt-BR" sz="2400" dirty="0">
              <a:latin typeface="Calibri" charset="0"/>
            </a:endParaRPr>
          </a:p>
          <a:p>
            <a:pPr marL="0" indent="0" algn="ctr">
              <a:buNone/>
            </a:pPr>
            <a:r>
              <a:rPr lang="pt-BR" sz="2400" dirty="0">
                <a:latin typeface="Calibri" charset="0"/>
              </a:rPr>
              <a:t>CONTEXTO HISTÓRICO</a:t>
            </a:r>
          </a:p>
          <a:p>
            <a:pPr marL="0" indent="0" algn="ctr">
              <a:buNone/>
            </a:pPr>
            <a:r>
              <a:rPr lang="pt-BR" sz="2400" dirty="0">
                <a:latin typeface="Calibri" charset="0"/>
              </a:rPr>
              <a:t>(personagens, contexto social e institucional, recursos teóricos e técnico, valores e aspirações)</a:t>
            </a:r>
          </a:p>
          <a:p>
            <a:pPr marL="0" indent="0" algn="ctr">
              <a:buNone/>
            </a:pPr>
            <a:r>
              <a:rPr lang="pt-BR" sz="2400" dirty="0">
                <a:latin typeface="Calibri" charset="0"/>
              </a:rPr>
              <a:t>\/</a:t>
            </a:r>
          </a:p>
          <a:p>
            <a:pPr marL="0" indent="0" algn="ctr">
              <a:buNone/>
            </a:pPr>
            <a:r>
              <a:rPr lang="pt-BR" sz="2400" b="1" dirty="0">
                <a:latin typeface="Calibri" charset="0"/>
              </a:rPr>
              <a:t>DISCURSO HISTÓRICO-EPIDEMIOLÓGICO</a:t>
            </a:r>
          </a:p>
          <a:p>
            <a:pPr marL="0" indent="0" algn="ctr">
              <a:buNone/>
            </a:pPr>
            <a:r>
              <a:rPr lang="pt-BR" sz="2400" dirty="0">
                <a:latin typeface="Calibri" charset="0"/>
              </a:rPr>
              <a:t>/\</a:t>
            </a:r>
          </a:p>
          <a:p>
            <a:pPr marL="0" indent="0" algn="ctr">
              <a:buNone/>
            </a:pPr>
            <a:r>
              <a:rPr lang="pt-BR" sz="2400" dirty="0">
                <a:latin typeface="Calibri" charset="0"/>
              </a:rPr>
              <a:t>CONDIÇÕES DE VALIDADE</a:t>
            </a:r>
          </a:p>
          <a:p>
            <a:pPr marL="0" indent="0" algn="ctr">
              <a:buNone/>
            </a:pPr>
            <a:r>
              <a:rPr lang="pt-BR" sz="2400" dirty="0">
                <a:latin typeface="Calibri" charset="0"/>
              </a:rPr>
              <a:t>(proposicional, normativa e expressiva)</a:t>
            </a:r>
          </a:p>
          <a:p>
            <a:pPr marL="0" indent="0" algn="ctr">
              <a:buNone/>
            </a:pPr>
            <a:endParaRPr lang="pt-BR" sz="1600" b="1" dirty="0">
              <a:latin typeface="Calibri" charset="0"/>
            </a:endParaRPr>
          </a:p>
          <a:p>
            <a:pPr marL="0" indent="0" algn="ctr">
              <a:buNone/>
            </a:pPr>
            <a:endParaRPr lang="pt-BR" sz="1600" b="1" dirty="0">
              <a:latin typeface="Calibri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82675" y="4837113"/>
            <a:ext cx="9507538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just"/>
            <a:r>
              <a:rPr lang="pt-BR" sz="2800" dirty="0">
                <a:latin typeface="Calibri" charset="0"/>
              </a:rPr>
              <a:t> Por isso, será sempre desde uma perspectiva crítica que essa epistemologia histórica se realiza, isto é, dependerá sempre do </a:t>
            </a:r>
            <a:r>
              <a:rPr lang="pt-BR" sz="2800" u="sng" dirty="0">
                <a:latin typeface="Calibri" charset="0"/>
              </a:rPr>
              <a:t>livre e público</a:t>
            </a:r>
            <a:r>
              <a:rPr lang="pt-BR" sz="2800" dirty="0">
                <a:latin typeface="Calibri" charset="0"/>
              </a:rPr>
              <a:t> exame de seus próprios critérios de interpretação da validade do discurso científico estudado.</a:t>
            </a:r>
            <a:endParaRPr lang="pt-BR" sz="2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917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INTERNALIDADE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Artigos de periódicos científicos e outras publicações científicas da época voltadas à epidemiologia;</a:t>
            </a:r>
          </a:p>
          <a:p>
            <a:r>
              <a:rPr lang="pt-BR"/>
              <a:t>Construção do discurso epidemiológico.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EXTERNALIDADE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Artigos e livros de História da medicina, da Saúde Pública e da Epidemiologia, História Geral, Ciências Sociais e biografias</a:t>
            </a:r>
          </a:p>
          <a:p>
            <a:r>
              <a:rPr lang="pt-BR" dirty="0"/>
              <a:t>Relação entre os movimentos internos e as personagens, </a:t>
            </a:r>
            <a:r>
              <a:rPr lang="pt-BR" dirty="0" err="1"/>
              <a:t>institituições</a:t>
            </a:r>
            <a:r>
              <a:rPr lang="pt-BR" dirty="0"/>
              <a:t>, práticas e contextos sociais.</a:t>
            </a:r>
          </a:p>
        </p:txBody>
      </p:sp>
    </p:spTree>
    <p:extLst>
      <p:ext uri="{BB962C8B-B14F-4D97-AF65-F5344CB8AC3E}">
        <p14:creationId xmlns:p14="http://schemas.microsoft.com/office/powerpoint/2010/main" val="2872662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Círculo da compreensão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i="1" dirty="0">
                <a:latin typeface="Calibri" charset="0"/>
              </a:rPr>
              <a:t>"O que se tenta estabelecer é uma certa leitura de textos ou de expressões e as bases a que se recorre para essa leitura só podem ser outras leituras. O círculo também pode ser formulado mediante as relações entre a parte e o todo: tentamos estabelecer a leitura do texto como um todo e para isso recorremos a leituras de suas expressões parciais; mas como estamos lidando com significado e com atribuição de sentido, em que as expressões fazem ou não sentido apenas em relação a outras, a leitura das expressões parciais depende da leitura das outras e, em última análise, da leitura do todo" </a:t>
            </a:r>
            <a:r>
              <a:rPr lang="pt-BR" dirty="0">
                <a:latin typeface="Calibri" charset="0"/>
              </a:rPr>
              <a:t>(Taylor, 1985).</a:t>
            </a:r>
          </a:p>
        </p:txBody>
      </p:sp>
    </p:spTree>
    <p:extLst>
      <p:ext uri="{BB962C8B-B14F-4D97-AF65-F5344CB8AC3E}">
        <p14:creationId xmlns:p14="http://schemas.microsoft.com/office/powerpoint/2010/main" val="2100154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dirty="0"/>
              <a:t>AYRES, J.R.C.M. Epidemiologia, promoção da saúde e o paradoxo do risco. </a:t>
            </a:r>
            <a:r>
              <a:rPr lang="pt-BR" b="1" dirty="0"/>
              <a:t>Rev. Bras. </a:t>
            </a:r>
            <a:r>
              <a:rPr lang="pt-BR" b="1" dirty="0" err="1"/>
              <a:t>Epidemiol</a:t>
            </a:r>
            <a:r>
              <a:rPr lang="pt-BR" dirty="0"/>
              <a:t>. v.5 supl.1. 2002.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70474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O que o autor quis dizer no terceiro aspecto do método histórico-crítico?</vt:lpstr>
      <vt:lpstr>"...é preciso que o pesquisador observe com as lentes do passado, as ciências do passado." Bachelard</vt:lpstr>
      <vt:lpstr>Apresentação do PowerPoint</vt:lpstr>
      <vt:lpstr>Apresentação do PowerPoint</vt:lpstr>
      <vt:lpstr>Círculo da compreensão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o autor quis dizer no terceiro aspecto do método histórico-crítico?</dc:title>
  <dc:creator/>
  <cp:lastModifiedBy/>
  <cp:revision>4</cp:revision>
  <dcterms:created xsi:type="dcterms:W3CDTF">2012-07-30T23:50:35Z</dcterms:created>
  <dcterms:modified xsi:type="dcterms:W3CDTF">2015-08-28T10:55:13Z</dcterms:modified>
</cp:coreProperties>
</file>