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71" r:id="rId6"/>
    <p:sldId id="262" r:id="rId7"/>
    <p:sldId id="261" r:id="rId8"/>
    <p:sldId id="260" r:id="rId9"/>
    <p:sldId id="259" r:id="rId10"/>
    <p:sldId id="258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8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53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16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50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35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8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3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76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8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83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13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E9BB1-A868-4CDF-AFE0-0FB192F79195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6A1B-7F86-497A-BB37-46AADB110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56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DECLARAÇÃO DE SANTAFÉ DE BOGOTÁ</a:t>
            </a:r>
            <a:br>
              <a:rPr lang="pt-BR" dirty="0" smtClean="0"/>
            </a:br>
            <a:r>
              <a:rPr lang="pt-BR" dirty="0" smtClean="0"/>
              <a:t>CONFERÊNCIA INTERNACIONAL DE PROMOÇÃO</a:t>
            </a:r>
            <a:br>
              <a:rPr lang="pt-BR" dirty="0" smtClean="0"/>
            </a:br>
            <a:r>
              <a:rPr lang="pt-BR" dirty="0" smtClean="0"/>
              <a:t>DA SAÚDE</a:t>
            </a:r>
            <a:br>
              <a:rPr lang="pt-BR" dirty="0" smtClean="0"/>
            </a:br>
            <a:r>
              <a:rPr lang="pt-BR" dirty="0" smtClean="0"/>
              <a:t>Santafé de Bogotá, Colômbia, 9 - 12 de novembro de 1992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5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6. Fortalecer a </a:t>
            </a:r>
            <a:r>
              <a:rPr lang="pt-BR" dirty="0" smtClean="0">
                <a:solidFill>
                  <a:srgbClr val="FF0000"/>
                </a:solidFill>
              </a:rPr>
              <a:t>capacidade da população nas tomadas de decisões</a:t>
            </a:r>
            <a:r>
              <a:rPr lang="pt-BR" dirty="0" smtClean="0"/>
              <a:t> que afetem sua vida e para optar por estilos de vida saudáveis.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8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7. Eliminar os efeitos diferenciais da </a:t>
            </a:r>
            <a:r>
              <a:rPr lang="pt-BR" dirty="0" smtClean="0">
                <a:solidFill>
                  <a:srgbClr val="FF0000"/>
                </a:solidFill>
              </a:rPr>
              <a:t>iniquidade sobre a mulher</a:t>
            </a:r>
            <a:r>
              <a:rPr lang="pt-BR" dirty="0" smtClean="0"/>
              <a:t>. A participação da mulher, genitora de vida e bem estar, constitui um elo indispensável na promoção da saúde na América Latina.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3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8. Estimular o </a:t>
            </a:r>
            <a:r>
              <a:rPr lang="pt-BR" dirty="0" smtClean="0">
                <a:solidFill>
                  <a:srgbClr val="FF0000"/>
                </a:solidFill>
              </a:rPr>
              <a:t>diálogo entre diferentes culturas</a:t>
            </a:r>
            <a:r>
              <a:rPr lang="pt-BR" dirty="0" smtClean="0"/>
              <a:t>, de modo que o processo de desenvolvimento da saúde se incorpore ao conjunto do patrimônio cultural da região.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0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9. Fortalecer a </a:t>
            </a:r>
            <a:r>
              <a:rPr lang="pt-BR" dirty="0" smtClean="0">
                <a:solidFill>
                  <a:srgbClr val="FF0000"/>
                </a:solidFill>
              </a:rPr>
              <a:t>capacidade convocatória do setor saúde para mobilizar recursos para a produção social da saúde, </a:t>
            </a:r>
            <a:r>
              <a:rPr lang="pt-BR" dirty="0" smtClean="0"/>
              <a:t>estabelecendo responsabilidades de ação nos diferentes setores sociais e seus efeitos sobre a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11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10. Reconhecer como trabalhadores e agentes de saúde todas as pessoas comprometidas com os processos de promoção da saúde, da mesma maneira que os profissionais formados para a prestação de serviços assistenciais.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66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11. Estimular a investigação na promoção da saúde, para gerar ciência e tecnologia apropriada e disseminar o conhecimento resultante, de forma que se transforme em instrumento de liberdade, mudança e participação.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0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01" y="260648"/>
            <a:ext cx="4869837" cy="665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0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Discute problemas comuns na América Latina</a:t>
            </a:r>
          </a:p>
          <a:p>
            <a:endParaRPr lang="pt-BR" dirty="0"/>
          </a:p>
          <a:p>
            <a:r>
              <a:rPr lang="pt-BR" dirty="0" smtClean="0"/>
              <a:t>Defende o bem estar geral como propósito do desenvolvimento</a:t>
            </a:r>
          </a:p>
          <a:p>
            <a:endParaRPr lang="pt-BR" dirty="0"/>
          </a:p>
          <a:p>
            <a:r>
              <a:rPr lang="pt-BR" dirty="0" smtClean="0"/>
              <a:t>Importância da saúde dentro de um modelo de desenvolvimento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5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América Latina, problemas de falta de equidade social. Crise econômica, aumento de riscos para a saúde e diminuição da capacidade de enfrentá-los.</a:t>
            </a:r>
          </a:p>
          <a:p>
            <a:r>
              <a:rPr lang="pt-BR" dirty="0" smtClean="0"/>
              <a:t>Criação de uma cultura de saúde.</a:t>
            </a:r>
          </a:p>
          <a:p>
            <a:r>
              <a:rPr lang="pt-BR" dirty="0" smtClean="0"/>
              <a:t>Violência</a:t>
            </a:r>
          </a:p>
          <a:p>
            <a:r>
              <a:rPr lang="pt-BR" dirty="0" smtClean="0"/>
              <a:t>Identificar mas também atuar como um agente de mudança.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87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Compromissos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COMPROMISSOS</a:t>
            </a:r>
          </a:p>
          <a:p>
            <a:pPr marL="0" indent="0">
              <a:buNone/>
            </a:pPr>
            <a:r>
              <a:rPr lang="pt-BR" dirty="0" smtClean="0"/>
              <a:t>O direito e o respeito à vida e à paz são os valores éticos</a:t>
            </a:r>
          </a:p>
          <a:p>
            <a:pPr marL="0" indent="0">
              <a:buNone/>
            </a:pPr>
            <a:r>
              <a:rPr lang="pt-BR" dirty="0" smtClean="0"/>
              <a:t>fundamentais da cultura e da saúde. Torna-se indispensável</a:t>
            </a:r>
          </a:p>
          <a:p>
            <a:pPr marL="0" indent="0">
              <a:buNone/>
            </a:pPr>
            <a:r>
              <a:rPr lang="pt-BR" dirty="0" smtClean="0"/>
              <a:t>que a promoção da saúde na América Latina assuma estes</a:t>
            </a:r>
          </a:p>
          <a:p>
            <a:pPr marL="0" indent="0">
              <a:buNone/>
            </a:pPr>
            <a:r>
              <a:rPr lang="pt-BR" dirty="0" smtClean="0"/>
              <a:t>valores, cultive-os e pratique-os habitualmente.</a:t>
            </a:r>
          </a:p>
        </p:txBody>
      </p:sp>
    </p:spTree>
    <p:extLst>
      <p:ext uri="{BB962C8B-B14F-4D97-AF65-F5344CB8AC3E}">
        <p14:creationId xmlns:p14="http://schemas.microsoft.com/office/powerpoint/2010/main" val="30644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Impulsionar o conceito de saúde condicionada por fatores políticos, econômicos, sociais, culturais, ambientais, de conduta e biológicos, e a promoção da saúde como estratégia para modificar estes fatores condicionantes.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758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2. Convocar as </a:t>
            </a:r>
            <a:r>
              <a:rPr lang="pt-BR" dirty="0" smtClean="0">
                <a:solidFill>
                  <a:srgbClr val="FF0000"/>
                </a:solidFill>
              </a:rPr>
              <a:t>forças sociais para aplicar a estratégia de promoção da saúde</a:t>
            </a:r>
            <a:r>
              <a:rPr lang="pt-BR" dirty="0" smtClean="0"/>
              <a:t>, colocando os propósitos sociais à frente dos interesses econômicos, a fim de criar e manter ambientes familiares, físicos, naturais, de trabalho, sociais, econômicos e políticos que tenham a intenção de promover a vida, e não degradá-la.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1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3. Incentivar</a:t>
            </a:r>
            <a:r>
              <a:rPr lang="pt-BR" dirty="0" smtClean="0">
                <a:solidFill>
                  <a:srgbClr val="FF0000"/>
                </a:solidFill>
              </a:rPr>
              <a:t> políticas públicas que garantam a </a:t>
            </a:r>
            <a:r>
              <a:rPr lang="pt-BR" dirty="0" err="1" smtClean="0">
                <a:solidFill>
                  <a:srgbClr val="FF0000"/>
                </a:solidFill>
              </a:rPr>
              <a:t>eqüidade</a:t>
            </a:r>
            <a:r>
              <a:rPr lang="pt-BR" dirty="0"/>
              <a:t> </a:t>
            </a:r>
            <a:r>
              <a:rPr lang="pt-BR" dirty="0" smtClean="0"/>
              <a:t>e favoreçam a criação de ambientes e opções saudáveis.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1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4. Afinar </a:t>
            </a:r>
            <a:r>
              <a:rPr lang="pt-BR" dirty="0" smtClean="0">
                <a:solidFill>
                  <a:srgbClr val="FF0000"/>
                </a:solidFill>
              </a:rPr>
              <a:t>mecanismos de concentração e negociação entre os setores sociais e institucionais</a:t>
            </a:r>
            <a:r>
              <a:rPr lang="pt-BR" dirty="0" smtClean="0"/>
              <a:t> para levar a cabo atividades de promoção da saúde, visando avançar até alcançar o bem estar, propiciando a transferência de recursos de investimento social às organizações da sociedade civil.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1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5. Consolidar uma </a:t>
            </a:r>
            <a:r>
              <a:rPr lang="pt-BR" dirty="0" smtClean="0">
                <a:solidFill>
                  <a:srgbClr val="FF0000"/>
                </a:solidFill>
              </a:rPr>
              <a:t>ação que se comprometa a reduzir gastos improdutivos</a:t>
            </a:r>
            <a:r>
              <a:rPr lang="pt-BR" dirty="0" smtClean="0"/>
              <a:t>, tais como os pressupostos militares, desvios de fundos públicos gerando ganâncias privadas, profusão de burocracias excessivamente centralizadas e outras fontes de </a:t>
            </a:r>
            <a:r>
              <a:rPr lang="pt-BR" dirty="0" smtClean="0">
                <a:solidFill>
                  <a:srgbClr val="FF0000"/>
                </a:solidFill>
              </a:rPr>
              <a:t>ineficiência e desperdício.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510</Words>
  <Application>Microsoft Office PowerPoint</Application>
  <PresentationFormat>Apresentação na tela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DECLARAÇÃO DE SANTAFÉ DE BOGOTÁ CONFERÊNCIA INTERNACIONAL DE PROMOÇÃO DA SAÚDE Santafé de Bogotá, Colômbia, 9 - 12 de novembro de 1992</vt:lpstr>
      <vt:lpstr>Apresentação do PowerPoint</vt:lpstr>
      <vt:lpstr>Apresentação do PowerPoint</vt:lpstr>
      <vt:lpstr>Compromissos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DECLARAÇÃO DE SANTAFÉ DE BOGOTÁ CONFERÊNCIA INTERNACIONAL DE PROMOÇÃO DA SAÚDE Santafé de Bogotá, Colômbia, 9 - 12 de novembro de 1992</dc:title>
  <dc:creator>xxxxxx</dc:creator>
  <cp:lastModifiedBy>xxxxxx</cp:lastModifiedBy>
  <cp:revision>3</cp:revision>
  <dcterms:created xsi:type="dcterms:W3CDTF">2015-08-16T02:23:21Z</dcterms:created>
  <dcterms:modified xsi:type="dcterms:W3CDTF">2015-08-16T02:57:34Z</dcterms:modified>
</cp:coreProperties>
</file>