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5482" autoAdjust="0"/>
  </p:normalViewPr>
  <p:slideViewPr>
    <p:cSldViewPr>
      <p:cViewPr varScale="1">
        <p:scale>
          <a:sx n="71" d="100"/>
          <a:sy n="71" d="100"/>
        </p:scale>
        <p:origin x="117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fontAlgn="auto">
              <a:spcBef>
                <a:spcPts val="0"/>
              </a:spcBef>
              <a:spcAft>
                <a:spcPts val="0"/>
              </a:spcAft>
              <a:defRPr sz="1200" smtClean="0">
                <a:latin typeface="+mn-lt"/>
                <a:cs typeface="+mn-cs"/>
              </a:defRPr>
            </a:lvl1pPr>
          </a:lstStyle>
          <a:p>
            <a:pPr>
              <a:defRPr/>
            </a:pPr>
            <a:fld id="{799ECE01-77CE-434A-AB3C-7BD8B49F60AA}" type="datetimeFigureOut">
              <a:rPr lang="en-US"/>
              <a:pPr>
                <a:defRPr/>
              </a:pPr>
              <a:t>6/22/2017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fontAlgn="auto">
              <a:spcBef>
                <a:spcPts val="0"/>
              </a:spcBef>
              <a:spcAft>
                <a:spcPts val="0"/>
              </a:spcAft>
              <a:defRPr sz="1200" smtClean="0">
                <a:latin typeface="+mn-lt"/>
                <a:cs typeface="+mn-cs"/>
              </a:defRPr>
            </a:lvl1pPr>
          </a:lstStyle>
          <a:p>
            <a:pPr>
              <a:defRPr/>
            </a:pPr>
            <a:fld id="{0F5178AE-AFA5-46BF-9DDC-A482EF37FE79}" type="slidenum">
              <a:rPr lang="en-US"/>
              <a:pPr>
                <a:defRPr/>
              </a:pPr>
              <a:t>‹nº›</a:t>
            </a:fld>
            <a:endParaRPr lang="en-US"/>
          </a:p>
        </p:txBody>
      </p:sp>
    </p:spTree>
    <p:extLst>
      <p:ext uri="{BB962C8B-B14F-4D97-AF65-F5344CB8AC3E}">
        <p14:creationId xmlns:p14="http://schemas.microsoft.com/office/powerpoint/2010/main" val="21354799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w Cen MT" pitchFamily="34" charset="0"/>
              </a:defRPr>
            </a:lvl1pPr>
            <a:lvl2pPr marL="742950" indent="-285750" eaLnBrk="0" hangingPunct="0">
              <a:defRPr>
                <a:solidFill>
                  <a:schemeClr val="tx1"/>
                </a:solidFill>
                <a:latin typeface="Tw Cen MT" pitchFamily="34" charset="0"/>
              </a:defRPr>
            </a:lvl2pPr>
            <a:lvl3pPr marL="1143000" indent="-228600" eaLnBrk="0" hangingPunct="0">
              <a:defRPr>
                <a:solidFill>
                  <a:schemeClr val="tx1"/>
                </a:solidFill>
                <a:latin typeface="Tw Cen MT" pitchFamily="34" charset="0"/>
              </a:defRPr>
            </a:lvl3pPr>
            <a:lvl4pPr marL="1600200" indent="-228600" eaLnBrk="0" hangingPunct="0">
              <a:defRPr>
                <a:solidFill>
                  <a:schemeClr val="tx1"/>
                </a:solidFill>
                <a:latin typeface="Tw Cen MT" pitchFamily="34" charset="0"/>
              </a:defRPr>
            </a:lvl4pPr>
            <a:lvl5pPr marL="2057400" indent="-228600" eaLnBrk="0" hangingPunct="0">
              <a:defRPr>
                <a:solidFill>
                  <a:schemeClr val="tx1"/>
                </a:solidFill>
                <a:latin typeface="Tw Cen MT" pitchFamily="34" charset="0"/>
              </a:defRPr>
            </a:lvl5pPr>
            <a:lvl6pPr marL="2514600" indent="-228600" eaLnBrk="0" fontAlgn="base" hangingPunct="0">
              <a:spcBef>
                <a:spcPct val="0"/>
              </a:spcBef>
              <a:spcAft>
                <a:spcPct val="0"/>
              </a:spcAft>
              <a:defRPr>
                <a:solidFill>
                  <a:schemeClr val="tx1"/>
                </a:solidFill>
                <a:latin typeface="Tw Cen MT" pitchFamily="34" charset="0"/>
              </a:defRPr>
            </a:lvl6pPr>
            <a:lvl7pPr marL="2971800" indent="-228600" eaLnBrk="0" fontAlgn="base" hangingPunct="0">
              <a:spcBef>
                <a:spcPct val="0"/>
              </a:spcBef>
              <a:spcAft>
                <a:spcPct val="0"/>
              </a:spcAft>
              <a:defRPr>
                <a:solidFill>
                  <a:schemeClr val="tx1"/>
                </a:solidFill>
                <a:latin typeface="Tw Cen MT" pitchFamily="34" charset="0"/>
              </a:defRPr>
            </a:lvl7pPr>
            <a:lvl8pPr marL="3429000" indent="-228600" eaLnBrk="0" fontAlgn="base" hangingPunct="0">
              <a:spcBef>
                <a:spcPct val="0"/>
              </a:spcBef>
              <a:spcAft>
                <a:spcPct val="0"/>
              </a:spcAft>
              <a:defRPr>
                <a:solidFill>
                  <a:schemeClr val="tx1"/>
                </a:solidFill>
                <a:latin typeface="Tw Cen MT" pitchFamily="34" charset="0"/>
              </a:defRPr>
            </a:lvl8pPr>
            <a:lvl9pPr marL="3886200" indent="-228600" eaLnBrk="0" fontAlgn="base" hangingPunct="0">
              <a:spcBef>
                <a:spcPct val="0"/>
              </a:spcBef>
              <a:spcAft>
                <a:spcPct val="0"/>
              </a:spcAft>
              <a:defRPr>
                <a:solidFill>
                  <a:schemeClr val="tx1"/>
                </a:solidFill>
                <a:latin typeface="Tw Cen MT" pitchFamily="34" charset="0"/>
              </a:defRPr>
            </a:lvl9pPr>
          </a:lstStyle>
          <a:p>
            <a:pPr fontAlgn="base">
              <a:spcBef>
                <a:spcPct val="0"/>
              </a:spcBef>
              <a:spcAft>
                <a:spcPct val="0"/>
              </a:spcAft>
              <a:buSzPct val="100000"/>
            </a:pPr>
            <a:fld id="{7D6E7AE8-2C65-4C0C-9AF9-C8DAD2F5F7B9}" type="slidenum">
              <a:rPr lang="en-US">
                <a:solidFill>
                  <a:srgbClr val="000000"/>
                </a:solidFill>
                <a:latin typeface="Calibri" pitchFamily="34" charset="0"/>
                <a:sym typeface="Tw Cen MT" pitchFamily="34" charset="0"/>
              </a:rPr>
              <a:pPr fontAlgn="base">
                <a:spcBef>
                  <a:spcPct val="0"/>
                </a:spcBef>
                <a:spcAft>
                  <a:spcPct val="0"/>
                </a:spcAft>
                <a:buSzPct val="100000"/>
              </a:pPr>
              <a:t>1</a:t>
            </a:fld>
            <a:endParaRPr lang="en-US">
              <a:solidFill>
                <a:srgbClr val="000000"/>
              </a:solidFill>
              <a:latin typeface="Calibri" pitchFamily="34" charset="0"/>
              <a:sym typeface="Tw Cen MT" pitchFamily="34" charset="0"/>
            </a:endParaRPr>
          </a:p>
        </p:txBody>
      </p:sp>
    </p:spTree>
    <p:extLst>
      <p:ext uri="{BB962C8B-B14F-4D97-AF65-F5344CB8AC3E}">
        <p14:creationId xmlns:p14="http://schemas.microsoft.com/office/powerpoint/2010/main" val="1447853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blipFill dpi="0" rotWithShape="1">
          <a:blip r:embed="rId2">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pt-BR" smtClean="0"/>
              <a:t>Clique para editar o título mestre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B31F9172-C0F5-4C0E-93CA-44C09C794D1B}" type="datetime8">
              <a:rPr lang="en-US"/>
              <a:pPr>
                <a:defRPr/>
              </a:pPr>
              <a:t>6/22/2017 6:51 PM</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dirty="0">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z="1400" smtClean="0">
                <a:solidFill>
                  <a:schemeClr val="tx2"/>
                </a:solidFill>
              </a:defRPr>
            </a:lvl1pPr>
          </a:lstStyle>
          <a:p>
            <a:pPr>
              <a:defRPr/>
            </a:pPr>
            <a:fld id="{78CC414D-4F35-4D6A-9CC6-43657F9AE2C2}" type="slidenum">
              <a:rPr lang="en-US"/>
              <a:pPr>
                <a:defRPr/>
              </a:pPr>
              <a:t>‹nº›</a:t>
            </a:fld>
            <a:endParaRPr lang="en-US" dirty="0"/>
          </a:p>
        </p:txBody>
      </p:sp>
    </p:spTree>
    <p:extLst>
      <p:ext uri="{BB962C8B-B14F-4D97-AF65-F5344CB8AC3E}">
        <p14:creationId xmlns:p14="http://schemas.microsoft.com/office/powerpoint/2010/main" val="112243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13"/>
          <p:cNvSpPr>
            <a:spLocks noGrp="1"/>
          </p:cNvSpPr>
          <p:nvPr>
            <p:ph type="dt" sz="half" idx="10"/>
          </p:nvPr>
        </p:nvSpPr>
        <p:spPr/>
        <p:txBody>
          <a:bodyPr/>
          <a:lstStyle>
            <a:lvl1pPr>
              <a:defRPr/>
            </a:lvl1pPr>
          </a:lstStyle>
          <a:p>
            <a:pPr>
              <a:defRPr/>
            </a:pPr>
            <a:fld id="{8DC7F915-B6C9-4F20-998B-33A9F2D97C10}" type="datetime8">
              <a:rPr lang="en-US"/>
              <a:pPr>
                <a:defRPr/>
              </a:pPr>
              <a:t>6/22/2017 6:51 PM</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EA0E2B6-5C4C-48BC-A7AD-A7A8124C6DBB}" type="slidenum">
              <a:rPr lang="en-US"/>
              <a:pPr>
                <a:defRPr/>
              </a:pPr>
              <a:t>‹nº›</a:t>
            </a:fld>
            <a:endParaRPr lang="en-US" sz="1400" dirty="0">
              <a:solidFill>
                <a:srgbClr val="FFFFFF"/>
              </a:solidFill>
            </a:endParaRPr>
          </a:p>
        </p:txBody>
      </p:sp>
    </p:spTree>
    <p:extLst>
      <p:ext uri="{BB962C8B-B14F-4D97-AF65-F5344CB8AC3E}">
        <p14:creationId xmlns:p14="http://schemas.microsoft.com/office/powerpoint/2010/main" val="228174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63302FFF-146A-44E6-976F-BACE94F0D4E7}" type="datetime8">
              <a:rPr lang="en-US"/>
              <a:pPr>
                <a:defRPr/>
              </a:pPr>
              <a:t>6/22/2017 6:51 PM</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4CD278F-5D42-4AF6-A941-8B41456A4568}" type="slidenum">
              <a:rPr lang="en-US"/>
              <a:pPr>
                <a:defRPr/>
              </a:pPr>
              <a:t>‹nº›</a:t>
            </a:fld>
            <a:endParaRPr lang="en-US" sz="1400" dirty="0">
              <a:solidFill>
                <a:srgbClr val="FFFFFF"/>
              </a:solidFill>
            </a:endParaRPr>
          </a:p>
        </p:txBody>
      </p:sp>
    </p:spTree>
    <p:extLst>
      <p:ext uri="{BB962C8B-B14F-4D97-AF65-F5344CB8AC3E}">
        <p14:creationId xmlns:p14="http://schemas.microsoft.com/office/powerpoint/2010/main" val="269355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pt-BR" smtClean="0"/>
              <a:t>Clique para editar o título mestre</a:t>
            </a:r>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lvl1pPr>
              <a:defRPr/>
            </a:lvl1pPr>
          </a:lstStyle>
          <a:p>
            <a:pPr>
              <a:defRPr/>
            </a:pPr>
            <a:fld id="{1F91F01C-BD0A-4CC3-95C4-EA0DDD37EC31}" type="datetime8">
              <a:rPr lang="en-US"/>
              <a:pPr>
                <a:defRPr/>
              </a:pPr>
              <a:t>6/22/2017 6:51 PM</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z="1400" smtClean="0">
                <a:solidFill>
                  <a:srgbClr val="FFFFFF"/>
                </a:solidFill>
              </a:defRPr>
            </a:lvl1pPr>
          </a:lstStyle>
          <a:p>
            <a:pPr>
              <a:defRPr/>
            </a:pPr>
            <a:fld id="{53284AF4-A996-4397-A48A-9B18D99CEB4E}" type="slidenum">
              <a:rPr lang="en-US"/>
              <a:pPr>
                <a:defRPr/>
              </a:pPr>
              <a:t>‹nº›</a:t>
            </a:fld>
            <a:endParaRPr lang="en-US" dirty="0"/>
          </a:p>
        </p:txBody>
      </p:sp>
    </p:spTree>
    <p:extLst>
      <p:ext uri="{BB962C8B-B14F-4D97-AF65-F5344CB8AC3E}">
        <p14:creationId xmlns:p14="http://schemas.microsoft.com/office/powerpoint/2010/main" val="65438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 texto mestre</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pt-BR" smtClean="0"/>
              <a:t>Clique para editar o título mestre</a:t>
            </a:r>
            <a:endParaRPr lang="en-US" dirty="0"/>
          </a:p>
        </p:txBody>
      </p:sp>
      <p:sp>
        <p:nvSpPr>
          <p:cNvPr id="7" name="Date Placeholder 11"/>
          <p:cNvSpPr>
            <a:spLocks noGrp="1"/>
          </p:cNvSpPr>
          <p:nvPr>
            <p:ph type="dt" sz="half" idx="10"/>
          </p:nvPr>
        </p:nvSpPr>
        <p:spPr/>
        <p:txBody>
          <a:bodyPr/>
          <a:lstStyle>
            <a:lvl1pPr>
              <a:defRPr/>
            </a:lvl1pPr>
          </a:lstStyle>
          <a:p>
            <a:pPr>
              <a:defRPr/>
            </a:pPr>
            <a:fld id="{161C400E-8760-492C-B51C-DCFBDE7A175E}" type="datetime8">
              <a:rPr lang="en-US"/>
              <a:pPr>
                <a:defRPr/>
              </a:pPr>
              <a:t>6/22/2017 6:51 PM</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4DE43757-8458-4829-8386-0175D4EC291E}" type="slidenum">
              <a:rPr lang="en-US"/>
              <a:pPr>
                <a:defRPr/>
              </a:pPr>
              <a:t>‹nº›</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770404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7"/>
          <p:cNvSpPr>
            <a:spLocks noGrp="1"/>
          </p:cNvSpPr>
          <p:nvPr>
            <p:ph type="dt" sz="half" idx="10"/>
          </p:nvPr>
        </p:nvSpPr>
        <p:spPr/>
        <p:txBody>
          <a:bodyPr rtlCol="0"/>
          <a:lstStyle>
            <a:lvl1pPr>
              <a:defRPr/>
            </a:lvl1pPr>
          </a:lstStyle>
          <a:p>
            <a:pPr>
              <a:defRPr/>
            </a:pPr>
            <a:fld id="{F25AB87A-445F-4CC0-91CC-517B67E823A6}" type="datetime8">
              <a:rPr lang="en-US"/>
              <a:pPr>
                <a:defRPr/>
              </a:pPr>
              <a:t>6/22/2017 6:51 PM</a:t>
            </a:fld>
            <a:endParaRPr lang="en-US"/>
          </a:p>
        </p:txBody>
      </p:sp>
      <p:sp>
        <p:nvSpPr>
          <p:cNvPr id="6" name="Slide Number Placeholder 9"/>
          <p:cNvSpPr>
            <a:spLocks noGrp="1"/>
          </p:cNvSpPr>
          <p:nvPr>
            <p:ph type="sldNum" sz="quarter" idx="11"/>
          </p:nvPr>
        </p:nvSpPr>
        <p:spPr/>
        <p:txBody>
          <a:bodyPr rtlCol="0"/>
          <a:lstStyle>
            <a:lvl1pPr>
              <a:defRPr sz="1400">
                <a:solidFill>
                  <a:srgbClr val="FFFFFF"/>
                </a:solidFill>
              </a:defRPr>
            </a:lvl1pPr>
          </a:lstStyle>
          <a:p>
            <a:pPr>
              <a:defRPr/>
            </a:pPr>
            <a:fld id="{390531E9-CE6A-4289-83FF-59B8727BEA6A}" type="slidenum">
              <a:rPr lang="en-US"/>
              <a:pPr>
                <a:defRPr/>
              </a:pPr>
              <a:t>‹nº›</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38945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pt-BR" smtClean="0"/>
              <a:t>Clique para editar o título mestre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pt-BR" smtClean="0"/>
              <a:t>Clique para editar o texto mestre</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pt-BR" smtClean="0"/>
              <a:t>Clique para editar o texto mestre</a:t>
            </a:r>
          </a:p>
        </p:txBody>
      </p:sp>
      <p:sp>
        <p:nvSpPr>
          <p:cNvPr id="7" name="Date Placeholder 9"/>
          <p:cNvSpPr>
            <a:spLocks noGrp="1"/>
          </p:cNvSpPr>
          <p:nvPr>
            <p:ph type="dt" sz="half" idx="10"/>
          </p:nvPr>
        </p:nvSpPr>
        <p:spPr/>
        <p:txBody>
          <a:bodyPr rtlCol="0"/>
          <a:lstStyle>
            <a:lvl1pPr>
              <a:defRPr/>
            </a:lvl1pPr>
          </a:lstStyle>
          <a:p>
            <a:pPr>
              <a:defRPr/>
            </a:pPr>
            <a:fld id="{CAFE1417-6DA4-4A28-9FB9-D96AFDEEB7FA}" type="datetime8">
              <a:rPr lang="en-US"/>
              <a:pPr>
                <a:defRPr/>
              </a:pPr>
              <a:t>6/22/2017 6:51 PM</a:t>
            </a:fld>
            <a:endParaRPr lang="en-US"/>
          </a:p>
        </p:txBody>
      </p:sp>
      <p:sp>
        <p:nvSpPr>
          <p:cNvPr id="8" name="Slide Number Placeholder 11"/>
          <p:cNvSpPr>
            <a:spLocks noGrp="1"/>
          </p:cNvSpPr>
          <p:nvPr>
            <p:ph type="sldNum" sz="quarter" idx="11"/>
          </p:nvPr>
        </p:nvSpPr>
        <p:spPr/>
        <p:txBody>
          <a:bodyPr rtlCol="0"/>
          <a:lstStyle>
            <a:lvl1pPr>
              <a:defRPr sz="1400">
                <a:solidFill>
                  <a:srgbClr val="FFFFFF"/>
                </a:solidFill>
              </a:defRPr>
            </a:lvl1pPr>
          </a:lstStyle>
          <a:p>
            <a:pPr>
              <a:defRPr/>
            </a:pPr>
            <a:fld id="{27800E25-BA20-4CB8-924C-78C2AE5E0733}" type="slidenum">
              <a:rPr lang="en-US"/>
              <a:pPr>
                <a:defRPr/>
              </a:pPr>
              <a:t>‹nº›</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306015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lvl1pPr>
              <a:defRPr/>
            </a:lvl1pPr>
          </a:lstStyle>
          <a:p>
            <a:pPr>
              <a:defRPr/>
            </a:pPr>
            <a:fld id="{CA5EF729-0497-4850-95F3-E7A1214A6F05}" type="datetime8">
              <a:rPr lang="en-US"/>
              <a:pPr>
                <a:defRPr/>
              </a:pPr>
              <a:t>6/22/2017 6:51 PM</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sz="1400" smtClean="0">
                <a:solidFill>
                  <a:srgbClr val="FFFFFF"/>
                </a:solidFill>
              </a:defRPr>
            </a:lvl1pPr>
          </a:lstStyle>
          <a:p>
            <a:pPr>
              <a:defRPr/>
            </a:pPr>
            <a:fld id="{B6705027-9BAD-43DA-B053-8150B920AD00}" type="slidenum">
              <a:rPr lang="en-US"/>
              <a:pPr>
                <a:defRPr/>
              </a:pPr>
              <a:t>‹nº›</a:t>
            </a:fld>
            <a:endParaRPr lang="en-US" dirty="0"/>
          </a:p>
        </p:txBody>
      </p:sp>
    </p:spTree>
    <p:extLst>
      <p:ext uri="{BB962C8B-B14F-4D97-AF65-F5344CB8AC3E}">
        <p14:creationId xmlns:p14="http://schemas.microsoft.com/office/powerpoint/2010/main" val="58674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8D760FC-8932-4E38-B6D7-8D4F09B42BB8}" type="datetime8">
              <a:rPr lang="en-US"/>
              <a:pPr>
                <a:defRPr/>
              </a:pPr>
              <a:t>6/22/2017 6:51 PM</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z="1400" smtClean="0">
                <a:solidFill>
                  <a:schemeClr val="tx2"/>
                </a:solidFill>
              </a:defRPr>
            </a:lvl1pPr>
          </a:lstStyle>
          <a:p>
            <a:pPr>
              <a:defRPr/>
            </a:pPr>
            <a:fld id="{435F2F6F-10BA-482F-A863-4824361066BA}" type="slidenum">
              <a:rPr lang="en-US"/>
              <a:pPr>
                <a:defRPr/>
              </a:pPr>
              <a:t>‹nº›</a:t>
            </a:fld>
            <a:endParaRPr lang="en-US" dirty="0"/>
          </a:p>
        </p:txBody>
      </p:sp>
    </p:spTree>
    <p:extLst>
      <p:ext uri="{BB962C8B-B14F-4D97-AF65-F5344CB8AC3E}">
        <p14:creationId xmlns:p14="http://schemas.microsoft.com/office/powerpoint/2010/main" val="1534317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údo com Legenda">
    <p:spTree>
      <p:nvGrpSpPr>
        <p:cNvPr id="1" name=""/>
        <p:cNvGrpSpPr/>
        <p:nvPr/>
      </p:nvGrpSpPr>
      <p:grpSpPr>
        <a:xfrm>
          <a:off x="0" y="0"/>
          <a:ext cx="0" cy="0"/>
          <a:chOff x="0" y="0"/>
          <a:chExt cx="0" cy="0"/>
        </a:xfrm>
      </p:grpSpPr>
      <p:pic>
        <p:nvPicPr>
          <p:cNvPr id="4" name="Picture 9" descr="sm_boo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2775" y="1755775"/>
            <a:ext cx="1614488" cy="1689100"/>
          </a:xfrm>
          <a:prstGeom prst="rect">
            <a:avLst/>
          </a:prstGeom>
          <a:noFill/>
          <a:ln w="50800" cap="sq" cmpd="dbl">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9600" y="273050"/>
            <a:ext cx="8077200" cy="869950"/>
          </a:xfrm>
        </p:spPr>
        <p:txBody>
          <a:bodyPr/>
          <a:lstStyle>
            <a:lvl1pPr algn="l">
              <a:buNone/>
              <a:defRPr sz="4400" b="0"/>
            </a:lvl1pPr>
          </a:lstStyle>
          <a:p>
            <a:r>
              <a:rPr lang="pt-BR" smtClean="0"/>
              <a:t>Clique para editar o título mestre</a:t>
            </a:r>
            <a:endParaRPr lang="en-US" dirty="0"/>
          </a:p>
        </p:txBody>
      </p:sp>
      <p:sp>
        <p:nvSpPr>
          <p:cNvPr id="9" name="Content Placeholder 8"/>
          <p:cNvSpPr>
            <a:spLocks noGrp="1"/>
          </p:cNvSpPr>
          <p:nvPr>
            <p:ph sz="quarter" idx="1"/>
          </p:nvPr>
        </p:nvSpPr>
        <p:spPr>
          <a:xfrm>
            <a:off x="2362200" y="1752600"/>
            <a:ext cx="6400800" cy="44196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lvl1pPr>
              <a:defRPr/>
            </a:lvl1pPr>
          </a:lstStyle>
          <a:p>
            <a:pPr>
              <a:defRPr/>
            </a:pPr>
            <a:fld id="{02736337-012E-4675-9408-50ED0B85962D}" type="datetime8">
              <a:rPr lang="en-US"/>
              <a:pPr>
                <a:defRPr/>
              </a:pPr>
              <a:t>6/22/2017 6:51 PM</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z="1400" smtClean="0">
                <a:solidFill>
                  <a:srgbClr val="FFFFFF"/>
                </a:solidFill>
              </a:defRPr>
            </a:lvl1pPr>
          </a:lstStyle>
          <a:p>
            <a:pPr>
              <a:defRPr/>
            </a:pPr>
            <a:fld id="{E9DC1CD4-D964-4D22-8045-829672C4431E}" type="slidenum">
              <a:rPr lang="en-US"/>
              <a:pPr>
                <a:defRPr/>
              </a:pPr>
              <a:t>‹nº›</a:t>
            </a:fld>
            <a:endParaRPr lang="en-US" dirty="0"/>
          </a:p>
        </p:txBody>
      </p:sp>
    </p:spTree>
    <p:extLst>
      <p:ext uri="{BB962C8B-B14F-4D97-AF65-F5344CB8AC3E}">
        <p14:creationId xmlns:p14="http://schemas.microsoft.com/office/powerpoint/2010/main" val="3448103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pt-BR" smtClean="0"/>
              <a:t>Clique para editar o texto mestre</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pt-BR" noProof="0" smtClean="0"/>
              <a:t>Clique no ícone para adicionar uma imagem</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382B18A6-C5AE-4122-BD2B-D9946E7F0105}" type="datetime8">
              <a:rPr lang="en-US"/>
              <a:pPr>
                <a:defRPr/>
              </a:pPr>
              <a:t>6/22/2017 6:51 PM</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solidFill>
                  <a:srgbClr val="FFFFFF"/>
                </a:solidFill>
              </a:defRPr>
            </a:lvl1pPr>
          </a:lstStyle>
          <a:p>
            <a:pPr>
              <a:defRPr/>
            </a:pPr>
            <a:fld id="{F691099F-F033-41A0-80AF-846A94C49BA1}" type="slidenum">
              <a:rPr lang="en-US"/>
              <a:pPr>
                <a:defRPr/>
              </a:pPr>
              <a:t>‹nº›</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198859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smtClean="0"/>
              <a:t>Clique para editar o título mestre</a:t>
            </a:r>
            <a:endParaRPr lang="en-US" smtClean="0"/>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fontAlgn="auto">
              <a:spcBef>
                <a:spcPts val="0"/>
              </a:spcBef>
              <a:spcAft>
                <a:spcPts val="0"/>
              </a:spcAft>
              <a:defRPr sz="1400" smtClean="0">
                <a:solidFill>
                  <a:schemeClr val="tx2"/>
                </a:solidFill>
                <a:latin typeface="+mn-lt"/>
                <a:cs typeface="+mn-cs"/>
              </a:defRPr>
            </a:lvl1pPr>
          </a:lstStyle>
          <a:p>
            <a:pPr>
              <a:defRPr/>
            </a:pPr>
            <a:fld id="{33DED919-D0FD-46C3-9983-80B6AA3232D2}" type="datetime8">
              <a:rPr lang="en-US"/>
              <a:pPr>
                <a:defRPr/>
              </a:pPr>
              <a:t>6/22/2017 6:51 PM</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fontAlgn="auto">
              <a:spcBef>
                <a:spcPts val="0"/>
              </a:spcBef>
              <a:spcAft>
                <a:spcPts val="0"/>
              </a:spcAft>
              <a:defRPr sz="1400" dirty="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fontAlgn="auto">
              <a:spcBef>
                <a:spcPts val="0"/>
              </a:spcBef>
              <a:spcAft>
                <a:spcPts val="0"/>
              </a:spcAft>
              <a:defRPr sz="1200" b="1" smtClean="0">
                <a:solidFill>
                  <a:schemeClr val="tx2"/>
                </a:solidFill>
                <a:latin typeface="+mn-lt"/>
                <a:cs typeface="+mn-cs"/>
              </a:defRPr>
            </a:lvl1pPr>
          </a:lstStyle>
          <a:p>
            <a:pPr>
              <a:defRPr/>
            </a:pPr>
            <a:fld id="{FC429865-6BC5-4BB3-9520-8F56F2240421}" type="slidenum">
              <a:rPr lang="en-US"/>
              <a:pPr>
                <a:defRPr/>
              </a:pPr>
              <a:t>‹nº›</a:t>
            </a:fld>
            <a:endParaRPr lang="en-US" sz="14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16" r:id="rId10"/>
    <p:sldLayoutId id="2147483726" r:id="rId11"/>
  </p:sldLayoutIdLst>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E7BC29"/>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D092A7"/>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286000" y="4343400"/>
            <a:ext cx="6477000" cy="1447800"/>
          </a:xfrm>
        </p:spPr>
        <p:txBody>
          <a:bodyPr>
            <a:normAutofit fontScale="90000"/>
          </a:bodyPr>
          <a:lstStyle/>
          <a:p>
            <a:r>
              <a:rPr lang="pt-BR" cap="none" dirty="0" smtClean="0">
                <a:solidFill>
                  <a:srgbClr val="7D9263"/>
                </a:solidFill>
                <a:sym typeface="Tw Cen MT" pitchFamily="34" charset="0"/>
              </a:rPr>
              <a:t>“</a:t>
            </a:r>
            <a:r>
              <a:rPr lang="pt-BR" cap="none" dirty="0" err="1" smtClean="0">
                <a:solidFill>
                  <a:srgbClr val="7D9263"/>
                </a:solidFill>
                <a:sym typeface="Tw Cen MT" pitchFamily="34" charset="0"/>
              </a:rPr>
              <a:t>Language</a:t>
            </a:r>
            <a:r>
              <a:rPr lang="pt-BR" cap="none" dirty="0" smtClean="0">
                <a:solidFill>
                  <a:srgbClr val="7D9263"/>
                </a:solidFill>
                <a:sym typeface="Tw Cen MT" pitchFamily="34" charset="0"/>
              </a:rPr>
              <a:t>, </a:t>
            </a:r>
            <a:r>
              <a:rPr lang="pt-BR" cap="none" dirty="0" err="1" smtClean="0">
                <a:solidFill>
                  <a:srgbClr val="7D9263"/>
                </a:solidFill>
                <a:sym typeface="Tw Cen MT" pitchFamily="34" charset="0"/>
              </a:rPr>
              <a:t>Thought</a:t>
            </a:r>
            <a:r>
              <a:rPr lang="pt-BR" cap="none" dirty="0" smtClean="0">
                <a:solidFill>
                  <a:srgbClr val="7D9263"/>
                </a:solidFill>
                <a:sym typeface="Tw Cen MT" pitchFamily="34" charset="0"/>
              </a:rPr>
              <a:t> </a:t>
            </a:r>
            <a:r>
              <a:rPr lang="pt-BR" cap="none" dirty="0" err="1" smtClean="0">
                <a:solidFill>
                  <a:srgbClr val="7D9263"/>
                </a:solidFill>
                <a:sym typeface="Tw Cen MT" pitchFamily="34" charset="0"/>
              </a:rPr>
              <a:t>and</a:t>
            </a:r>
            <a:r>
              <a:rPr lang="pt-BR" cap="none" dirty="0" smtClean="0">
                <a:solidFill>
                  <a:srgbClr val="7D9263"/>
                </a:solidFill>
                <a:sym typeface="Tw Cen MT" pitchFamily="34" charset="0"/>
              </a:rPr>
              <a:t> </a:t>
            </a:r>
            <a:r>
              <a:rPr lang="pt-BR" cap="none" dirty="0" err="1" smtClean="0">
                <a:solidFill>
                  <a:srgbClr val="7D9263"/>
                </a:solidFill>
                <a:sym typeface="Tw Cen MT" pitchFamily="34" charset="0"/>
              </a:rPr>
              <a:t>Culture</a:t>
            </a:r>
            <a:r>
              <a:rPr lang="pt-BR" cap="none" dirty="0" smtClean="0">
                <a:solidFill>
                  <a:srgbClr val="7D9263"/>
                </a:solidFill>
                <a:sym typeface="Tw Cen MT" pitchFamily="34" charset="0"/>
              </a:rPr>
              <a:t>”, </a:t>
            </a:r>
            <a:r>
              <a:rPr lang="pt-BR" cap="none" dirty="0" err="1" smtClean="0">
                <a:solidFill>
                  <a:srgbClr val="7D9263"/>
                </a:solidFill>
                <a:sym typeface="Tw Cen MT" pitchFamily="34" charset="0"/>
              </a:rPr>
              <a:t>by</a:t>
            </a:r>
            <a:r>
              <a:rPr lang="pt-BR" cap="none" dirty="0" smtClean="0">
                <a:solidFill>
                  <a:srgbClr val="7D9263"/>
                </a:solidFill>
                <a:sym typeface="Tw Cen MT" pitchFamily="34" charset="0"/>
              </a:rPr>
              <a:t> Claire </a:t>
            </a:r>
            <a:r>
              <a:rPr lang="pt-BR" cap="none" dirty="0" err="1" smtClean="0">
                <a:solidFill>
                  <a:srgbClr val="7D9263"/>
                </a:solidFill>
                <a:sym typeface="Tw Cen MT" pitchFamily="34" charset="0"/>
              </a:rPr>
              <a:t>Kramsch</a:t>
            </a:r>
            <a:r>
              <a:rPr lang="pt-BR" sz="3600" cap="none" dirty="0" smtClean="0">
                <a:solidFill>
                  <a:srgbClr val="7D9263"/>
                </a:solidFill>
                <a:sym typeface="Tw Cen MT" pitchFamily="34" charset="0"/>
              </a:rPr>
              <a:t/>
            </a:r>
            <a:br>
              <a:rPr lang="pt-BR" sz="3600" cap="none" dirty="0" smtClean="0">
                <a:solidFill>
                  <a:srgbClr val="7D9263"/>
                </a:solidFill>
                <a:sym typeface="Tw Cen MT" pitchFamily="34" charset="0"/>
              </a:rPr>
            </a:br>
            <a:r>
              <a:rPr lang="en-GB" sz="3200" dirty="0" smtClean="0">
                <a:sym typeface="Tw Cen MT" pitchFamily="34" charset="0"/>
              </a:rPr>
              <a:t>Chapter 9 in </a:t>
            </a:r>
            <a:r>
              <a:rPr lang="en-GB" sz="3200" i="1" dirty="0" smtClean="0">
                <a:sym typeface="Tw Cen MT" pitchFamily="34" charset="0"/>
              </a:rPr>
              <a:t>handbook of applied linguistics</a:t>
            </a:r>
            <a:endParaRPr lang="pt-BR" sz="3600" cap="none" dirty="0" smtClean="0">
              <a:solidFill>
                <a:srgbClr val="7D9263"/>
              </a:solidFill>
              <a:sym typeface="Tw Cen MT" pitchFamily="34" charset="0"/>
            </a:endParaRPr>
          </a:p>
        </p:txBody>
      </p:sp>
      <p:sp>
        <p:nvSpPr>
          <p:cNvPr id="3" name="Rectangle 2"/>
          <p:cNvSpPr>
            <a:spLocks noGrp="1"/>
          </p:cNvSpPr>
          <p:nvPr>
            <p:ph type="subTitle" idx="1"/>
          </p:nvPr>
        </p:nvSpPr>
        <p:spPr>
          <a:xfrm>
            <a:off x="2362200" y="6049963"/>
            <a:ext cx="6705600" cy="685800"/>
          </a:xfrm>
        </p:spPr>
        <p:txBody>
          <a:bodyPr>
            <a:normAutofit fontScale="85000" lnSpcReduction="10000"/>
          </a:bodyPr>
          <a:lstStyle/>
          <a:p>
            <a:pPr>
              <a:lnSpc>
                <a:spcPct val="80000"/>
              </a:lnSpc>
              <a:spcBef>
                <a:spcPts val="713"/>
              </a:spcBef>
              <a:buClrTx/>
              <a:buFont typeface="Tw Cen MT" pitchFamily="34" charset="0"/>
              <a:buNone/>
            </a:pPr>
            <a:r>
              <a:rPr lang="pt-BR" sz="2400" dirty="0" smtClean="0">
                <a:sym typeface="Tw Cen MT" pitchFamily="34" charset="0"/>
              </a:rPr>
              <a:t>Gustavo </a:t>
            </a:r>
            <a:r>
              <a:rPr lang="pt-BR" sz="2400" dirty="0" err="1" smtClean="0">
                <a:sym typeface="Tw Cen MT" pitchFamily="34" charset="0"/>
              </a:rPr>
              <a:t>Takashi</a:t>
            </a:r>
            <a:r>
              <a:rPr lang="pt-BR" sz="2400" dirty="0" smtClean="0">
                <a:sym typeface="Tw Cen MT" pitchFamily="34" charset="0"/>
              </a:rPr>
              <a:t> Moraes Assano (5929231)</a:t>
            </a:r>
            <a:br>
              <a:rPr lang="pt-BR" sz="2400" dirty="0" smtClean="0">
                <a:sym typeface="Tw Cen MT" pitchFamily="34" charset="0"/>
              </a:rPr>
            </a:br>
            <a:r>
              <a:rPr lang="pt-BR" sz="2400" dirty="0" smtClean="0">
                <a:sym typeface="Tw Cen MT" pitchFamily="34" charset="0"/>
              </a:rPr>
              <a:t>Tópicos de Linguística Aplicada – Prof. Marília Ferreira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baseline="-25000" dirty="0" smtClean="0"/>
              <a:t>5) How </a:t>
            </a:r>
            <a:r>
              <a:rPr lang="en-GB" b="1" baseline="-25000" dirty="0"/>
              <a:t>Speakers of Different Languages Think Differently When Speaking</a:t>
            </a:r>
            <a:r>
              <a:rPr lang="pt-BR" baseline="-25000" dirty="0"/>
              <a:t/>
            </a:r>
            <a:br>
              <a:rPr lang="pt-BR" baseline="-25000" dirty="0"/>
            </a:br>
            <a:endParaRPr lang="pt-BR" baseline="-25000" dirty="0"/>
          </a:p>
        </p:txBody>
      </p:sp>
      <p:sp>
        <p:nvSpPr>
          <p:cNvPr id="3" name="Espaço Reservado para Conteúdo 2"/>
          <p:cNvSpPr>
            <a:spLocks noGrp="1"/>
          </p:cNvSpPr>
          <p:nvPr>
            <p:ph sz="quarter" idx="1"/>
          </p:nvPr>
        </p:nvSpPr>
        <p:spPr/>
        <p:txBody>
          <a:bodyPr/>
          <a:lstStyle/>
          <a:p>
            <a:pPr marL="366713" lvl="1" indent="0">
              <a:buNone/>
            </a:pPr>
            <a:r>
              <a:rPr lang="en-GB" b="1" dirty="0" smtClean="0"/>
              <a:t>Revision of the </a:t>
            </a:r>
            <a:r>
              <a:rPr lang="en-GB" b="1" dirty="0"/>
              <a:t>linguistic relativity hypothesis </a:t>
            </a:r>
            <a:r>
              <a:rPr lang="en-GB" b="1" dirty="0" smtClean="0"/>
              <a:t>in </a:t>
            </a:r>
            <a:r>
              <a:rPr lang="en-GB" b="1" dirty="0"/>
              <a:t>a different form on the </a:t>
            </a:r>
            <a:r>
              <a:rPr lang="en-GB" b="1" i="1" dirty="0"/>
              <a:t>typological/grammatical</a:t>
            </a:r>
            <a:r>
              <a:rPr lang="en-GB" b="1" dirty="0"/>
              <a:t> and on the </a:t>
            </a:r>
            <a:r>
              <a:rPr lang="en-GB" b="1" i="1" dirty="0"/>
              <a:t>lexical/semantic </a:t>
            </a:r>
            <a:r>
              <a:rPr lang="en-GB" b="1" dirty="0" smtClean="0"/>
              <a:t>levels.</a:t>
            </a:r>
          </a:p>
          <a:p>
            <a:pPr lvl="1">
              <a:buFontTx/>
              <a:buChar char="-"/>
            </a:pPr>
            <a:r>
              <a:rPr lang="en-GB" dirty="0" smtClean="0"/>
              <a:t>Dan </a:t>
            </a:r>
            <a:r>
              <a:rPr lang="en-GB" dirty="0" err="1"/>
              <a:t>Slobin</a:t>
            </a:r>
            <a:r>
              <a:rPr lang="en-GB" dirty="0"/>
              <a:t> </a:t>
            </a:r>
            <a:r>
              <a:rPr lang="en-GB" dirty="0" smtClean="0"/>
              <a:t>(“in </a:t>
            </a:r>
            <a:r>
              <a:rPr lang="en-GB" dirty="0"/>
              <a:t>a large-scale cross-cultural project in cognitive </a:t>
            </a:r>
            <a:r>
              <a:rPr lang="en-GB" dirty="0" smtClean="0"/>
              <a:t>linguistics”): </a:t>
            </a:r>
            <a:r>
              <a:rPr lang="en-GB" i="1" dirty="0" smtClean="0"/>
              <a:t>Evidence for linguistic relativity</a:t>
            </a:r>
            <a:r>
              <a:rPr lang="en-GB" dirty="0" smtClean="0"/>
              <a:t>. 2000.</a:t>
            </a:r>
          </a:p>
          <a:p>
            <a:pPr marL="366713" lvl="1" indent="0">
              <a:buNone/>
            </a:pPr>
            <a:endParaRPr lang="en-GB" dirty="0"/>
          </a:p>
          <a:p>
            <a:pPr marL="366713" lvl="1" indent="0">
              <a:buNone/>
            </a:pPr>
            <a:r>
              <a:rPr lang="en-GB" dirty="0" smtClean="0"/>
              <a:t>Example: </a:t>
            </a:r>
            <a:r>
              <a:rPr lang="en-GB" i="1" dirty="0" smtClean="0"/>
              <a:t>Satellite-framed languages (S-languages</a:t>
            </a:r>
            <a:r>
              <a:rPr lang="en-GB" dirty="0" smtClean="0"/>
              <a:t>) in opposition to </a:t>
            </a:r>
            <a:r>
              <a:rPr lang="en-GB" i="1" dirty="0" smtClean="0"/>
              <a:t>verb-framed languages (V-languages)</a:t>
            </a:r>
            <a:endParaRPr lang="pt-BR" i="1" dirty="0"/>
          </a:p>
        </p:txBody>
      </p:sp>
    </p:spTree>
    <p:extLst>
      <p:ext uri="{BB962C8B-B14F-4D97-AF65-F5344CB8AC3E}">
        <p14:creationId xmlns:p14="http://schemas.microsoft.com/office/powerpoint/2010/main" val="230990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1" baseline="-25000" dirty="0" smtClean="0"/>
              <a:t>6) Discursive </a:t>
            </a:r>
            <a:r>
              <a:rPr lang="en-GB" b="1" baseline="-25000" dirty="0"/>
              <a:t>Relativity</a:t>
            </a:r>
            <a:endParaRPr lang="pt-BR" dirty="0"/>
          </a:p>
        </p:txBody>
      </p:sp>
      <p:sp>
        <p:nvSpPr>
          <p:cNvPr id="3" name="Espaço Reservado para Conteúdo 2"/>
          <p:cNvSpPr>
            <a:spLocks noGrp="1"/>
          </p:cNvSpPr>
          <p:nvPr>
            <p:ph sz="quarter" idx="1"/>
          </p:nvPr>
        </p:nvSpPr>
        <p:spPr/>
        <p:txBody>
          <a:bodyPr/>
          <a:lstStyle/>
          <a:p>
            <a:pPr marL="0" indent="0">
              <a:buNone/>
            </a:pPr>
            <a:r>
              <a:rPr lang="en-GB" b="1" baseline="-25000" dirty="0"/>
              <a:t>o</a:t>
            </a:r>
            <a:r>
              <a:rPr lang="en-GB" b="1" baseline="-25000" dirty="0" smtClean="0"/>
              <a:t>r, How </a:t>
            </a:r>
            <a:r>
              <a:rPr lang="en-GB" b="1" baseline="-25000" dirty="0"/>
              <a:t>Speakers of Different Discourses (across Languages or in the Same Language) Have Different Cultural Worldviews</a:t>
            </a:r>
            <a:endParaRPr lang="pt-BR" baseline="-25000" dirty="0"/>
          </a:p>
          <a:p>
            <a:r>
              <a:rPr lang="en-GB" baseline="-25000" dirty="0" smtClean="0"/>
              <a:t>Main source: John </a:t>
            </a:r>
            <a:r>
              <a:rPr lang="en-GB" baseline="-25000" dirty="0" err="1" smtClean="0"/>
              <a:t>Gumperz</a:t>
            </a:r>
            <a:r>
              <a:rPr lang="en-GB" baseline="-25000" dirty="0" smtClean="0"/>
              <a:t>. </a:t>
            </a:r>
            <a:r>
              <a:rPr lang="en-GB" i="1" baseline="-25000" dirty="0" smtClean="0"/>
              <a:t>Rethinking linguistic relativity. </a:t>
            </a:r>
            <a:r>
              <a:rPr lang="en-GB" baseline="-25000" dirty="0" smtClean="0"/>
              <a:t>1996.</a:t>
            </a:r>
            <a:r>
              <a:rPr lang="en-GB" i="1" baseline="-25000" dirty="0" smtClean="0"/>
              <a:t> </a:t>
            </a:r>
            <a:r>
              <a:rPr lang="en-GB" dirty="0" smtClean="0"/>
              <a:t> </a:t>
            </a:r>
            <a:endParaRPr lang="en-GB" baseline="-25000" dirty="0" smtClean="0"/>
          </a:p>
          <a:p>
            <a:pPr marL="0" indent="0">
              <a:buNone/>
            </a:pPr>
            <a:r>
              <a:rPr lang="en-GB" baseline="-25000" dirty="0" smtClean="0"/>
              <a:t>Research </a:t>
            </a:r>
            <a:r>
              <a:rPr lang="en-GB" baseline="-25000" dirty="0"/>
              <a:t>in linguistic anthropology, language socialization studies, and cultural </a:t>
            </a:r>
            <a:r>
              <a:rPr lang="en-GB" baseline="-25000" dirty="0" smtClean="0"/>
              <a:t>psychology;</a:t>
            </a:r>
            <a:endParaRPr lang="pt-BR" baseline="-25000" dirty="0"/>
          </a:p>
          <a:p>
            <a:pPr marL="0" indent="0">
              <a:buNone/>
            </a:pPr>
            <a:r>
              <a:rPr lang="en-GB" baseline="-25000" dirty="0" smtClean="0"/>
              <a:t>“This </a:t>
            </a:r>
            <a:r>
              <a:rPr lang="en-GB" baseline="-25000" dirty="0"/>
              <a:t>kind of research draws not on rationalist theories of mind, but on theories that account for the interaction of mind, language, and social/cultural action in communicative practices of everyday </a:t>
            </a:r>
            <a:r>
              <a:rPr lang="en-GB" baseline="-25000" dirty="0" smtClean="0"/>
              <a:t>life”.</a:t>
            </a:r>
            <a:endParaRPr lang="pt-BR" baseline="-25000" dirty="0"/>
          </a:p>
          <a:p>
            <a:pPr marL="0" indent="0">
              <a:buNone/>
            </a:pPr>
            <a:r>
              <a:rPr lang="en-GB" baseline="-25000" dirty="0" smtClean="0"/>
              <a:t>“[…] language </a:t>
            </a:r>
            <a:r>
              <a:rPr lang="en-GB" baseline="-25000" dirty="0"/>
              <a:t>as communicative practice is tied to a person’s position in time, space, social and historical relations, and his/her social and emotional </a:t>
            </a:r>
            <a:r>
              <a:rPr lang="en-GB" baseline="-25000" dirty="0" smtClean="0"/>
              <a:t>identity”. p. 249.</a:t>
            </a:r>
            <a:endParaRPr lang="pt-BR" baseline="-25000" dirty="0"/>
          </a:p>
          <a:p>
            <a:endParaRPr lang="pt-BR" dirty="0"/>
          </a:p>
        </p:txBody>
      </p:sp>
    </p:spTree>
    <p:extLst>
      <p:ext uri="{BB962C8B-B14F-4D97-AF65-F5344CB8AC3E}">
        <p14:creationId xmlns:p14="http://schemas.microsoft.com/office/powerpoint/2010/main" val="3845576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7) </a:t>
            </a:r>
            <a:r>
              <a:rPr lang="pt-BR" dirty="0" err="1" smtClean="0"/>
              <a:t>Language</a:t>
            </a:r>
            <a:r>
              <a:rPr lang="pt-BR" dirty="0" smtClean="0"/>
              <a:t> </a:t>
            </a:r>
            <a:r>
              <a:rPr lang="pt-BR" dirty="0" err="1" smtClean="0"/>
              <a:t>Relativity</a:t>
            </a:r>
            <a:r>
              <a:rPr lang="pt-BR" dirty="0" smtClean="0"/>
              <a:t> in </a:t>
            </a:r>
            <a:r>
              <a:rPr lang="pt-BR" dirty="0" err="1" smtClean="0"/>
              <a:t>Applied</a:t>
            </a:r>
            <a:r>
              <a:rPr lang="pt-BR" dirty="0" smtClean="0"/>
              <a:t> </a:t>
            </a:r>
            <a:r>
              <a:rPr lang="pt-BR" dirty="0" err="1" smtClean="0"/>
              <a:t>Linguistic</a:t>
            </a:r>
            <a:r>
              <a:rPr lang="pt-BR" dirty="0" smtClean="0"/>
              <a:t> </a:t>
            </a:r>
            <a:r>
              <a:rPr lang="pt-BR" dirty="0" err="1" smtClean="0"/>
              <a:t>Research</a:t>
            </a:r>
            <a:endParaRPr lang="pt-BR" dirty="0"/>
          </a:p>
        </p:txBody>
      </p:sp>
      <p:sp>
        <p:nvSpPr>
          <p:cNvPr id="3" name="Espaço Reservado para Conteúdo 2"/>
          <p:cNvSpPr>
            <a:spLocks noGrp="1"/>
          </p:cNvSpPr>
          <p:nvPr>
            <p:ph sz="quarter" idx="1"/>
          </p:nvPr>
        </p:nvSpPr>
        <p:spPr/>
        <p:txBody>
          <a:bodyPr/>
          <a:lstStyle/>
          <a:p>
            <a:r>
              <a:rPr lang="en-GB" sz="2400" baseline="-25000" dirty="0" smtClean="0"/>
              <a:t>Structural </a:t>
            </a:r>
            <a:r>
              <a:rPr lang="en-GB" sz="2400" baseline="-25000" dirty="0"/>
              <a:t>linguistics </a:t>
            </a:r>
            <a:r>
              <a:rPr lang="en-GB" sz="2400" baseline="-25000" dirty="0" smtClean="0"/>
              <a:t>+</a:t>
            </a:r>
            <a:r>
              <a:rPr lang="en-GB" sz="2400" dirty="0" smtClean="0"/>
              <a:t> </a:t>
            </a:r>
            <a:r>
              <a:rPr lang="en-GB" sz="2400" baseline="-25000" dirty="0" err="1" smtClean="0"/>
              <a:t>behavioral</a:t>
            </a:r>
            <a:r>
              <a:rPr lang="en-GB" sz="2400" baseline="-25000" dirty="0" smtClean="0"/>
              <a:t> </a:t>
            </a:r>
            <a:r>
              <a:rPr lang="en-GB" sz="2400" baseline="-25000" dirty="0"/>
              <a:t>psychology </a:t>
            </a:r>
            <a:r>
              <a:rPr lang="en-GB" sz="2400" baseline="-25000" dirty="0" smtClean="0"/>
              <a:t> = </a:t>
            </a:r>
            <a:r>
              <a:rPr lang="en-GB" sz="2400" b="1" baseline="-25000" dirty="0" smtClean="0"/>
              <a:t>contrastive </a:t>
            </a:r>
            <a:r>
              <a:rPr lang="en-GB" sz="2400" b="1" baseline="-25000" dirty="0"/>
              <a:t>analysis approaches in language acquisition study </a:t>
            </a:r>
            <a:r>
              <a:rPr lang="en-GB" sz="2400" baseline="-25000" dirty="0"/>
              <a:t>and </a:t>
            </a:r>
            <a:r>
              <a:rPr lang="en-GB" sz="2400" b="1" baseline="-25000" dirty="0" err="1" smtClean="0"/>
              <a:t>behavioristic</a:t>
            </a:r>
            <a:r>
              <a:rPr lang="en-GB" sz="2400" b="1" baseline="-25000" dirty="0" smtClean="0"/>
              <a:t> </a:t>
            </a:r>
            <a:r>
              <a:rPr lang="en-GB" sz="2400" b="1" baseline="-25000" dirty="0"/>
              <a:t>methods of language teaching (repetition, habit formation, translation)</a:t>
            </a:r>
            <a:r>
              <a:rPr lang="en-GB" sz="2400" baseline="-25000" dirty="0"/>
              <a:t>.</a:t>
            </a:r>
            <a:endParaRPr lang="pt-BR" sz="2400" baseline="-25000" dirty="0"/>
          </a:p>
          <a:p>
            <a:r>
              <a:rPr lang="en-GB" sz="2400" baseline="-25000" dirty="0" smtClean="0"/>
              <a:t>The first “cognitive revolution” in educational psychology: Jerome Bruner. </a:t>
            </a:r>
            <a:r>
              <a:rPr lang="en-GB" sz="2400" i="1" baseline="-25000" dirty="0" smtClean="0"/>
              <a:t>A study of thinking. 1956. </a:t>
            </a:r>
            <a:r>
              <a:rPr lang="en-GB" sz="2400" b="1" baseline="-25000" dirty="0" smtClean="0"/>
              <a:t>According to </a:t>
            </a:r>
            <a:r>
              <a:rPr lang="en-GB" sz="2400" b="1" baseline="-25000" dirty="0" err="1" smtClean="0"/>
              <a:t>Kramsch</a:t>
            </a:r>
            <a:r>
              <a:rPr lang="en-GB" sz="2400" b="1" baseline="-25000" dirty="0" smtClean="0"/>
              <a:t>: </a:t>
            </a:r>
            <a:r>
              <a:rPr lang="en-GB" sz="2400" baseline="-25000" dirty="0" smtClean="0"/>
              <a:t>“Bruner </a:t>
            </a:r>
            <a:r>
              <a:rPr lang="en-GB" sz="2400" baseline="-25000" dirty="0"/>
              <a:t>and his colleagues in the ﬁfties reinstated the autonomy of the thinking </a:t>
            </a:r>
            <a:r>
              <a:rPr lang="en-GB" sz="2400" baseline="-25000" dirty="0" smtClean="0"/>
              <a:t>subject” p. 249.</a:t>
            </a:r>
            <a:endParaRPr lang="pt-BR" sz="2400" baseline="-25000" dirty="0"/>
          </a:p>
          <a:p>
            <a:r>
              <a:rPr lang="en-GB" sz="2400" baseline="-25000" dirty="0" smtClean="0"/>
              <a:t>The “linguistic revolution” </a:t>
            </a:r>
            <a:r>
              <a:rPr lang="en-GB" sz="2400" baseline="-25000" dirty="0"/>
              <a:t>brought about by Noam </a:t>
            </a:r>
            <a:r>
              <a:rPr lang="en-GB" sz="2400" baseline="-25000" dirty="0" smtClean="0"/>
              <a:t>Chomsky: </a:t>
            </a:r>
            <a:r>
              <a:rPr lang="en-GB" sz="2400" i="1" baseline="-25000" dirty="0" smtClean="0"/>
              <a:t>Syntactic Structures.</a:t>
            </a:r>
            <a:r>
              <a:rPr lang="en-GB" sz="2400" i="1" dirty="0" smtClean="0"/>
              <a:t> </a:t>
            </a:r>
            <a:r>
              <a:rPr lang="en-GB" sz="2400" baseline="-25000" dirty="0" smtClean="0"/>
              <a:t>1957. </a:t>
            </a:r>
            <a:r>
              <a:rPr lang="en-GB" sz="2400" b="1" baseline="-25000" dirty="0" smtClean="0"/>
              <a:t>According </a:t>
            </a:r>
            <a:r>
              <a:rPr lang="en-GB" sz="2400" b="1" baseline="-25000" dirty="0" err="1" smtClean="0"/>
              <a:t>Kramsch</a:t>
            </a:r>
            <a:r>
              <a:rPr lang="en-GB" sz="2400" b="1" baseline="-25000" dirty="0" smtClean="0"/>
              <a:t>:</a:t>
            </a:r>
            <a:r>
              <a:rPr lang="en-GB" sz="2400" b="1" dirty="0" smtClean="0"/>
              <a:t> </a:t>
            </a:r>
            <a:r>
              <a:rPr lang="en-GB" sz="2400" baseline="-25000" dirty="0" smtClean="0"/>
              <a:t>“reinstated </a:t>
            </a:r>
            <a:r>
              <a:rPr lang="en-GB" sz="2400" baseline="-25000" dirty="0"/>
              <a:t>the autonomy of the speaking-hearing subject, thus liberating the learner from </a:t>
            </a:r>
            <a:r>
              <a:rPr lang="en-GB" sz="2400" baseline="-25000" dirty="0" err="1"/>
              <a:t>behavioral</a:t>
            </a:r>
            <a:r>
              <a:rPr lang="en-GB" sz="2400" baseline="-25000" dirty="0"/>
              <a:t> conditioning and political </a:t>
            </a:r>
            <a:r>
              <a:rPr lang="en-GB" sz="2400" baseline="-25000" dirty="0" smtClean="0"/>
              <a:t>manipulation”. p. 250.</a:t>
            </a:r>
            <a:endParaRPr lang="pt-BR" sz="2400" baseline="-25000" dirty="0"/>
          </a:p>
          <a:p>
            <a:r>
              <a:rPr lang="en-GB" sz="2400" b="1" baseline="-25000" dirty="0" err="1" smtClean="0"/>
              <a:t>Kramsch’s</a:t>
            </a:r>
            <a:r>
              <a:rPr lang="en-GB" sz="2400" b="1" baseline="-25000" dirty="0" smtClean="0"/>
              <a:t> critique:</a:t>
            </a:r>
            <a:r>
              <a:rPr lang="en-GB" sz="2400" baseline="-25000" dirty="0" smtClean="0"/>
              <a:t> “Both </a:t>
            </a:r>
            <a:r>
              <a:rPr lang="en-GB" sz="2400" baseline="-25000" dirty="0"/>
              <a:t>western psychology and linguistics have implicitly adopted the rationalist, Cartesian view that language reﬂects thought and thought is expressed through language, but also that psychological processes exist independently of language and of the social activities in which language is </a:t>
            </a:r>
            <a:r>
              <a:rPr lang="en-GB" sz="2400" baseline="-25000" dirty="0" smtClean="0"/>
              <a:t>used”. p. 250.</a:t>
            </a:r>
            <a:endParaRPr lang="pt-BR" sz="2400" baseline="-25000" dirty="0"/>
          </a:p>
          <a:p>
            <a:endParaRPr lang="pt-BR" dirty="0"/>
          </a:p>
        </p:txBody>
      </p:sp>
    </p:spTree>
    <p:extLst>
      <p:ext uri="{BB962C8B-B14F-4D97-AF65-F5344CB8AC3E}">
        <p14:creationId xmlns:p14="http://schemas.microsoft.com/office/powerpoint/2010/main" val="3977446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marL="0" indent="0">
              <a:buNone/>
            </a:pPr>
            <a:r>
              <a:rPr lang="pt-BR" baseline="-25000" dirty="0" err="1" smtClean="0"/>
              <a:t>All</a:t>
            </a:r>
            <a:r>
              <a:rPr lang="pt-BR" baseline="-25000" dirty="0" smtClean="0"/>
              <a:t> </a:t>
            </a:r>
            <a:r>
              <a:rPr lang="pt-BR" baseline="-25000" dirty="0" err="1" smtClean="0"/>
              <a:t>forms</a:t>
            </a:r>
            <a:r>
              <a:rPr lang="pt-BR" baseline="-25000" dirty="0" smtClean="0"/>
              <a:t> </a:t>
            </a:r>
            <a:r>
              <a:rPr lang="pt-BR" baseline="-25000" dirty="0" err="1" smtClean="0"/>
              <a:t>of</a:t>
            </a:r>
            <a:r>
              <a:rPr lang="pt-BR" baseline="-25000" dirty="0" smtClean="0"/>
              <a:t> </a:t>
            </a:r>
            <a:r>
              <a:rPr lang="pt-BR" baseline="-25000" dirty="0" err="1" smtClean="0"/>
              <a:t>language</a:t>
            </a:r>
            <a:r>
              <a:rPr lang="pt-BR" baseline="-25000" dirty="0" smtClean="0"/>
              <a:t> </a:t>
            </a:r>
            <a:r>
              <a:rPr lang="pt-BR" baseline="-25000" dirty="0" err="1" smtClean="0"/>
              <a:t>relativity</a:t>
            </a:r>
            <a:r>
              <a:rPr lang="pt-BR" baseline="-25000" dirty="0" smtClean="0"/>
              <a:t> </a:t>
            </a:r>
            <a:r>
              <a:rPr lang="pt-BR" baseline="-25000" dirty="0" err="1" smtClean="0"/>
              <a:t>had</a:t>
            </a:r>
            <a:r>
              <a:rPr lang="pt-BR" baseline="-25000" dirty="0" smtClean="0"/>
              <a:t> </a:t>
            </a:r>
            <a:r>
              <a:rPr lang="pt-BR" baseline="-25000" dirty="0" err="1" smtClean="0"/>
              <a:t>been</a:t>
            </a:r>
            <a:r>
              <a:rPr lang="pt-BR" baseline="-25000" dirty="0" smtClean="0"/>
              <a:t> </a:t>
            </a:r>
            <a:r>
              <a:rPr lang="pt-BR" baseline="-25000" dirty="0" err="1" smtClean="0"/>
              <a:t>carried</a:t>
            </a:r>
            <a:r>
              <a:rPr lang="pt-BR" baseline="-25000" dirty="0" smtClean="0"/>
              <a:t> out </a:t>
            </a:r>
            <a:r>
              <a:rPr lang="pt-BR" baseline="-25000" dirty="0" err="1" smtClean="0"/>
              <a:t>independently</a:t>
            </a:r>
            <a:r>
              <a:rPr lang="pt-BR" baseline="-25000" dirty="0" smtClean="0"/>
              <a:t> </a:t>
            </a:r>
            <a:r>
              <a:rPr lang="pt-BR" baseline="-25000" dirty="0" err="1" smtClean="0"/>
              <a:t>of</a:t>
            </a:r>
            <a:r>
              <a:rPr lang="pt-BR" baseline="-25000" dirty="0" smtClean="0"/>
              <a:t> </a:t>
            </a:r>
            <a:r>
              <a:rPr lang="pt-BR" baseline="-25000" dirty="0" err="1" smtClean="0"/>
              <a:t>research</a:t>
            </a:r>
            <a:r>
              <a:rPr lang="pt-BR" baseline="-25000" dirty="0" smtClean="0"/>
              <a:t> </a:t>
            </a:r>
            <a:r>
              <a:rPr lang="pt-BR" baseline="-25000" dirty="0" err="1" smtClean="0"/>
              <a:t>of</a:t>
            </a:r>
            <a:r>
              <a:rPr lang="pt-BR" baseline="-25000" dirty="0" smtClean="0"/>
              <a:t> </a:t>
            </a:r>
            <a:r>
              <a:rPr lang="pt-BR" baseline="-25000" dirty="0" err="1" smtClean="0"/>
              <a:t>second</a:t>
            </a:r>
            <a:r>
              <a:rPr lang="pt-BR" baseline="-25000" dirty="0" smtClean="0"/>
              <a:t> </a:t>
            </a:r>
            <a:r>
              <a:rPr lang="pt-BR" baseline="-25000" dirty="0" err="1" smtClean="0"/>
              <a:t>language</a:t>
            </a:r>
            <a:r>
              <a:rPr lang="pt-BR" baseline="-25000" dirty="0" smtClean="0"/>
              <a:t> </a:t>
            </a:r>
            <a:r>
              <a:rPr lang="pt-BR" baseline="-25000" dirty="0" err="1" smtClean="0"/>
              <a:t>acquisition</a:t>
            </a:r>
            <a:r>
              <a:rPr lang="pt-BR" baseline="-25000" dirty="0"/>
              <a:t> </a:t>
            </a:r>
            <a:r>
              <a:rPr lang="pt-BR" baseline="-25000" dirty="0" smtClean="0"/>
              <a:t>(SLA)</a:t>
            </a:r>
          </a:p>
          <a:p>
            <a:r>
              <a:rPr lang="pt-BR" baseline="-25000" dirty="0" err="1" smtClean="0"/>
              <a:t>Through</a:t>
            </a:r>
            <a:r>
              <a:rPr lang="pt-BR" baseline="-25000" dirty="0" smtClean="0"/>
              <a:t> </a:t>
            </a:r>
            <a:r>
              <a:rPr lang="pt-BR" baseline="-25000" dirty="0" err="1" smtClean="0"/>
              <a:t>the</a:t>
            </a:r>
            <a:r>
              <a:rPr lang="pt-BR" baseline="-25000" dirty="0" smtClean="0"/>
              <a:t> 1980’s, SLA </a:t>
            </a:r>
            <a:r>
              <a:rPr lang="pt-BR" baseline="-25000" dirty="0" err="1" smtClean="0"/>
              <a:t>research</a:t>
            </a:r>
            <a:r>
              <a:rPr lang="pt-BR" baseline="-25000" dirty="0" smtClean="0"/>
              <a:t> </a:t>
            </a:r>
            <a:r>
              <a:rPr lang="pt-BR" baseline="-25000" dirty="0" err="1" smtClean="0"/>
              <a:t>was</a:t>
            </a:r>
            <a:r>
              <a:rPr lang="pt-BR" baseline="-25000" dirty="0" smtClean="0"/>
              <a:t> out </a:t>
            </a:r>
            <a:r>
              <a:rPr lang="pt-BR" baseline="-25000" dirty="0" err="1" smtClean="0"/>
              <a:t>of</a:t>
            </a:r>
            <a:r>
              <a:rPr lang="pt-BR" baseline="-25000" dirty="0" smtClean="0"/>
              <a:t> </a:t>
            </a:r>
            <a:r>
              <a:rPr lang="pt-BR" baseline="-25000" dirty="0" err="1" smtClean="0"/>
              <a:t>the</a:t>
            </a:r>
            <a:r>
              <a:rPr lang="pt-BR" baseline="-25000" dirty="0" smtClean="0"/>
              <a:t> agenda.</a:t>
            </a:r>
          </a:p>
          <a:p>
            <a:r>
              <a:rPr lang="pt-BR" b="1" baseline="-25000" dirty="0" smtClean="0"/>
              <a:t>Formal </a:t>
            </a:r>
            <a:r>
              <a:rPr lang="pt-BR" b="1" baseline="-25000" dirty="0" err="1" smtClean="0"/>
              <a:t>linguistic</a:t>
            </a:r>
            <a:r>
              <a:rPr lang="pt-BR" b="1" baseline="-25000" dirty="0" smtClean="0"/>
              <a:t> </a:t>
            </a:r>
            <a:r>
              <a:rPr lang="pt-BR" b="1" baseline="-25000" dirty="0" err="1" smtClean="0"/>
              <a:t>tradition’s</a:t>
            </a:r>
            <a:r>
              <a:rPr lang="pt-BR" b="1" baseline="-25000" dirty="0" smtClean="0"/>
              <a:t> </a:t>
            </a:r>
            <a:r>
              <a:rPr lang="pt-BR" b="1" baseline="-25000" dirty="0" err="1" smtClean="0"/>
              <a:t>priority</a:t>
            </a:r>
            <a:r>
              <a:rPr lang="pt-BR" baseline="-25000" dirty="0" smtClean="0"/>
              <a:t>: </a:t>
            </a:r>
            <a:r>
              <a:rPr lang="pt-BR" baseline="-25000" dirty="0" err="1" smtClean="0"/>
              <a:t>Discover</a:t>
            </a:r>
            <a:r>
              <a:rPr lang="pt-BR" baseline="-25000" dirty="0" smtClean="0"/>
              <a:t> universal </a:t>
            </a:r>
            <a:r>
              <a:rPr lang="pt-BR" baseline="-25000" dirty="0" err="1" smtClean="0"/>
              <a:t>aspects</a:t>
            </a:r>
            <a:r>
              <a:rPr lang="pt-BR" baseline="-25000" dirty="0" smtClean="0"/>
              <a:t> </a:t>
            </a:r>
            <a:r>
              <a:rPr lang="pt-BR" baseline="-25000" dirty="0" err="1" smtClean="0"/>
              <a:t>of</a:t>
            </a:r>
            <a:r>
              <a:rPr lang="pt-BR" baseline="-25000" dirty="0" smtClean="0"/>
              <a:t> </a:t>
            </a:r>
            <a:r>
              <a:rPr lang="pt-BR" baseline="-25000" dirty="0" err="1" smtClean="0"/>
              <a:t>second</a:t>
            </a:r>
            <a:r>
              <a:rPr lang="pt-BR" baseline="-25000" dirty="0" smtClean="0"/>
              <a:t> </a:t>
            </a:r>
            <a:r>
              <a:rPr lang="pt-BR" baseline="-25000" dirty="0" err="1" smtClean="0"/>
              <a:t>language</a:t>
            </a:r>
            <a:r>
              <a:rPr lang="pt-BR" baseline="-25000" dirty="0" smtClean="0"/>
              <a:t> (L2) </a:t>
            </a:r>
            <a:r>
              <a:rPr lang="pt-BR" baseline="-25000" dirty="0" err="1" smtClean="0"/>
              <a:t>acquisition</a:t>
            </a:r>
            <a:r>
              <a:rPr lang="pt-BR" baseline="-25000" dirty="0" smtClean="0"/>
              <a:t> </a:t>
            </a:r>
            <a:r>
              <a:rPr lang="pt-BR" baseline="-25000" dirty="0" err="1" smtClean="0"/>
              <a:t>based</a:t>
            </a:r>
            <a:r>
              <a:rPr lang="pt-BR" baseline="-25000" dirty="0" smtClean="0"/>
              <a:t> </a:t>
            </a:r>
            <a:r>
              <a:rPr lang="pt-BR" baseline="-25000" dirty="0" err="1" smtClean="0"/>
              <a:t>on</a:t>
            </a:r>
            <a:r>
              <a:rPr lang="pt-BR" baseline="-25000" dirty="0" smtClean="0"/>
              <a:t> </a:t>
            </a:r>
            <a:r>
              <a:rPr lang="pt-BR" baseline="-25000" dirty="0" err="1" smtClean="0"/>
              <a:t>the</a:t>
            </a:r>
            <a:r>
              <a:rPr lang="pt-BR" baseline="-25000" dirty="0" smtClean="0"/>
              <a:t> </a:t>
            </a:r>
            <a:r>
              <a:rPr lang="pt-BR" baseline="-25000" dirty="0" err="1" smtClean="0"/>
              <a:t>principles</a:t>
            </a:r>
            <a:r>
              <a:rPr lang="pt-BR" baseline="-25000" dirty="0" smtClean="0"/>
              <a:t> </a:t>
            </a:r>
            <a:r>
              <a:rPr lang="pt-BR" baseline="-25000" dirty="0" err="1" smtClean="0"/>
              <a:t>of</a:t>
            </a:r>
            <a:r>
              <a:rPr lang="pt-BR" baseline="-25000" dirty="0" smtClean="0"/>
              <a:t> Universal </a:t>
            </a:r>
            <a:r>
              <a:rPr lang="pt-BR" baseline="-25000" dirty="0" err="1" smtClean="0"/>
              <a:t>Grammar</a:t>
            </a:r>
            <a:r>
              <a:rPr lang="pt-BR" baseline="-25000" dirty="0" smtClean="0"/>
              <a:t>, </a:t>
            </a:r>
            <a:r>
              <a:rPr lang="pt-BR" baseline="-25000" dirty="0" err="1" smtClean="0"/>
              <a:t>or</a:t>
            </a:r>
            <a:r>
              <a:rPr lang="pt-BR" baseline="-25000" dirty="0"/>
              <a:t> </a:t>
            </a:r>
            <a:r>
              <a:rPr lang="pt-BR" baseline="-25000" dirty="0" err="1" smtClean="0"/>
              <a:t>on</a:t>
            </a:r>
            <a:r>
              <a:rPr lang="pt-BR" baseline="-25000" dirty="0" smtClean="0"/>
              <a:t> </a:t>
            </a:r>
            <a:r>
              <a:rPr lang="pt-BR" baseline="-25000" dirty="0" err="1" smtClean="0"/>
              <a:t>universally</a:t>
            </a:r>
            <a:r>
              <a:rPr lang="pt-BR" baseline="-25000" dirty="0" smtClean="0"/>
              <a:t> </a:t>
            </a:r>
            <a:r>
              <a:rPr lang="pt-BR" baseline="-25000" dirty="0" err="1" smtClean="0"/>
              <a:t>vaid</a:t>
            </a:r>
            <a:r>
              <a:rPr lang="pt-BR" baseline="-25000" dirty="0" smtClean="0"/>
              <a:t> </a:t>
            </a:r>
            <a:r>
              <a:rPr lang="pt-BR" baseline="-25000" dirty="0" err="1" smtClean="0"/>
              <a:t>psycholinguistic</a:t>
            </a:r>
            <a:r>
              <a:rPr lang="pt-BR" baseline="-25000" dirty="0" smtClean="0"/>
              <a:t> processes </a:t>
            </a:r>
            <a:r>
              <a:rPr lang="pt-BR" baseline="-25000" dirty="0" err="1" smtClean="0"/>
              <a:t>of</a:t>
            </a:r>
            <a:r>
              <a:rPr lang="pt-BR" baseline="-25000" dirty="0" smtClean="0"/>
              <a:t> L2 </a:t>
            </a:r>
            <a:r>
              <a:rPr lang="pt-BR" baseline="-25000" dirty="0" err="1" smtClean="0"/>
              <a:t>development</a:t>
            </a:r>
            <a:r>
              <a:rPr lang="pt-BR" baseline="-25000" dirty="0" smtClean="0"/>
              <a:t>. </a:t>
            </a:r>
          </a:p>
          <a:p>
            <a:r>
              <a:rPr lang="pt-BR" b="1" baseline="-25000" dirty="0" err="1" smtClean="0"/>
              <a:t>Kramsch’s</a:t>
            </a:r>
            <a:r>
              <a:rPr lang="pt-BR" b="1" baseline="-25000" dirty="0" smtClean="0"/>
              <a:t> critique</a:t>
            </a:r>
            <a:r>
              <a:rPr lang="pt-BR" baseline="-25000" dirty="0" smtClean="0"/>
              <a:t>:</a:t>
            </a:r>
            <a:r>
              <a:rPr lang="en-GB" baseline="-25000" dirty="0"/>
              <a:t> </a:t>
            </a:r>
            <a:r>
              <a:rPr lang="en-GB" baseline="-25000" dirty="0" smtClean="0"/>
              <a:t>“[the SLA research] </a:t>
            </a:r>
            <a:r>
              <a:rPr lang="en-GB" baseline="-25000" dirty="0"/>
              <a:t>viewed the social as a stable, pre-existing ﬁxture, existing outside the individual, not constructed by an individual’s psychological and linguistic processes. By relying on the standard (national) native speaker as a benchmark for language acquisition, it seemed to equate, like Herder and von Humboldt, one language with one national community and one national </a:t>
            </a:r>
            <a:r>
              <a:rPr lang="en-GB" baseline="-25000" dirty="0" smtClean="0"/>
              <a:t>culture”. p. 250.</a:t>
            </a:r>
            <a:endParaRPr lang="pt-BR" baseline="-25000" dirty="0"/>
          </a:p>
        </p:txBody>
      </p:sp>
    </p:spTree>
    <p:extLst>
      <p:ext uri="{BB962C8B-B14F-4D97-AF65-F5344CB8AC3E}">
        <p14:creationId xmlns:p14="http://schemas.microsoft.com/office/powerpoint/2010/main" val="3422626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8) </a:t>
            </a:r>
            <a:r>
              <a:rPr lang="pt-BR" dirty="0" err="1" smtClean="0"/>
              <a:t>Language</a:t>
            </a:r>
            <a:r>
              <a:rPr lang="pt-BR" dirty="0" smtClean="0"/>
              <a:t> </a:t>
            </a:r>
            <a:r>
              <a:rPr lang="pt-BR" dirty="0" err="1" smtClean="0"/>
              <a:t>Relativity</a:t>
            </a:r>
            <a:r>
              <a:rPr lang="pt-BR" dirty="0" smtClean="0"/>
              <a:t> in </a:t>
            </a:r>
            <a:r>
              <a:rPr lang="pt-BR" dirty="0" err="1" smtClean="0"/>
              <a:t>Educational</a:t>
            </a:r>
            <a:r>
              <a:rPr lang="pt-BR" dirty="0" smtClean="0"/>
              <a:t> </a:t>
            </a:r>
            <a:r>
              <a:rPr lang="pt-BR" dirty="0" err="1" smtClean="0"/>
              <a:t>Practice</a:t>
            </a:r>
            <a:endParaRPr lang="pt-BR" dirty="0"/>
          </a:p>
        </p:txBody>
      </p:sp>
      <p:sp>
        <p:nvSpPr>
          <p:cNvPr id="3" name="Espaço Reservado para Conteúdo 2"/>
          <p:cNvSpPr>
            <a:spLocks noGrp="1"/>
          </p:cNvSpPr>
          <p:nvPr>
            <p:ph sz="quarter" idx="1"/>
          </p:nvPr>
        </p:nvSpPr>
        <p:spPr/>
        <p:txBody>
          <a:bodyPr/>
          <a:lstStyle/>
          <a:p>
            <a:pPr marL="0" indent="0">
              <a:buNone/>
            </a:pPr>
            <a:r>
              <a:rPr lang="pt-BR" b="1" dirty="0" smtClean="0"/>
              <a:t>The </a:t>
            </a:r>
            <a:r>
              <a:rPr lang="pt-BR" b="1" dirty="0" err="1" smtClean="0"/>
              <a:t>problem</a:t>
            </a:r>
            <a:r>
              <a:rPr lang="pt-BR" dirty="0" smtClean="0"/>
              <a:t>: </a:t>
            </a:r>
          </a:p>
          <a:p>
            <a:r>
              <a:rPr lang="pt-BR" dirty="0" smtClean="0"/>
              <a:t>The </a:t>
            </a:r>
            <a:r>
              <a:rPr lang="pt-BR" dirty="0" err="1" smtClean="0"/>
              <a:t>conflict</a:t>
            </a:r>
            <a:r>
              <a:rPr lang="pt-BR" dirty="0" smtClean="0"/>
              <a:t> </a:t>
            </a:r>
            <a:r>
              <a:rPr lang="pt-BR" dirty="0" err="1" smtClean="0"/>
              <a:t>between</a:t>
            </a:r>
            <a:r>
              <a:rPr lang="pt-BR" dirty="0" smtClean="0"/>
              <a:t> </a:t>
            </a:r>
            <a:r>
              <a:rPr lang="pt-BR" dirty="0" err="1" smtClean="0"/>
              <a:t>the</a:t>
            </a:r>
            <a:r>
              <a:rPr lang="pt-BR" dirty="0" smtClean="0"/>
              <a:t> </a:t>
            </a:r>
            <a:r>
              <a:rPr lang="pt-BR" dirty="0" err="1" smtClean="0"/>
              <a:t>desire</a:t>
            </a:r>
            <a:r>
              <a:rPr lang="pt-BR" dirty="0" smtClean="0"/>
              <a:t> </a:t>
            </a:r>
            <a:r>
              <a:rPr lang="pt-BR" dirty="0" err="1" smtClean="0"/>
              <a:t>of</a:t>
            </a:r>
            <a:r>
              <a:rPr lang="pt-BR" dirty="0" smtClean="0"/>
              <a:t> </a:t>
            </a:r>
            <a:r>
              <a:rPr lang="pt-BR" dirty="0" err="1" smtClean="0"/>
              <a:t>the</a:t>
            </a:r>
            <a:r>
              <a:rPr lang="pt-BR" dirty="0" smtClean="0"/>
              <a:t> </a:t>
            </a:r>
            <a:r>
              <a:rPr lang="pt-BR" dirty="0" err="1" smtClean="0"/>
              <a:t>practitioner</a:t>
            </a:r>
            <a:r>
              <a:rPr lang="pt-BR" dirty="0" smtClean="0"/>
              <a:t> vs. The </a:t>
            </a:r>
            <a:r>
              <a:rPr lang="pt-BR" dirty="0" err="1" smtClean="0"/>
              <a:t>constraints</a:t>
            </a:r>
            <a:r>
              <a:rPr lang="pt-BR" dirty="0" smtClean="0"/>
              <a:t> </a:t>
            </a:r>
            <a:r>
              <a:rPr lang="pt-BR" dirty="0" err="1" smtClean="0"/>
              <a:t>of</a:t>
            </a:r>
            <a:r>
              <a:rPr lang="pt-BR" dirty="0" smtClean="0"/>
              <a:t> </a:t>
            </a:r>
            <a:r>
              <a:rPr lang="pt-BR" dirty="0" err="1" smtClean="0"/>
              <a:t>the</a:t>
            </a:r>
            <a:r>
              <a:rPr lang="pt-BR" dirty="0" smtClean="0"/>
              <a:t> </a:t>
            </a:r>
            <a:r>
              <a:rPr lang="pt-BR" dirty="0" err="1" smtClean="0"/>
              <a:t>institutions</a:t>
            </a:r>
            <a:r>
              <a:rPr lang="pt-BR" dirty="0" smtClean="0"/>
              <a:t>; </a:t>
            </a:r>
          </a:p>
          <a:p>
            <a:r>
              <a:rPr lang="pt-BR" dirty="0" err="1" smtClean="0"/>
              <a:t>between</a:t>
            </a:r>
            <a:r>
              <a:rPr lang="pt-BR" dirty="0" smtClean="0"/>
              <a:t> </a:t>
            </a:r>
            <a:r>
              <a:rPr lang="pt-BR" dirty="0" err="1" smtClean="0"/>
              <a:t>culture</a:t>
            </a:r>
            <a:r>
              <a:rPr lang="pt-BR" dirty="0" smtClean="0"/>
              <a:t> </a:t>
            </a:r>
            <a:r>
              <a:rPr lang="pt-BR" dirty="0" err="1" smtClean="0"/>
              <a:t>of</a:t>
            </a:r>
            <a:r>
              <a:rPr lang="pt-BR" dirty="0" smtClean="0"/>
              <a:t> </a:t>
            </a:r>
            <a:r>
              <a:rPr lang="pt-BR" dirty="0" err="1" smtClean="0"/>
              <a:t>teaching</a:t>
            </a:r>
            <a:r>
              <a:rPr lang="pt-BR" dirty="0" smtClean="0"/>
              <a:t> vs. </a:t>
            </a:r>
            <a:r>
              <a:rPr lang="pt-BR" dirty="0" err="1" smtClean="0"/>
              <a:t>Culture</a:t>
            </a:r>
            <a:r>
              <a:rPr lang="pt-BR" dirty="0" smtClean="0"/>
              <a:t> </a:t>
            </a:r>
            <a:r>
              <a:rPr lang="pt-BR" dirty="0" err="1" smtClean="0"/>
              <a:t>of</a:t>
            </a:r>
            <a:r>
              <a:rPr lang="pt-BR" dirty="0" smtClean="0"/>
              <a:t> </a:t>
            </a:r>
            <a:r>
              <a:rPr lang="pt-BR" dirty="0" err="1" smtClean="0"/>
              <a:t>testing</a:t>
            </a:r>
            <a:r>
              <a:rPr lang="pt-BR" dirty="0" smtClean="0"/>
              <a:t>; </a:t>
            </a:r>
          </a:p>
          <a:p>
            <a:r>
              <a:rPr lang="pt-BR" dirty="0" smtClean="0"/>
              <a:t>The </a:t>
            </a:r>
            <a:r>
              <a:rPr lang="pt-BR" dirty="0" err="1" smtClean="0"/>
              <a:t>culture</a:t>
            </a:r>
            <a:r>
              <a:rPr lang="pt-BR" dirty="0" smtClean="0"/>
              <a:t> </a:t>
            </a:r>
            <a:r>
              <a:rPr lang="pt-BR" dirty="0" err="1" smtClean="0"/>
              <a:t>of</a:t>
            </a:r>
            <a:r>
              <a:rPr lang="pt-BR" dirty="0" smtClean="0"/>
              <a:t> </a:t>
            </a:r>
            <a:r>
              <a:rPr lang="pt-BR" dirty="0" err="1" smtClean="0"/>
              <a:t>students</a:t>
            </a:r>
            <a:r>
              <a:rPr lang="pt-BR" dirty="0" smtClean="0"/>
              <a:t> vs. The </a:t>
            </a:r>
            <a:r>
              <a:rPr lang="pt-BR" dirty="0" err="1" smtClean="0"/>
              <a:t>culture</a:t>
            </a:r>
            <a:r>
              <a:rPr lang="pt-BR" dirty="0" smtClean="0"/>
              <a:t> </a:t>
            </a:r>
            <a:r>
              <a:rPr lang="pt-BR" dirty="0" err="1" smtClean="0"/>
              <a:t>of</a:t>
            </a:r>
            <a:r>
              <a:rPr lang="pt-BR" dirty="0" smtClean="0"/>
              <a:t> </a:t>
            </a:r>
            <a:r>
              <a:rPr lang="pt-BR" dirty="0" err="1" smtClean="0"/>
              <a:t>native</a:t>
            </a:r>
            <a:r>
              <a:rPr lang="pt-BR" dirty="0" smtClean="0"/>
              <a:t> speakers.</a:t>
            </a:r>
            <a:endParaRPr lang="pt-BR" dirty="0"/>
          </a:p>
        </p:txBody>
      </p:sp>
    </p:spTree>
    <p:extLst>
      <p:ext uri="{BB962C8B-B14F-4D97-AF65-F5344CB8AC3E}">
        <p14:creationId xmlns:p14="http://schemas.microsoft.com/office/powerpoint/2010/main" val="712082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marL="0" indent="0">
              <a:buNone/>
            </a:pPr>
            <a:r>
              <a:rPr lang="pt-BR" b="1" baseline="-25000" dirty="0" err="1" smtClean="0"/>
              <a:t>Three</a:t>
            </a:r>
            <a:r>
              <a:rPr lang="pt-BR" b="1" baseline="-25000" dirty="0" smtClean="0"/>
              <a:t> </a:t>
            </a:r>
            <a:r>
              <a:rPr lang="pt-BR" b="1" baseline="-25000" dirty="0" err="1" smtClean="0"/>
              <a:t>questions</a:t>
            </a:r>
            <a:r>
              <a:rPr lang="pt-BR" baseline="-25000" dirty="0" smtClean="0"/>
              <a:t>:</a:t>
            </a:r>
          </a:p>
          <a:p>
            <a:endParaRPr lang="pt-BR" baseline="-25000" dirty="0" smtClean="0"/>
          </a:p>
          <a:p>
            <a:r>
              <a:rPr lang="pt-BR" baseline="-25000" dirty="0" smtClean="0"/>
              <a:t>1) </a:t>
            </a:r>
            <a:r>
              <a:rPr lang="en-GB" baseline="-25000" dirty="0"/>
              <a:t>isn’t applied linguistic theory itself subjected to the principle of language relativity? </a:t>
            </a:r>
            <a:endParaRPr lang="en-GB" baseline="-25000" dirty="0" smtClean="0"/>
          </a:p>
          <a:p>
            <a:r>
              <a:rPr lang="en-GB" baseline="-25000" dirty="0" smtClean="0"/>
              <a:t>2)</a:t>
            </a:r>
            <a:r>
              <a:rPr lang="en-GB" baseline="-25000" dirty="0"/>
              <a:t> isn’t educational culture inherently inhospitable to the principle of language relativity, since its ultimate goal is to discriminate between educated and non-educated segments of the population through the imposition of the same formal norms to everyone</a:t>
            </a:r>
            <a:r>
              <a:rPr lang="en-GB" baseline="-25000" dirty="0" smtClean="0"/>
              <a:t>?</a:t>
            </a:r>
          </a:p>
          <a:p>
            <a:r>
              <a:rPr lang="en-GB" baseline="-25000" dirty="0" smtClean="0"/>
              <a:t>3) </a:t>
            </a:r>
            <a:r>
              <a:rPr lang="en-GB" baseline="-25000" dirty="0"/>
              <a:t>can language relativity be taught directly or can it only be modelled?</a:t>
            </a:r>
            <a:endParaRPr lang="pt-BR" baseline="-25000" dirty="0"/>
          </a:p>
        </p:txBody>
      </p:sp>
    </p:spTree>
    <p:extLst>
      <p:ext uri="{BB962C8B-B14F-4D97-AF65-F5344CB8AC3E}">
        <p14:creationId xmlns:p14="http://schemas.microsoft.com/office/powerpoint/2010/main" val="4251405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marL="0" indent="0">
              <a:buNone/>
            </a:pPr>
            <a:r>
              <a:rPr lang="pt-BR" b="1" baseline="-25000" dirty="0" err="1" smtClean="0"/>
              <a:t>What</a:t>
            </a:r>
            <a:r>
              <a:rPr lang="pt-BR" b="1" baseline="-25000" dirty="0" smtClean="0"/>
              <a:t> does </a:t>
            </a:r>
            <a:r>
              <a:rPr lang="pt-BR" b="1" baseline="-25000" dirty="0" err="1" smtClean="0"/>
              <a:t>Language</a:t>
            </a:r>
            <a:r>
              <a:rPr lang="pt-BR" b="1" baseline="-25000" dirty="0" smtClean="0"/>
              <a:t> </a:t>
            </a:r>
            <a:r>
              <a:rPr lang="pt-BR" b="1" baseline="-25000" dirty="0" err="1" smtClean="0"/>
              <a:t>Relativity</a:t>
            </a:r>
            <a:r>
              <a:rPr lang="pt-BR" b="1" baseline="-25000" dirty="0" smtClean="0"/>
              <a:t> </a:t>
            </a:r>
            <a:r>
              <a:rPr lang="pt-BR" b="1" baseline="-25000" dirty="0" err="1" smtClean="0"/>
              <a:t>suggests</a:t>
            </a:r>
            <a:r>
              <a:rPr lang="pt-BR" b="1" baseline="-25000" dirty="0" smtClean="0"/>
              <a:t>?</a:t>
            </a:r>
          </a:p>
          <a:p>
            <a:r>
              <a:rPr lang="en-GB" baseline="-25000" dirty="0" smtClean="0"/>
              <a:t>Reorienting </a:t>
            </a:r>
            <a:r>
              <a:rPr lang="en-GB" baseline="-25000" dirty="0"/>
              <a:t>the focus of language teachers from what they do to who they are. </a:t>
            </a:r>
            <a:endParaRPr lang="en-GB" baseline="-25000" dirty="0" smtClean="0"/>
          </a:p>
          <a:p>
            <a:r>
              <a:rPr lang="en-GB" baseline="-25000" dirty="0" smtClean="0"/>
              <a:t>“Whether </a:t>
            </a:r>
            <a:r>
              <a:rPr lang="en-GB" baseline="-25000" dirty="0"/>
              <a:t>the language they teach is the language they grew up with, or a foreign language, they themselves have had to grapple with language relativity. It has, no doubt, put into question their own worldview, it has made them conscious of what got lost in translation. They have to resonate to the foreign words with the sensibility of both a native speaker and a non-native speaker. Most of all, now ﬂuent as they are in the language they teach, they have to remember what it felt like to learn a new language, the linguistic and culture shocks experienced, the challenges and rewards encountered along the way. This sensitivity to language relativity, this sense of wonder at the mysteries of the untranslatable, cannot be taught directly. It has to be modelled by the language teacher </a:t>
            </a:r>
            <a:r>
              <a:rPr lang="en-GB" baseline="-25000" dirty="0" smtClean="0"/>
              <a:t>herself”. p. 255.</a:t>
            </a:r>
            <a:endParaRPr lang="pt-BR" baseline="-25000" dirty="0"/>
          </a:p>
        </p:txBody>
      </p:sp>
    </p:spTree>
    <p:extLst>
      <p:ext uri="{BB962C8B-B14F-4D97-AF65-F5344CB8AC3E}">
        <p14:creationId xmlns:p14="http://schemas.microsoft.com/office/powerpoint/2010/main" val="3894936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The </a:t>
            </a:r>
            <a:r>
              <a:rPr lang="pt-BR" dirty="0" err="1" smtClean="0"/>
              <a:t>Author</a:t>
            </a:r>
            <a:r>
              <a:rPr lang="pt-BR" dirty="0" smtClean="0"/>
              <a:t>: Claire </a:t>
            </a:r>
            <a:r>
              <a:rPr lang="pt-BR" dirty="0" err="1" smtClean="0"/>
              <a:t>Kramsch</a:t>
            </a:r>
            <a:endParaRPr lang="pt-BR" dirty="0"/>
          </a:p>
        </p:txBody>
      </p:sp>
      <p:sp>
        <p:nvSpPr>
          <p:cNvPr id="3" name="Espaço Reservado para Conteúdo 2"/>
          <p:cNvSpPr>
            <a:spLocks noGrp="1"/>
          </p:cNvSpPr>
          <p:nvPr>
            <p:ph sz="quarter" idx="1"/>
          </p:nvPr>
        </p:nvSpPr>
        <p:spPr/>
        <p:txBody>
          <a:bodyPr/>
          <a:lstStyle/>
          <a:p>
            <a:r>
              <a:rPr lang="pt-BR" baseline="-25000" dirty="0" err="1" smtClean="0"/>
              <a:t>Studied</a:t>
            </a:r>
            <a:r>
              <a:rPr lang="pt-BR" baseline="-25000" dirty="0" smtClean="0"/>
              <a:t> </a:t>
            </a:r>
            <a:r>
              <a:rPr lang="en-US" baseline="-25000" dirty="0" smtClean="0"/>
              <a:t>German Language and Literature in the 1950’s at the University of Paris-Sorbonne.</a:t>
            </a:r>
          </a:p>
          <a:p>
            <a:r>
              <a:rPr lang="en-US" baseline="-25000" dirty="0" smtClean="0"/>
              <a:t> In the same decade emigrated to the United States, where she taught German language and literature at M.I.T. and Applied Linguistics at Cornell University.</a:t>
            </a:r>
          </a:p>
          <a:p>
            <a:r>
              <a:rPr lang="en-US" baseline="-25000" dirty="0" smtClean="0"/>
              <a:t>At UC Berkeley since 1990, she is now retired from the German Department and holds an appointment as Professor of the Graduate School. Her area of research is applied linguistics, with emphasis on social, cultural and stylistic approaches to language study. </a:t>
            </a:r>
          </a:p>
          <a:p>
            <a:endParaRPr lang="en-US" baseline="-25000" dirty="0"/>
          </a:p>
          <a:p>
            <a:endParaRPr lang="pt-BR" baseline="-25000"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1840" y="4725144"/>
            <a:ext cx="2664296" cy="1915990"/>
          </a:xfrm>
          <a:prstGeom prst="rect">
            <a:avLst/>
          </a:prstGeom>
        </p:spPr>
      </p:pic>
    </p:spTree>
    <p:extLst>
      <p:ext uri="{BB962C8B-B14F-4D97-AF65-F5344CB8AC3E}">
        <p14:creationId xmlns:p14="http://schemas.microsoft.com/office/powerpoint/2010/main" val="2756576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Introduction</a:t>
            </a:r>
            <a:endParaRPr lang="pt-BR" dirty="0"/>
          </a:p>
        </p:txBody>
      </p:sp>
      <p:sp>
        <p:nvSpPr>
          <p:cNvPr id="3" name="Espaço Reservado para Conteúdo 2"/>
          <p:cNvSpPr>
            <a:spLocks noGrp="1"/>
          </p:cNvSpPr>
          <p:nvPr>
            <p:ph sz="quarter" idx="1"/>
          </p:nvPr>
        </p:nvSpPr>
        <p:spPr/>
        <p:txBody>
          <a:bodyPr/>
          <a:lstStyle/>
          <a:p>
            <a:pPr marL="0" lvl="0" indent="0">
              <a:buNone/>
            </a:pPr>
            <a:r>
              <a:rPr lang="en-GB" dirty="0" smtClean="0"/>
              <a:t>Basic premises: </a:t>
            </a:r>
          </a:p>
          <a:p>
            <a:pPr lvl="0"/>
            <a:endParaRPr lang="en-GB" dirty="0" smtClean="0"/>
          </a:p>
          <a:p>
            <a:pPr lvl="0"/>
            <a:r>
              <a:rPr lang="en-GB" dirty="0" smtClean="0"/>
              <a:t>Language </a:t>
            </a:r>
            <a:r>
              <a:rPr lang="en-GB" dirty="0"/>
              <a:t>both expresses and creates categories of thought that are shared by members of a social </a:t>
            </a:r>
            <a:r>
              <a:rPr lang="en-GB" dirty="0" smtClean="0"/>
              <a:t>group. </a:t>
            </a:r>
            <a:endParaRPr lang="pt-BR" dirty="0"/>
          </a:p>
          <a:p>
            <a:pPr lvl="0"/>
            <a:r>
              <a:rPr lang="en-GB" dirty="0" smtClean="0"/>
              <a:t>Language </a:t>
            </a:r>
            <a:r>
              <a:rPr lang="en-GB" dirty="0"/>
              <a:t>is, in part, responsible for the attitudes and beliefs that constitute what we call “</a:t>
            </a:r>
            <a:r>
              <a:rPr lang="en-GB" dirty="0" smtClean="0"/>
              <a:t>culture”.</a:t>
            </a:r>
            <a:endParaRPr lang="pt-BR" dirty="0"/>
          </a:p>
          <a:p>
            <a:endParaRPr lang="pt-BR" dirty="0"/>
          </a:p>
        </p:txBody>
      </p:sp>
    </p:spTree>
    <p:extLst>
      <p:ext uri="{BB962C8B-B14F-4D97-AF65-F5344CB8AC3E}">
        <p14:creationId xmlns:p14="http://schemas.microsoft.com/office/powerpoint/2010/main" val="3003073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1) </a:t>
            </a:r>
            <a:r>
              <a:rPr lang="pt-BR" dirty="0" err="1" smtClean="0"/>
              <a:t>History</a:t>
            </a:r>
            <a:r>
              <a:rPr lang="pt-BR" dirty="0" smtClean="0"/>
              <a:t> </a:t>
            </a:r>
            <a:r>
              <a:rPr lang="pt-BR" dirty="0" err="1" smtClean="0"/>
              <a:t>of</a:t>
            </a:r>
            <a:r>
              <a:rPr lang="pt-BR" dirty="0" smtClean="0"/>
              <a:t> </a:t>
            </a:r>
            <a:r>
              <a:rPr lang="pt-BR" dirty="0" err="1" smtClean="0"/>
              <a:t>theory</a:t>
            </a:r>
            <a:endParaRPr lang="pt-BR" dirty="0"/>
          </a:p>
        </p:txBody>
      </p:sp>
      <p:sp>
        <p:nvSpPr>
          <p:cNvPr id="3" name="Espaço Reservado para Conteúdo 2"/>
          <p:cNvSpPr>
            <a:spLocks noGrp="1"/>
          </p:cNvSpPr>
          <p:nvPr>
            <p:ph sz="quarter" idx="1"/>
          </p:nvPr>
        </p:nvSpPr>
        <p:spPr/>
        <p:txBody>
          <a:bodyPr/>
          <a:lstStyle/>
          <a:p>
            <a:pPr marL="0" indent="0">
              <a:buNone/>
            </a:pPr>
            <a:r>
              <a:rPr lang="en-GB" baseline="-25000" dirty="0" smtClean="0"/>
              <a:t>“Applied </a:t>
            </a:r>
            <a:r>
              <a:rPr lang="en-GB" baseline="-25000" dirty="0"/>
              <a:t>linguistics was at ﬁrst primarily interested in the psycholinguistic processes at work in language acquisition and testing, and in the cognitive dimensions of language </a:t>
            </a:r>
            <a:r>
              <a:rPr lang="en-GB" baseline="-25000" dirty="0" smtClean="0"/>
              <a:t>pedagogy” (p. 235).</a:t>
            </a:r>
            <a:endParaRPr lang="pt-BR" baseline="-25000" dirty="0"/>
          </a:p>
          <a:p>
            <a:r>
              <a:rPr lang="en-GB" baseline="-25000" dirty="0"/>
              <a:t> </a:t>
            </a:r>
            <a:r>
              <a:rPr lang="en-GB" baseline="-25000" dirty="0" smtClean="0"/>
              <a:t>1980’s </a:t>
            </a:r>
            <a:r>
              <a:rPr lang="en-GB" baseline="-25000" dirty="0"/>
              <a:t>ascendancy of sociology and anthropology created a </a:t>
            </a:r>
            <a:r>
              <a:rPr lang="en-GB" baseline="-25000" dirty="0" err="1"/>
              <a:t>favorable</a:t>
            </a:r>
            <a:r>
              <a:rPr lang="en-GB" baseline="-25000" dirty="0"/>
              <a:t> climate for applied linguists to </a:t>
            </a:r>
            <a:r>
              <a:rPr lang="en-GB" baseline="-25000" dirty="0" smtClean="0"/>
              <a:t>explore the following fields:</a:t>
            </a:r>
            <a:endParaRPr lang="pt-BR" baseline="-25000" dirty="0"/>
          </a:p>
          <a:p>
            <a:pPr marL="0" indent="0">
              <a:buNone/>
            </a:pPr>
            <a:r>
              <a:rPr lang="en-GB" baseline="-25000" dirty="0" smtClean="0"/>
              <a:t>1) </a:t>
            </a:r>
            <a:r>
              <a:rPr lang="en-GB" baseline="-25000" dirty="0"/>
              <a:t>the relation of language and social structure (Example: </a:t>
            </a:r>
            <a:r>
              <a:rPr lang="en-GB" i="1" baseline="-25000" dirty="0"/>
              <a:t>Language as social semiotic</a:t>
            </a:r>
            <a:r>
              <a:rPr lang="en-GB" baseline="-25000" dirty="0"/>
              <a:t>, by M. A. K. Halliday, 1978</a:t>
            </a:r>
            <a:r>
              <a:rPr lang="en-GB" baseline="-25000" dirty="0" smtClean="0"/>
              <a:t>).</a:t>
            </a:r>
            <a:endParaRPr lang="pt-BR" baseline="-25000" dirty="0"/>
          </a:p>
          <a:p>
            <a:pPr marL="0" indent="0">
              <a:buNone/>
            </a:pPr>
            <a:r>
              <a:rPr lang="en-GB" baseline="-25000" dirty="0" smtClean="0"/>
              <a:t>2) </a:t>
            </a:r>
            <a:r>
              <a:rPr lang="en-GB" baseline="-25000" dirty="0"/>
              <a:t>the social psychological aspects of language acquisition (Example: </a:t>
            </a:r>
            <a:r>
              <a:rPr lang="en-GB" i="1" baseline="-25000" dirty="0"/>
              <a:t>Understanding second language acquisition</a:t>
            </a:r>
            <a:r>
              <a:rPr lang="en-GB" baseline="-25000" dirty="0"/>
              <a:t>, 1986</a:t>
            </a:r>
            <a:r>
              <a:rPr lang="en-GB" baseline="-25000" dirty="0" smtClean="0"/>
              <a:t>).</a:t>
            </a:r>
            <a:endParaRPr lang="pt-BR" baseline="-25000" dirty="0"/>
          </a:p>
          <a:p>
            <a:pPr marL="0" indent="0">
              <a:buNone/>
            </a:pPr>
            <a:r>
              <a:rPr lang="en-GB" baseline="-25000" dirty="0" smtClean="0"/>
              <a:t>3) </a:t>
            </a:r>
            <a:r>
              <a:rPr lang="en-GB" baseline="-25000" dirty="0"/>
              <a:t>the multiple discursive aspects of language in use in a variety of social contexts (Examples: </a:t>
            </a:r>
            <a:r>
              <a:rPr lang="en-GB" i="1" baseline="-25000" dirty="0"/>
              <a:t>Discourse strategies</a:t>
            </a:r>
            <a:r>
              <a:rPr lang="en-GB" baseline="-25000" dirty="0"/>
              <a:t>, by J. J. </a:t>
            </a:r>
            <a:r>
              <a:rPr lang="en-GB" baseline="-25000" dirty="0" err="1"/>
              <a:t>Gumperz</a:t>
            </a:r>
            <a:r>
              <a:rPr lang="en-GB" baseline="-25000" dirty="0"/>
              <a:t>, 1982; </a:t>
            </a:r>
            <a:r>
              <a:rPr lang="en-GB" i="1" baseline="-25000" dirty="0"/>
              <a:t>Culture and language development</a:t>
            </a:r>
            <a:r>
              <a:rPr lang="en-GB" baseline="-25000" dirty="0"/>
              <a:t>, by E. Ochs, 1988</a:t>
            </a:r>
            <a:r>
              <a:rPr lang="en-GB" baseline="-25000" dirty="0" smtClean="0"/>
              <a:t>)</a:t>
            </a:r>
            <a:r>
              <a:rPr lang="pt-BR" baseline="-25000" dirty="0"/>
              <a:t>.</a:t>
            </a:r>
            <a:r>
              <a:rPr lang="en-GB" baseline="-25000" dirty="0"/>
              <a:t> </a:t>
            </a:r>
            <a:endParaRPr lang="pt-BR" baseline="-25000" dirty="0"/>
          </a:p>
        </p:txBody>
      </p:sp>
    </p:spTree>
    <p:extLst>
      <p:ext uri="{BB962C8B-B14F-4D97-AF65-F5344CB8AC3E}">
        <p14:creationId xmlns:p14="http://schemas.microsoft.com/office/powerpoint/2010/main" val="804953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2) </a:t>
            </a:r>
            <a:r>
              <a:rPr lang="pt-BR" dirty="0" err="1" smtClean="0"/>
              <a:t>Relative</a:t>
            </a:r>
            <a:r>
              <a:rPr lang="pt-BR" dirty="0" smtClean="0"/>
              <a:t> </a:t>
            </a:r>
            <a:r>
              <a:rPr lang="pt-BR" dirty="0" err="1" smtClean="0"/>
              <a:t>Linguistics</a:t>
            </a:r>
            <a:endParaRPr lang="pt-BR" dirty="0"/>
          </a:p>
        </p:txBody>
      </p:sp>
      <p:sp>
        <p:nvSpPr>
          <p:cNvPr id="3" name="Espaço Reservado para Conteúdo 2"/>
          <p:cNvSpPr>
            <a:spLocks noGrp="1"/>
          </p:cNvSpPr>
          <p:nvPr>
            <p:ph sz="quarter" idx="1"/>
          </p:nvPr>
        </p:nvSpPr>
        <p:spPr/>
        <p:txBody>
          <a:bodyPr/>
          <a:lstStyle/>
          <a:p>
            <a:pPr marL="0" indent="0">
              <a:buNone/>
            </a:pPr>
            <a:r>
              <a:rPr lang="en-GB" baseline="-25000" dirty="0"/>
              <a:t>Precursors to Linguistic Relativity:</a:t>
            </a:r>
            <a:endParaRPr lang="pt-BR" baseline="-25000" dirty="0"/>
          </a:p>
          <a:p>
            <a:r>
              <a:rPr lang="en-GB" baseline="-25000" dirty="0"/>
              <a:t>J. Herder (1744–1803)</a:t>
            </a:r>
            <a:endParaRPr lang="pt-BR" baseline="-25000" dirty="0"/>
          </a:p>
          <a:p>
            <a:pPr marL="0" indent="0">
              <a:buNone/>
            </a:pPr>
            <a:r>
              <a:rPr lang="en-GB" baseline="-25000" dirty="0" smtClean="0"/>
              <a:t>“If </a:t>
            </a:r>
            <a:r>
              <a:rPr lang="en-GB" baseline="-25000" dirty="0"/>
              <a:t>it be true that we . . . learn to think through words, then language is what deﬁnes and delineates the whole of human knowledge . . . In everyday life, it is clear that to think is almost nothing else but to speak. Every nation speaks . . . according to the way it thinks and thinks according to the way it </a:t>
            </a:r>
            <a:r>
              <a:rPr lang="en-GB" baseline="-25000" dirty="0" smtClean="0"/>
              <a:t>speaks”. </a:t>
            </a:r>
            <a:r>
              <a:rPr lang="en-GB" baseline="-25000" dirty="0"/>
              <a:t>(Herder, [1772] 1960, pp. 99–100, </a:t>
            </a:r>
            <a:r>
              <a:rPr lang="en-GB" baseline="-25000" dirty="0" err="1"/>
              <a:t>Kramsch’s</a:t>
            </a:r>
            <a:r>
              <a:rPr lang="en-GB" baseline="-25000" dirty="0"/>
              <a:t> </a:t>
            </a:r>
            <a:r>
              <a:rPr lang="en-GB" baseline="-25000" dirty="0" err="1"/>
              <a:t>tanslation</a:t>
            </a:r>
            <a:r>
              <a:rPr lang="en-GB" baseline="-25000" dirty="0"/>
              <a:t>)</a:t>
            </a:r>
            <a:endParaRPr lang="pt-BR" b="1" baseline="-25000" dirty="0"/>
          </a:p>
          <a:p>
            <a:r>
              <a:rPr lang="en-GB" b="1" baseline="-25000" dirty="0" err="1"/>
              <a:t>Kramsch’s</a:t>
            </a:r>
            <a:r>
              <a:rPr lang="en-GB" b="1" baseline="-25000" dirty="0"/>
              <a:t> understanding of Herder</a:t>
            </a:r>
            <a:r>
              <a:rPr lang="en-GB" baseline="-25000" dirty="0"/>
              <a:t>: “a nation’s language reﬂected the way its people thought according to the equation: one language = one folk = one nation” (p. 236).</a:t>
            </a:r>
            <a:endParaRPr lang="pt-BR" baseline="-25000" dirty="0"/>
          </a:p>
          <a:p>
            <a:endParaRPr lang="pt-BR" dirty="0"/>
          </a:p>
        </p:txBody>
      </p:sp>
    </p:spTree>
    <p:extLst>
      <p:ext uri="{BB962C8B-B14F-4D97-AF65-F5344CB8AC3E}">
        <p14:creationId xmlns:p14="http://schemas.microsoft.com/office/powerpoint/2010/main" val="2240172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sz="quarter" idx="1"/>
          </p:nvPr>
        </p:nvSpPr>
        <p:spPr/>
        <p:txBody>
          <a:bodyPr/>
          <a:lstStyle/>
          <a:p>
            <a:r>
              <a:rPr lang="en-GB" baseline="-25000" dirty="0"/>
              <a:t>Wilhelm von Humboldt (1762–1835)</a:t>
            </a:r>
            <a:endParaRPr lang="pt-BR" baseline="-25000" dirty="0"/>
          </a:p>
          <a:p>
            <a:pPr marL="0" indent="0">
              <a:buNone/>
            </a:pPr>
            <a:r>
              <a:rPr lang="en-GB" baseline="-25000" dirty="0" smtClean="0"/>
              <a:t>“. </a:t>
            </a:r>
            <a:r>
              <a:rPr lang="en-GB" baseline="-25000" dirty="0"/>
              <a:t>. . there resides in every language a characteristic world-view. . . By the same act whereby [man] spins language out of himself, he spins himself into it, and every language draws about the people that possesses it a circle whence it is possible to exit only by stepping over at once into the circle of another </a:t>
            </a:r>
            <a:r>
              <a:rPr lang="en-GB" baseline="-25000" dirty="0" smtClean="0"/>
              <a:t>one”. </a:t>
            </a:r>
            <a:r>
              <a:rPr lang="en-GB" baseline="-25000" dirty="0"/>
              <a:t>(von Humboldt, [1836] 1988, p. 60)</a:t>
            </a:r>
            <a:endParaRPr lang="pt-BR" baseline="-25000" dirty="0"/>
          </a:p>
          <a:p>
            <a:r>
              <a:rPr lang="en-GB" b="1" baseline="-25000" dirty="0" err="1" smtClean="0"/>
              <a:t>Kramsch</a:t>
            </a:r>
            <a:r>
              <a:rPr lang="en-GB" baseline="-25000" dirty="0"/>
              <a:t>: In this passage, Humboldt “expressed the link between language and worldview (or cultural </a:t>
            </a:r>
            <a:r>
              <a:rPr lang="en-GB" baseline="-25000" dirty="0" err="1"/>
              <a:t>mindset</a:t>
            </a:r>
            <a:r>
              <a:rPr lang="en-GB" baseline="-25000" dirty="0"/>
              <a:t>”.</a:t>
            </a:r>
            <a:endParaRPr lang="pt-BR" baseline="-25000" dirty="0"/>
          </a:p>
          <a:p>
            <a:r>
              <a:rPr lang="en-GB" baseline="-25000" dirty="0" smtClean="0"/>
              <a:t>What </a:t>
            </a:r>
            <a:r>
              <a:rPr lang="en-GB" baseline="-25000" dirty="0"/>
              <a:t>makes them precursors to Linguistic Relativism? </a:t>
            </a:r>
            <a:r>
              <a:rPr lang="en-GB" b="1" baseline="-25000" dirty="0"/>
              <a:t>The </a:t>
            </a:r>
            <a:r>
              <a:rPr lang="en-GB" b="1" baseline="-25000" dirty="0" err="1"/>
              <a:t>relativisation</a:t>
            </a:r>
            <a:r>
              <a:rPr lang="en-GB" b="1" baseline="-25000" dirty="0"/>
              <a:t> of the Cartesian subject.</a:t>
            </a:r>
            <a:endParaRPr lang="pt-BR" baseline="-25000" dirty="0"/>
          </a:p>
          <a:p>
            <a:endParaRPr lang="pt-BR" dirty="0"/>
          </a:p>
        </p:txBody>
      </p:sp>
    </p:spTree>
    <p:extLst>
      <p:ext uri="{BB962C8B-B14F-4D97-AF65-F5344CB8AC3E}">
        <p14:creationId xmlns:p14="http://schemas.microsoft.com/office/powerpoint/2010/main" val="4221312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dirty="0" smtClean="0"/>
              <a:t>3) The </a:t>
            </a:r>
            <a:r>
              <a:rPr lang="en-GB" dirty="0"/>
              <a:t>Sapir-Whorf </a:t>
            </a:r>
            <a:r>
              <a:rPr lang="en-GB" dirty="0" smtClean="0"/>
              <a:t>hypothesis</a:t>
            </a:r>
            <a:endParaRPr lang="pt-BR" dirty="0"/>
          </a:p>
        </p:txBody>
      </p:sp>
      <p:sp>
        <p:nvSpPr>
          <p:cNvPr id="3" name="Espaço Reservado para Conteúdo 2"/>
          <p:cNvSpPr>
            <a:spLocks noGrp="1"/>
          </p:cNvSpPr>
          <p:nvPr>
            <p:ph sz="quarter" idx="1"/>
          </p:nvPr>
        </p:nvSpPr>
        <p:spPr/>
        <p:txBody>
          <a:bodyPr/>
          <a:lstStyle/>
          <a:p>
            <a:r>
              <a:rPr lang="en-GB" baseline="-25000" dirty="0" smtClean="0"/>
              <a:t>Edward </a:t>
            </a:r>
            <a:r>
              <a:rPr lang="en-GB" baseline="-25000" dirty="0"/>
              <a:t>Sapir (1884-1939). </a:t>
            </a:r>
            <a:r>
              <a:rPr lang="en-GB" i="1" baseline="-25000" dirty="0"/>
              <a:t>Culture, language and personality: selected essays</a:t>
            </a:r>
            <a:r>
              <a:rPr lang="en-GB" baseline="-25000" dirty="0"/>
              <a:t>. 1962.</a:t>
            </a:r>
            <a:endParaRPr lang="pt-BR" baseline="-25000" dirty="0"/>
          </a:p>
          <a:p>
            <a:r>
              <a:rPr lang="en-GB" baseline="-25000" dirty="0"/>
              <a:t>Benjamin Whorf (1897-1941). </a:t>
            </a:r>
            <a:r>
              <a:rPr lang="en-GB" i="1" baseline="-25000" dirty="0"/>
              <a:t>Language, thought, and reality</a:t>
            </a:r>
            <a:r>
              <a:rPr lang="en-GB" baseline="-25000" dirty="0"/>
              <a:t>. 1940</a:t>
            </a:r>
            <a:r>
              <a:rPr lang="en-GB" baseline="-25000" dirty="0" smtClean="0"/>
              <a:t>.</a:t>
            </a:r>
          </a:p>
          <a:p>
            <a:endParaRPr lang="pt-BR" baseline="-25000" dirty="0" smtClean="0"/>
          </a:p>
          <a:p>
            <a:r>
              <a:rPr lang="en-GB" b="1" baseline="-25000" dirty="0" smtClean="0"/>
              <a:t>What did they discover?</a:t>
            </a:r>
          </a:p>
          <a:p>
            <a:pPr marL="0" indent="0">
              <a:buNone/>
            </a:pPr>
            <a:r>
              <a:rPr lang="en-GB" b="1" baseline="-25000" dirty="0" smtClean="0"/>
              <a:t>An implicit </a:t>
            </a:r>
            <a:r>
              <a:rPr lang="en-GB" b="1" baseline="-25000" dirty="0"/>
              <a:t>agreement in a speech community to organize impressions in linguistic systems separated from codified patterns of our language. A second nature that becomes normative. Users of different grammars: similar acts of observation produce different types of observations and evaluations. Different linguistic systems produce different world views regarding a similar act of observation.</a:t>
            </a:r>
            <a:endParaRPr lang="pt-BR" b="1" baseline="-25000" dirty="0"/>
          </a:p>
          <a:p>
            <a:endParaRPr lang="pt-BR" dirty="0"/>
          </a:p>
          <a:p>
            <a:endParaRPr lang="pt-BR" dirty="0"/>
          </a:p>
        </p:txBody>
      </p:sp>
    </p:spTree>
    <p:extLst>
      <p:ext uri="{BB962C8B-B14F-4D97-AF65-F5344CB8AC3E}">
        <p14:creationId xmlns:p14="http://schemas.microsoft.com/office/powerpoint/2010/main" val="4169935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GB" baseline="-25000" dirty="0" smtClean="0"/>
              <a:t>4) Semiotic Relativity</a:t>
            </a:r>
            <a:r>
              <a:rPr lang="pt-BR" dirty="0"/>
              <a:t/>
            </a:r>
            <a:br>
              <a:rPr lang="pt-BR" dirty="0"/>
            </a:br>
            <a:endParaRPr lang="pt-BR" dirty="0"/>
          </a:p>
        </p:txBody>
      </p:sp>
      <p:sp>
        <p:nvSpPr>
          <p:cNvPr id="3" name="Espaço Reservado para Conteúdo 2"/>
          <p:cNvSpPr>
            <a:spLocks noGrp="1"/>
          </p:cNvSpPr>
          <p:nvPr>
            <p:ph sz="quarter" idx="1"/>
          </p:nvPr>
        </p:nvSpPr>
        <p:spPr/>
        <p:txBody>
          <a:bodyPr/>
          <a:lstStyle/>
          <a:p>
            <a:r>
              <a:rPr lang="en-GB" dirty="0" smtClean="0"/>
              <a:t>Terrence </a:t>
            </a:r>
            <a:r>
              <a:rPr lang="en-GB" dirty="0"/>
              <a:t>Deacon (1950 -). </a:t>
            </a:r>
            <a:r>
              <a:rPr lang="en-GB" i="1" dirty="0"/>
              <a:t>The symbolic species: the co-evolution of language and the brain</a:t>
            </a:r>
            <a:r>
              <a:rPr lang="en-GB" dirty="0"/>
              <a:t>. 1950.</a:t>
            </a:r>
            <a:endParaRPr lang="pt-BR" dirty="0"/>
          </a:p>
          <a:p>
            <a:r>
              <a:rPr lang="en-GB" dirty="0"/>
              <a:t>According to </a:t>
            </a:r>
            <a:r>
              <a:rPr lang="en-GB" dirty="0" err="1"/>
              <a:t>Kramsch</a:t>
            </a:r>
            <a:r>
              <a:rPr lang="en-GB" dirty="0"/>
              <a:t>, a </a:t>
            </a:r>
            <a:r>
              <a:rPr lang="en-GB" b="1" dirty="0"/>
              <a:t>phylogenetic perspective (the development of the human species)</a:t>
            </a:r>
            <a:endParaRPr lang="pt-BR" dirty="0"/>
          </a:p>
          <a:p>
            <a:endParaRPr lang="pt-BR" dirty="0"/>
          </a:p>
        </p:txBody>
      </p:sp>
    </p:spTree>
    <p:extLst>
      <p:ext uri="{BB962C8B-B14F-4D97-AF65-F5344CB8AC3E}">
        <p14:creationId xmlns:p14="http://schemas.microsoft.com/office/powerpoint/2010/main" val="1824639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r>
              <a:rPr lang="en-GB" baseline="-25000" dirty="0"/>
              <a:t>Lev Vygotsky (1896 – 1934). </a:t>
            </a:r>
            <a:r>
              <a:rPr lang="en-GB" i="1" baseline="-25000" dirty="0"/>
              <a:t>Thought and language. 1934</a:t>
            </a:r>
            <a:endParaRPr lang="pt-BR" baseline="-25000" dirty="0"/>
          </a:p>
          <a:p>
            <a:pPr marL="0" indent="0">
              <a:buNone/>
            </a:pPr>
            <a:r>
              <a:rPr lang="en-GB" baseline="-25000" dirty="0"/>
              <a:t>According to </a:t>
            </a:r>
            <a:r>
              <a:rPr lang="en-GB" baseline="-25000" dirty="0" err="1"/>
              <a:t>Kramsch</a:t>
            </a:r>
            <a:r>
              <a:rPr lang="en-GB" baseline="-25000" dirty="0"/>
              <a:t>, a </a:t>
            </a:r>
            <a:r>
              <a:rPr lang="en-GB" b="1" baseline="-25000" dirty="0"/>
              <a:t>ontogenetic perspective (the development of the individual human organism</a:t>
            </a:r>
            <a:r>
              <a:rPr lang="en-GB" b="1" baseline="-25000" dirty="0" smtClean="0"/>
              <a:t>)</a:t>
            </a:r>
          </a:p>
          <a:p>
            <a:r>
              <a:rPr lang="en-GB" i="1" baseline="-25000" dirty="0" smtClean="0"/>
              <a:t>How does language </a:t>
            </a:r>
            <a:r>
              <a:rPr lang="en-GB" i="1" baseline="-25000" dirty="0"/>
              <a:t>as a social activity inﬂuences </a:t>
            </a:r>
            <a:r>
              <a:rPr lang="en-GB" i="1" baseline="-25000" dirty="0" smtClean="0"/>
              <a:t>thought? </a:t>
            </a:r>
          </a:p>
          <a:p>
            <a:pPr marL="0" indent="0">
              <a:buNone/>
            </a:pPr>
            <a:r>
              <a:rPr lang="en-GB" b="1" baseline="-25000" dirty="0" err="1" smtClean="0"/>
              <a:t>Kramsch</a:t>
            </a:r>
            <a:r>
              <a:rPr lang="en-GB" b="1" baseline="-25000" dirty="0" smtClean="0"/>
              <a:t>: </a:t>
            </a:r>
            <a:r>
              <a:rPr lang="en-GB" baseline="-25000" dirty="0" smtClean="0"/>
              <a:t>“He </a:t>
            </a:r>
            <a:r>
              <a:rPr lang="en-GB" baseline="-25000" dirty="0"/>
              <a:t>argues that the language the child hears and experiences on the social plane becomes internalized in the form of inner speech on the psychological plane, thus leading to both language acquisition and language socialization. Vygotsky’s theory turns on its head the traditional, Cartesian, view of the pre-eminence of thought over language. For him, symbolic activity derives from social interaction, according to his “general genetic law of cultural development</a:t>
            </a:r>
            <a:r>
              <a:rPr lang="en-GB" baseline="-25000" dirty="0" smtClean="0"/>
              <a:t>” (p. 241)</a:t>
            </a:r>
            <a:endParaRPr lang="pt-BR" baseline="-25000" dirty="0"/>
          </a:p>
          <a:p>
            <a:r>
              <a:rPr lang="en-GB" b="1" baseline="-25000" dirty="0" err="1"/>
              <a:t>Kramsch’s</a:t>
            </a:r>
            <a:r>
              <a:rPr lang="en-GB" b="1" baseline="-25000" dirty="0"/>
              <a:t> question</a:t>
            </a:r>
            <a:r>
              <a:rPr lang="en-GB" baseline="-25000" dirty="0"/>
              <a:t>: is this not a rather strong form of linguistic relativity?</a:t>
            </a:r>
            <a:endParaRPr lang="pt-BR" baseline="-25000" dirty="0"/>
          </a:p>
          <a:p>
            <a:endParaRPr lang="pt-BR" dirty="0"/>
          </a:p>
        </p:txBody>
      </p:sp>
    </p:spTree>
    <p:extLst>
      <p:ext uri="{BB962C8B-B14F-4D97-AF65-F5344CB8AC3E}">
        <p14:creationId xmlns:p14="http://schemas.microsoft.com/office/powerpoint/2010/main" val="6152398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ademicPresentation2_TP010352480">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D3060C9-527C-424B-9301-DD514165EF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Apresentação acadêmica para curso universitário (design de livro escolar)</Template>
  <TotalTime>0</TotalTime>
  <Words>1514</Words>
  <Application>Microsoft Office PowerPoint</Application>
  <PresentationFormat>Apresentação na tela (4:3)</PresentationFormat>
  <Paragraphs>74</Paragraphs>
  <Slides>16</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16</vt:i4>
      </vt:variant>
    </vt:vector>
  </HeadingPairs>
  <TitlesOfParts>
    <vt:vector size="22" baseType="lpstr">
      <vt:lpstr>Arial</vt:lpstr>
      <vt:lpstr>Calibri</vt:lpstr>
      <vt:lpstr>Tw Cen MT</vt:lpstr>
      <vt:lpstr>Wingdings</vt:lpstr>
      <vt:lpstr>Wingdings 2</vt:lpstr>
      <vt:lpstr>AcademicPresentation2_TP010352480</vt:lpstr>
      <vt:lpstr>“Language, Thought and Culture”, by Claire Kramsch Chapter 9 in handbook of applied linguistics</vt:lpstr>
      <vt:lpstr>The Author: Claire Kramsch</vt:lpstr>
      <vt:lpstr>Introduction</vt:lpstr>
      <vt:lpstr>1) History of theory</vt:lpstr>
      <vt:lpstr>2) Relative Linguistics</vt:lpstr>
      <vt:lpstr>Apresentação do PowerPoint</vt:lpstr>
      <vt:lpstr>3) The Sapir-Whorf hypothesis</vt:lpstr>
      <vt:lpstr>4) Semiotic Relativity </vt:lpstr>
      <vt:lpstr>Apresentação do PowerPoint</vt:lpstr>
      <vt:lpstr>5) How Speakers of Different Languages Think Differently When Speaking </vt:lpstr>
      <vt:lpstr>6) Discursive Relativity</vt:lpstr>
      <vt:lpstr>7) Language Relativity in Applied Linguistic Research</vt:lpstr>
      <vt:lpstr>Apresentação do PowerPoint</vt:lpstr>
      <vt:lpstr>8) Language Relativity in Educational Practice</vt:lpstr>
      <vt:lpstr>Apresentação do PowerPoint</vt:lpstr>
      <vt:lpstr>Apresentação do PowerPoint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2017-04-23T17:22:44Z</dcterms:created>
  <dcterms:modified xsi:type="dcterms:W3CDTF">2017-06-22T21:51:49Z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TC103524809990</vt:lpwstr>
  </property>
</Properties>
</file>