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 de análise química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pt-BR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Fichas técnicas de procedimentos laboratoriais adotados no trabalho realizado em Mariana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pt-B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cátions e ânions por cromatografia de íons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/>
              <a:t>C</a:t>
            </a:r>
            <a:r>
              <a:rPr lang="pt-BR"/>
              <a:t>romatografia líquida em coluna por troca iônica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/>
              <a:t>prescrever a metodo</a:t>
            </a:r>
            <a:r>
              <a:rPr lang="pt-BR"/>
              <a:t>logia utilizada para quantificar a quantidade de íons na água potável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/>
              <a:t>utilizando a técnica de supressão química para análise de ânions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81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Cromatógrafo 792 Basic IC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971375"/>
            <a:ext cx="4808700" cy="54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SzPct val="100000"/>
            </a:pPr>
            <a:r>
              <a:rPr lang="pt-BR" sz="2800"/>
              <a:t>Determinação de cátions e ânions </a:t>
            </a:r>
          </a:p>
          <a:p>
            <a:pPr indent="-406400" lvl="0" marL="457200" rtl="0">
              <a:spcBef>
                <a:spcPts val="0"/>
              </a:spcBef>
              <a:buSzPct val="100000"/>
            </a:pPr>
            <a:r>
              <a:rPr lang="pt-BR" sz="2800"/>
              <a:t>com e sem supressão química </a:t>
            </a:r>
          </a:p>
          <a:p>
            <a:pPr indent="-406400" lvl="0" marL="457200" rtl="0">
              <a:spcBef>
                <a:spcPts val="0"/>
              </a:spcBef>
              <a:buSzPct val="100000"/>
            </a:pPr>
            <a:r>
              <a:rPr lang="pt-BR" sz="2800"/>
              <a:t>bomba de pistão duplo embutida</a:t>
            </a:r>
          </a:p>
          <a:p>
            <a:pPr indent="-406400" lvl="0" marL="457200" rtl="0">
              <a:spcBef>
                <a:spcPts val="0"/>
              </a:spcBef>
              <a:buSzPct val="100000"/>
            </a:pPr>
            <a:r>
              <a:rPr lang="pt-BR" sz="2800"/>
              <a:t>válvula de injeção operada eletricamente</a:t>
            </a:r>
          </a:p>
          <a:p>
            <a:pPr indent="-406400" lvl="0" marL="457200">
              <a:spcBef>
                <a:spcPts val="0"/>
              </a:spcBef>
              <a:buSzPct val="100000"/>
            </a:pPr>
            <a:r>
              <a:rPr lang="pt-BR" sz="2800"/>
              <a:t>detector de alto desempenho e gravação de dados.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225" y="2154100"/>
            <a:ext cx="3201574" cy="40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Aparelhagem para preparo de eluentes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600200"/>
            <a:ext cx="35667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Balança Análitica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Balão volumétrico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Bécker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Vidro Relógio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Tubos de ensaio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00" y="1907499"/>
            <a:ext cx="4204400" cy="31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967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Análise de ânions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23977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/>
              <a:t>Reagentes para o preparo de eluentes: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NaHCO</a:t>
            </a:r>
            <a:r>
              <a:rPr baseline="-25000" lang="pt-BR" sz="24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  (1,8 mmol/L)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aseline="-25000" lang="pt-BR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aseline="-25000" lang="pt-BR" sz="24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  (1,7 mmol/L)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Acetona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pt-BR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aseline="-25000" lang="pt-BR" sz="2400"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(50 mmol/L)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2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pt-BR" sz="2400">
                <a:latin typeface="Arial"/>
                <a:ea typeface="Arial"/>
                <a:cs typeface="Arial"/>
                <a:sym typeface="Arial"/>
              </a:rPr>
              <a:t>Método: 1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91mg de carbonato e 43 mg de de hidrogenocarbonato dissolvidos em 980mL de água ultrapura* + 20mL de acetona.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/>
              <a:t>Análise de ânions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/>
              <a:t>Reagentes para o preparo de supressor: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pt-BR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aseline="-25000" lang="pt-BR" sz="24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 (50 mmol/L)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b="1" lang="pt-BR" sz="2400">
                <a:latin typeface="Arial"/>
                <a:ea typeface="Arial"/>
                <a:cs typeface="Arial"/>
                <a:sym typeface="Arial"/>
              </a:rPr>
              <a:t>Método: 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dissolução de 2,7mL de ac. sulfúrico 98% v/v em 1000 mL de água ultrapura.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pt-BR"/>
              <a:t>Análise de ânions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600200"/>
            <a:ext cx="5543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/>
              <a:t>Condições do cromatógrafo: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Coluna Metrosep A Supp 4 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 Fluxo de 1,0 mL/min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 Loop de 20  μL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Temperatura de 30°C</a:t>
            </a: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Pressão 5,5 MPa 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952" y="2647602"/>
            <a:ext cx="2337424" cy="29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Análise de Cátions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2400">
                <a:latin typeface="Arial"/>
                <a:ea typeface="Arial"/>
                <a:cs typeface="Arial"/>
                <a:sym typeface="Arial"/>
              </a:rPr>
              <a:t>Reagentes para preparo de Eluentes: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Ácido Tartárico (4 mmol/L)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Ácido Dipicolínico (0,75 mmol/L)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Ácido Oxálico (3,5 mmol/L)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Etilenodiamina (3 mmol/L)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Acetona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/>
              <a:t>Análise de Cátions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239575" y="1701600"/>
            <a:ext cx="44724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Método de preparo de eluentes para alcalinos e alcalino-terrosos: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600 mg</a:t>
            </a: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Ácido Tartárico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100 mg Ácido Dipicolínico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1L de água ultrapura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711975" y="1701600"/>
            <a:ext cx="4176900" cy="4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</a:rPr>
              <a:t>Condições para análise de alcalinos e alcalino-terrosos:</a:t>
            </a: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pt-BR" sz="1800">
                <a:solidFill>
                  <a:schemeClr val="dk1"/>
                </a:solidFill>
              </a:rPr>
              <a:t>Coluna Metrosep C2 (4X100mm)</a:t>
            </a: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pt-BR" sz="1800">
                <a:solidFill>
                  <a:schemeClr val="dk1"/>
                </a:solidFill>
              </a:rPr>
              <a:t>Fluxo de 1,0 mL/min</a:t>
            </a: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pt-BR" sz="1800">
                <a:solidFill>
                  <a:schemeClr val="dk1"/>
                </a:solidFill>
              </a:rPr>
              <a:t>Loop de 10 μL</a:t>
            </a: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pt-BR" sz="1800">
                <a:solidFill>
                  <a:schemeClr val="dk1"/>
                </a:solidFill>
              </a:rPr>
              <a:t>Temperatura de 30°C</a:t>
            </a: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pt-BR" sz="1800">
                <a:solidFill>
                  <a:schemeClr val="dk1"/>
                </a:solidFill>
              </a:rPr>
              <a:t>Pressão 7 MPa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Análise de Cátions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820825" y="1524000"/>
            <a:ext cx="3866100" cy="460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2000"/>
              <a:t>Condições para análise de metais de transição: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000"/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Coluna Nucleosil 5SA (4X125mm) </a:t>
            </a: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Fluxo de 1,5 mL/min</a:t>
            </a: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Loop de 100 μL</a:t>
            </a: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Temperatura de 30°C</a:t>
            </a: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Pressão 13 MPa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71" name="Shape 171"/>
          <p:cNvSpPr txBox="1"/>
          <p:nvPr/>
        </p:nvSpPr>
        <p:spPr>
          <a:xfrm>
            <a:off x="326575" y="1539150"/>
            <a:ext cx="3981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39700" lvl="0" marL="342900" rtl="0">
              <a:spcBef>
                <a:spcPts val="640"/>
              </a:spcBef>
              <a:buNone/>
            </a:pPr>
            <a:r>
              <a:rPr b="1" lang="pt-BR" sz="2000">
                <a:solidFill>
                  <a:schemeClr val="dk1"/>
                </a:solidFill>
              </a:rPr>
              <a:t>Método de preparo de eluentes para metais de transição:</a:t>
            </a:r>
          </a:p>
          <a:p>
            <a:pPr indent="-139700" lvl="0" marL="342900" rtl="0">
              <a:spcBef>
                <a:spcPts val="64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pt-BR" sz="2000">
                <a:solidFill>
                  <a:schemeClr val="dk1"/>
                </a:solidFill>
              </a:rPr>
              <a:t>315 mg</a:t>
            </a:r>
            <a:r>
              <a:rPr b="1" lang="pt-BR" sz="2000">
                <a:solidFill>
                  <a:schemeClr val="dk1"/>
                </a:solidFill>
              </a:rPr>
              <a:t> </a:t>
            </a:r>
            <a:r>
              <a:rPr lang="pt-BR" sz="2000">
                <a:solidFill>
                  <a:schemeClr val="dk1"/>
                </a:solidFill>
              </a:rPr>
              <a:t>Ácido Oxálico</a:t>
            </a:r>
          </a:p>
          <a:p>
            <a:pPr indent="-355600" lvl="0" marL="4572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pt-BR" sz="2000">
                <a:solidFill>
                  <a:schemeClr val="dk1"/>
                </a:solidFill>
              </a:rPr>
              <a:t>40 mL Acetona</a:t>
            </a:r>
          </a:p>
          <a:p>
            <a:pPr indent="-355600" lvl="0" marL="4572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pt-BR" sz="2000">
                <a:solidFill>
                  <a:schemeClr val="dk1"/>
                </a:solidFill>
              </a:rPr>
              <a:t>1L de água ultrapura</a:t>
            </a:r>
          </a:p>
          <a:p>
            <a:pPr indent="-355600" lvl="0" marL="4572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pt-BR" sz="2000">
                <a:solidFill>
                  <a:schemeClr val="dk1"/>
                </a:solidFill>
              </a:rPr>
              <a:t>Ajustar Ph para 4</a:t>
            </a:r>
          </a:p>
          <a:p>
            <a:pPr lvl="0" rtl="0">
              <a:spcBef>
                <a:spcPts val="64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/>
              <a:t>Análise de Cátions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259625"/>
            <a:ext cx="4534800" cy="48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 sz="2400"/>
              <a:t>Preparação da água ultrapura: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Oferece até 2 litros por minuto de água tipo I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Uso de tecnologias de purificação UV e UF para atender às baixas especificações bacterianas, DNase, RNase e endotoxina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ultra-enxaguamento eficiente para manutenção fácil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Baixos custos operacionais e consumíveis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Produz água do tipo I da água pré-purificada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950" y="1524000"/>
            <a:ext cx="3685575" cy="356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236975" y="313925"/>
            <a:ext cx="7772400" cy="1593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pt-BR" sz="2600">
                <a:latin typeface="Calibri"/>
                <a:ea typeface="Calibri"/>
                <a:cs typeface="Calibri"/>
                <a:sym typeface="Calibri"/>
              </a:rPr>
              <a:t>A tragédia do rompimento da barragem da Samarco</a:t>
            </a:r>
            <a:r>
              <a:rPr b="1" lang="pt-BR" sz="260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lvl="0" rtl="0" algn="r">
              <a:lnSpc>
                <a:spcPct val="115000"/>
              </a:lnSpc>
              <a:spcBef>
                <a:spcPts val="700"/>
              </a:spcBef>
              <a:buNone/>
            </a:pPr>
            <a:r>
              <a:rPr lang="pt-BR" sz="2600">
                <a:latin typeface="Calibri"/>
                <a:ea typeface="Calibri"/>
                <a:cs typeface="Calibri"/>
                <a:sym typeface="Calibri"/>
              </a:rPr>
              <a:t>em Mariana, está completando um ano e meio</a:t>
            </a:r>
            <a:r>
              <a:rPr lang="pt-BR" sz="2400"/>
              <a:t>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2031137"/>
            <a:ext cx="6400800" cy="26149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685800" y="4769350"/>
            <a:ext cx="77724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40"/>
              </a:spcBef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tragédia afetou principalmente a água da região.</a:t>
            </a:r>
          </a:p>
          <a:p>
            <a:pPr lvl="0" rtl="0" algn="ctr">
              <a:spcBef>
                <a:spcPts val="640"/>
              </a:spcBef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Agricultura, consumo direto, meio ambiente.</a:t>
            </a:r>
          </a:p>
          <a:p>
            <a:pPr lvl="0" rtl="0" algn="ctr">
              <a:spcBef>
                <a:spcPts val="640"/>
              </a:spcBef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Estudos(IGAM)  mostram que apesar dos indícios, a água da região é potável.</a:t>
            </a:r>
          </a:p>
          <a:p>
            <a:pPr lvl="0" rtl="0" algn="ctr">
              <a:spcBef>
                <a:spcPts val="640"/>
              </a:spcBef>
              <a:buNone/>
            </a:pPr>
            <a:r>
              <a:rPr lang="pt-BR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Será?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Importância da análise de íons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Para análise de metais alcalinos e alcalino-terrosos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Análise dos metais de transição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Análise de haletos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Análise de sulfatos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Análise de carbonatos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1674989"/>
            <a:ext cx="8229600" cy="2547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pt-B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Especiação de cromo usando método espectrofotométrico e análise multicomponente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4745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50"/>
            <a:ext cx="8229600" cy="585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Aparelhagem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79275" y="12575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Espectrofotômetro UV-Vis;</a:t>
            </a:r>
          </a:p>
          <a:p>
            <a:pPr indent="-537845" lvl="0" marL="467994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Cubeta de fluxo contínuo;</a:t>
            </a:r>
          </a:p>
          <a:p>
            <a:pPr indent="-537845" lvl="0" marL="467994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Placa de aquecimento;</a:t>
            </a:r>
          </a:p>
          <a:p>
            <a:pPr indent="-537845" lvl="0" marL="467994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Papel pH;</a:t>
            </a:r>
          </a:p>
          <a:p>
            <a:pPr indent="-537845" lvl="0" marL="467994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Sistema de purificação de água;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b="1" lang="pt-BR" sz="2000"/>
              <a:t> </a:t>
            </a:r>
            <a:r>
              <a:rPr lang="pt-BR" sz="2000"/>
              <a:t>Erlenmeyer de 125 mL;</a:t>
            </a:r>
          </a:p>
          <a:p>
            <a:pPr indent="-69850" lvl="0" marL="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Condensador tipo dedo-frio;</a:t>
            </a:r>
          </a:p>
          <a:p>
            <a:pPr indent="-69850" lvl="0" marL="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Balão volumétrico;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Reagentes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537845" lvl="0" marL="467994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Água ultrapura;</a:t>
            </a:r>
          </a:p>
          <a:p>
            <a:pPr indent="-69850" lvl="0" marL="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H2SO4 (0,45 mol L-1);</a:t>
            </a:r>
          </a:p>
          <a:p>
            <a:pPr indent="-537845" lvl="0" marL="467994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EDTA;</a:t>
            </a:r>
          </a:p>
          <a:p>
            <a:pPr indent="-69850" lvl="0" marL="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DPC;</a:t>
            </a:r>
          </a:p>
          <a:p>
            <a:pPr indent="-467994" lvl="0" marL="467994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/>
              <a:t> Acetona;</a:t>
            </a:r>
          </a:p>
          <a:p>
            <a:pPr indent="-537845" lvl="0" marL="467994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Titrisol;</a:t>
            </a:r>
          </a:p>
          <a:p>
            <a:pPr indent="-69850" lvl="0" marL="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 Fixana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Preparo das soluções padrão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600200"/>
            <a:ext cx="8229600" cy="417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Preparar as soluções-padrão estoque contendo 1000 mg L-1 de Cr (III) e Cr (VI) a partir do concentrado Titrisol e concentrado Fixanal, respectivamente.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  -  Preparar as soluções de concentrações intermediárias de Cr (III) e        Cr (VI)   por diluição das soluções-estoque com água. </a:t>
            </a: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Preparar as soluções-padrão mistas com 100 mg L-1 Cr(III) e 10 mg L-1 Cr(VI) em água. Preparar a solução de DPC dissolvendo-se 250 mg do reagente em 50 mL de acetona.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Preparo das soluções amostra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1800"/>
              <a:t>Transferir uma alíquota da amostra, contendo de 0,25 a 2,5 mg Cr(III) e de</a:t>
            </a: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/>
              <a:t>2,5 µg a 25 µg de Cr(VI) para um frasco Erlenmeyer de 125 mL. </a:t>
            </a: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1800"/>
              <a:t>Adicionar um excesso de EDTA (cerca de 65 mg) para a complexação do</a:t>
            </a: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/>
              <a:t>Cr(III). </a:t>
            </a: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1800"/>
              <a:t>Utilizar cerca de 500 µL de uma solução de H2SO4 0,45 mol L-1 para</a:t>
            </a: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/>
              <a:t>ajustar o pH em cerca de 4,5. </a:t>
            </a: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1800"/>
              <a:t>Aquecer a solução a 90º C por 5 min.</a:t>
            </a: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1800"/>
              <a:t> Após arrefecimento à temperatura ambiente, adicionar 1 mL da solução</a:t>
            </a: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/>
              <a:t>de DPC para reagir com Cr(VI). </a:t>
            </a: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1800"/>
              <a:t>Transferir a solução para um balão volumétrico de 50 mL, e completar o volume com água.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Preparo das soluções amostra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/>
              <a:t>Deixar a solução em repouso por 5-10 min para o completo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/>
              <a:t>desenvolvimento da cor. </a:t>
            </a: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2000"/>
              <a:t>Transferir uma alíquota para a cubeta, e as medidas de absorbância são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/>
              <a:t>lidas na faixa de 300 a 900 nm. </a:t>
            </a: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Calibri"/>
            </a:pPr>
            <a:r>
              <a:rPr lang="pt-BR" sz="2000"/>
              <a:t>As soluções-padrão mistas usadas para construir as curvas analíticas são</a:t>
            </a: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/>
              <a:t>submetidas ao mesmo procedimento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marL="360045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pt-BR" sz="3600"/>
              <a:t>Cálculo das Concentrações de Cromo pela Análise Multicomponente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71925" y="1585125"/>
            <a:ext cx="89943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0045" lvl="0" marL="360045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/>
              <a:t>    A determinação e quantificação simultânea das concentrações das espécies de Cr(III) e Cr(VI), realizada pelo software do espectrofotômetro, utiliza uma extensão da lei de Beer para m componentes, chamada de Análise Multicomponente (MCA). Porém, em vez de calcular a função analítica como uma média, como ocorre na análise de monocomponente, determina-se a função multicomponente individual resultante para cada comprimento de onda A equação da lei de Beer aplicada a cada comprimento de onda, acrescida</a:t>
            </a:r>
          </a:p>
          <a:p>
            <a:pPr indent="-360045" lvl="0" marL="360045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/>
              <a:t>       de um erro estatístico</a:t>
            </a:r>
            <a:r>
              <a:rPr lang="pt-BR" sz="180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-360045" lvl="0" marL="360045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429894" lvl="0" marL="360045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300" y="4911460"/>
            <a:ext cx="5311399" cy="87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1669228"/>
            <a:ext cx="83217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endrin, dieldrin</a:t>
            </a:r>
            <a:r>
              <a:rPr b="0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aldrin</a:t>
            </a:r>
            <a:r>
              <a:rPr b="0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endossulfan em água por espectrometria de massas e </a:t>
            </a:r>
            <a:r>
              <a:rPr lang="pt-BR" sz="3000"/>
              <a:t>cromatografia </a:t>
            </a:r>
            <a:r>
              <a:rPr lang="pt-BR" sz="3000"/>
              <a:t>líquida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87" y="1466900"/>
            <a:ext cx="6853625" cy="51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1036100" y="345375"/>
            <a:ext cx="69627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AMOSTRAS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Foram coletadas ao longo da região afetada pela tragédia de Mariana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49"/>
            <a:ext cx="8229599" cy="5700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/>
              <a:t>Organoclorados contaminantes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18133" l="0" r="0" t="0"/>
          <a:stretch/>
        </p:blipFill>
        <p:spPr>
          <a:xfrm>
            <a:off x="48712" y="1417649"/>
            <a:ext cx="9046574" cy="191229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285750" y="3640875"/>
            <a:ext cx="8524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●"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Compostos sintéticos de cadeia cíclica</a:t>
            </a:r>
          </a:p>
          <a:p>
            <a:pPr indent="-4191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●"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Pouco solúveis em água</a:t>
            </a:r>
          </a:p>
          <a:p>
            <a:pPr indent="-4191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●"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Tóxicos, absorção cutânea</a:t>
            </a:r>
          </a:p>
          <a:p>
            <a:pPr indent="-419100" lvl="0" marL="457200"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●"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Alta acumulação no meio ambiente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Método de extração SPME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pré-tratamento da amostra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fibra polimérica para extração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pré-concentração do analito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adsorção do analito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dessorção acetonitrila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Preparação dos padrões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pt-BR" sz="2400">
                <a:solidFill>
                  <a:srgbClr val="F3F3F3"/>
                </a:solidFill>
              </a:rPr>
              <a:t>Foram preparadas soluções estoque contendo os 4 pesticidas organoclorados na concentração de 80 mg L-1 metanol e armazenadas a –4 °C. As soluções de trabalho foram preparadas em água ultrapura com o auxílio de balão volumétrico, pêra e bureta e armazenadas a 4 °C.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</a:pPr>
            <a:r>
              <a:rPr lang="pt-BR" sz="2400">
                <a:solidFill>
                  <a:srgbClr val="F3F3F3"/>
                </a:solidFill>
              </a:rPr>
              <a:t>Foram realizadas as leituras das soluções padrão no cromatógrafo, para a determinação dos parâmetros de análise e construção da curva analítica para a determinação de concentração dos analitos na amostra</a:t>
            </a:r>
          </a:p>
          <a:p>
            <a:pPr indent="-228600" lvl="0" marL="457200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Cromatografia líquida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86868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fase móvel: soluções pré-concentradas das amostras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detector de condutividade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construção das curvas analíticas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leitura das amostras de Mariana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determinação das concentrações de Aldrin, Endrin, Dieldrin e endossulfan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Resultados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925450" y="360424"/>
            <a:ext cx="7968600" cy="60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PORTARIA n</a:t>
            </a:r>
            <a:r>
              <a:rPr baseline="30000" lang="pt-BR" sz="3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3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2914/2011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Edossulfan - 20 μg/L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Endrin - 0,5 μg/L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Dieldrin - 0,03 μg/L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Chumbo Hexavalente - 0,01 mg/L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Manganês - 0,1 mg/L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subTitle"/>
          </p:nvPr>
        </p:nvSpPr>
        <p:spPr>
          <a:xfrm>
            <a:off x="243500" y="1935649"/>
            <a:ext cx="8520600" cy="51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pt-BR" sz="3400">
                <a:solidFill>
                  <a:srgbClr val="F3F3F3"/>
                </a:solidFill>
              </a:rPr>
              <a:t>endossufan - 9,14 μg/L - Aceitável</a:t>
            </a: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pt-BR" sz="3400">
                <a:solidFill>
                  <a:srgbClr val="F3F3F3"/>
                </a:solidFill>
              </a:rPr>
              <a:t>dieldrin - 19,38 μg/L - ACIMA</a:t>
            </a: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pt-BR" sz="3400">
                <a:solidFill>
                  <a:srgbClr val="F3F3F3"/>
                </a:solidFill>
              </a:rPr>
              <a:t>endrin - 11,48 μg/L - ACIMA</a:t>
            </a: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pt-BR" sz="3400">
                <a:solidFill>
                  <a:srgbClr val="F3F3F3"/>
                </a:solidFill>
              </a:rPr>
              <a:t>cromo hexavalente - 8,21 mg/L - ACIMA</a:t>
            </a:r>
          </a:p>
          <a:p>
            <a:pPr indent="-444500" lvl="0" marL="457200" algn="l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pt-BR" sz="3400">
                <a:solidFill>
                  <a:srgbClr val="F3F3F3"/>
                </a:solidFill>
              </a:rPr>
              <a:t>manganês - 27,5 mg/L - ACIMA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808550" y="642950"/>
            <a:ext cx="5991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Obtidos na Análise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362675" y="0"/>
            <a:ext cx="7772400" cy="147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Análises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91400" y="1669800"/>
            <a:ext cx="8761200" cy="351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algn="l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❖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-Determinação de Cr e Mn por   espectrofotometria</a:t>
            </a:r>
          </a:p>
          <a:p>
            <a:pPr indent="-4318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-Análise de cátions por cromatografia de íons</a:t>
            </a:r>
          </a:p>
          <a:p>
            <a:pPr indent="-4318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-Análise de cátions por cromatografia de íons</a:t>
            </a:r>
          </a:p>
          <a:p>
            <a:pPr indent="-4318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-Especiação de cromo usando método espectrofotométrico e análise multicomponente</a:t>
            </a:r>
          </a:p>
          <a:p>
            <a:pPr indent="-431800" lvl="0" marL="45720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-Análise de endrin, dieldrin, aldrin e endossulfan em </a:t>
            </a:r>
            <a:r>
              <a:rPr lang="pt-BR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água por espectrometria de massas e cromatografia líquida.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pt-B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Determinação de Cr e Mn por espectrofotometria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 da espectofotometria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 da ficha técnica (procedimento experimental, reagentes, aparelhagem, documentos complementares, etc)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Importância do método para o trabalho em Mariana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49"/>
            <a:ext cx="8229599" cy="5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Objetivo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Método de construção de curvas de calibração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Lei de Beer: concentração real de uma mistura de KMnO4 e K2Cr2O7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1479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/>
              <a:t>Aparelhagem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23977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800"/>
              <a:t>Balão volumétrico de 100 ml</a:t>
            </a:r>
          </a:p>
          <a:p>
            <a:pPr lvl="0">
              <a:spcBef>
                <a:spcPts val="0"/>
              </a:spcBef>
              <a:buNone/>
            </a:pPr>
            <a:r>
              <a:rPr lang="pt-BR" sz="2800"/>
              <a:t>Pisseta com água destilada</a:t>
            </a:r>
          </a:p>
          <a:p>
            <a:pPr lvl="0">
              <a:spcBef>
                <a:spcPts val="0"/>
              </a:spcBef>
              <a:buNone/>
            </a:pPr>
            <a:r>
              <a:rPr lang="pt-BR" sz="2800"/>
              <a:t>Pipeta</a:t>
            </a:r>
          </a:p>
          <a:p>
            <a:pPr lvl="0">
              <a:spcBef>
                <a:spcPts val="0"/>
              </a:spcBef>
              <a:buNone/>
            </a:pPr>
            <a:r>
              <a:rPr lang="pt-BR" sz="2800"/>
              <a:t>Bureta</a:t>
            </a:r>
          </a:p>
          <a:p>
            <a:pPr lvl="0">
              <a:spcBef>
                <a:spcPts val="0"/>
              </a:spcBef>
              <a:buNone/>
            </a:pPr>
            <a:r>
              <a:rPr lang="pt-BR" sz="2800"/>
              <a:t>Erlenmeyer de 250 ml</a:t>
            </a:r>
          </a:p>
          <a:p>
            <a:pPr lvl="0">
              <a:spcBef>
                <a:spcPts val="0"/>
              </a:spcBef>
              <a:buNone/>
            </a:pPr>
            <a:r>
              <a:rPr lang="pt-BR" sz="2800"/>
              <a:t>Estufa de secagem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800"/>
              <a:t>Espectrofotômetro de feixe simples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Reagentes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Ácido sulfúrico p.a.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Permanganato de potássio p.a.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Dicromato de potássio p.a.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