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1"/>
  </p:sldMasterIdLst>
  <p:sldIdLst>
    <p:sldId id="256" r:id="rId2"/>
    <p:sldId id="274" r:id="rId3"/>
    <p:sldId id="257" r:id="rId4"/>
    <p:sldId id="261" r:id="rId5"/>
    <p:sldId id="262" r:id="rId6"/>
    <p:sldId id="263" r:id="rId7"/>
    <p:sldId id="258" r:id="rId8"/>
    <p:sldId id="269" r:id="rId9"/>
    <p:sldId id="270" r:id="rId10"/>
    <p:sldId id="264" r:id="rId11"/>
    <p:sldId id="271" r:id="rId12"/>
    <p:sldId id="272" r:id="rId13"/>
    <p:sldId id="273" r:id="rId14"/>
    <p:sldId id="259" r:id="rId15"/>
    <p:sldId id="260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11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2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qualidade da água </a:t>
            </a:r>
          </a:p>
        </p:txBody>
      </p:sp>
    </p:spTree>
    <p:extLst>
      <p:ext uri="{BB962C8B-B14F-4D97-AF65-F5344CB8AC3E}">
        <p14:creationId xmlns:p14="http://schemas.microsoft.com/office/powerpoint/2010/main" val="14686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078" y="1997613"/>
            <a:ext cx="9206603" cy="281353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52315" y="620272"/>
            <a:ext cx="3838776" cy="702092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2604359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09489" y="225084"/>
            <a:ext cx="1125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>
                <a:latin typeface="+mj-lt"/>
              </a:rPr>
              <a:t>Análise de custos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88123" y="1111347"/>
            <a:ext cx="828587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500" dirty="0"/>
              <a:t>Foi realizada uma análise de custos para 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duas empresas </a:t>
            </a:r>
            <a:r>
              <a:rPr lang="pt-BR" sz="2500" dirty="0"/>
              <a:t>diferentes;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500" dirty="0"/>
              <a:t>O equipamento selecionado foi o </a:t>
            </a:r>
            <a:r>
              <a:rPr lang="pt-BR" sz="2500" dirty="0" err="1"/>
              <a:t>Cromatógrafo</a:t>
            </a:r>
            <a:r>
              <a:rPr lang="pt-BR" sz="2500" dirty="0"/>
              <a:t> de íons </a:t>
            </a:r>
            <a:r>
              <a:rPr lang="pt-BR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Dionex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DX500</a:t>
            </a:r>
            <a:r>
              <a:rPr lang="pt-BR" sz="25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500" dirty="0"/>
              <a:t>Efetuou-se uma estimativa de preços, em R$, baseada na cotação do dólar comercial no dia 08/06/2017, com o valor de U$ 1 = R$ 3,2647;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500" dirty="0"/>
              <a:t>Desconsideraram-se os preços relativos à 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coluna </a:t>
            </a:r>
            <a:r>
              <a:rPr lang="pt-BR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Dionex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AG9-HC/AS9-HC</a:t>
            </a:r>
            <a:r>
              <a:rPr lang="pt-BR" sz="2500" dirty="0"/>
              <a:t> e aos reagentes utilizados como </a:t>
            </a:r>
            <a:r>
              <a:rPr lang="pt-BR" sz="2500" dirty="0" err="1"/>
              <a:t>eluentes</a:t>
            </a:r>
            <a:r>
              <a:rPr lang="pt-BR" sz="2500" dirty="0"/>
              <a:t> ou na preparação de soluções padrão.</a:t>
            </a:r>
          </a:p>
        </p:txBody>
      </p:sp>
    </p:spTree>
    <p:extLst>
      <p:ext uri="{BB962C8B-B14F-4D97-AF65-F5344CB8AC3E}">
        <p14:creationId xmlns:p14="http://schemas.microsoft.com/office/powerpoint/2010/main" val="3369706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09489" y="182881"/>
            <a:ext cx="1125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>
                <a:latin typeface="+mj-lt"/>
              </a:rPr>
              <a:t>Análise de custos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355186" y="1432421"/>
          <a:ext cx="9083040" cy="427906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22586">
                  <a:extLst>
                    <a:ext uri="{9D8B030D-6E8A-4147-A177-3AD203B41FA5}">
                      <a16:colId xmlns:a16="http://schemas.microsoft.com/office/drawing/2014/main" xmlns="" val="3530976081"/>
                    </a:ext>
                  </a:extLst>
                </a:gridCol>
                <a:gridCol w="1710630">
                  <a:extLst>
                    <a:ext uri="{9D8B030D-6E8A-4147-A177-3AD203B41FA5}">
                      <a16:colId xmlns:a16="http://schemas.microsoft.com/office/drawing/2014/main" xmlns="" val="2832368119"/>
                    </a:ext>
                  </a:extLst>
                </a:gridCol>
                <a:gridCol w="1816608">
                  <a:extLst>
                    <a:ext uri="{9D8B030D-6E8A-4147-A177-3AD203B41FA5}">
                      <a16:colId xmlns:a16="http://schemas.microsoft.com/office/drawing/2014/main" xmlns="" val="4167079430"/>
                    </a:ext>
                  </a:extLst>
                </a:gridCol>
                <a:gridCol w="1816608">
                  <a:extLst>
                    <a:ext uri="{9D8B030D-6E8A-4147-A177-3AD203B41FA5}">
                      <a16:colId xmlns:a16="http://schemas.microsoft.com/office/drawing/2014/main" xmlns="" val="3452720259"/>
                    </a:ext>
                  </a:extLst>
                </a:gridCol>
                <a:gridCol w="1816608">
                  <a:extLst>
                    <a:ext uri="{9D8B030D-6E8A-4147-A177-3AD203B41FA5}">
                      <a16:colId xmlns:a16="http://schemas.microsoft.com/office/drawing/2014/main" xmlns="" val="1247421891"/>
                    </a:ext>
                  </a:extLst>
                </a:gridCol>
              </a:tblGrid>
              <a:tr h="612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Elementos inclusos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Condições de uso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Preço ($)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Preço (R$)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Fornecedor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extLst>
                  <a:ext uri="{0D108BD9-81ED-4DB2-BD59-A6C34878D82A}">
                    <a16:rowId xmlns:a16="http://schemas.microsoft.com/office/drawing/2014/main" xmlns="" val="376717351"/>
                  </a:ext>
                </a:extLst>
              </a:tr>
              <a:tr h="612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Amostrador </a:t>
                      </a:r>
                      <a:r>
                        <a:rPr lang="pt-BR" sz="1700" b="0" dirty="0" err="1">
                          <a:solidFill>
                            <a:schemeClr val="tx1"/>
                          </a:solidFill>
                          <a:effectLst/>
                        </a:rPr>
                        <a:t>Dionex</a:t>
                      </a: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 AS50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>
                    <a:solidFill>
                      <a:srgbClr val="CBCBCB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USADO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 $ 9.899,00 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 R$ 32.317,27 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 err="1">
                          <a:effectLst/>
                        </a:rPr>
                        <a:t>Conquer</a:t>
                      </a:r>
                      <a:r>
                        <a:rPr lang="pt-BR" sz="1700" dirty="0">
                          <a:effectLst/>
                        </a:rPr>
                        <a:t> </a:t>
                      </a:r>
                      <a:r>
                        <a:rPr lang="pt-BR" sz="1700" dirty="0" err="1">
                          <a:effectLst/>
                        </a:rPr>
                        <a:t>Scientific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/>
                </a:tc>
                <a:extLst>
                  <a:ext uri="{0D108BD9-81ED-4DB2-BD59-A6C34878D82A}">
                    <a16:rowId xmlns:a16="http://schemas.microsoft.com/office/drawing/2014/main" xmlns="" val="4002051943"/>
                  </a:ext>
                </a:extLst>
              </a:tr>
              <a:tr h="612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Gabinete </a:t>
                      </a:r>
                      <a:r>
                        <a:rPr lang="pt-BR" sz="1700" b="0" dirty="0" err="1">
                          <a:solidFill>
                            <a:schemeClr val="tx1"/>
                          </a:solidFill>
                          <a:effectLst/>
                        </a:rPr>
                        <a:t>Dionex</a:t>
                      </a: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 LC20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283059"/>
                  </a:ext>
                </a:extLst>
              </a:tr>
              <a:tr h="915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Gerador de </a:t>
                      </a:r>
                      <a:r>
                        <a:rPr lang="pt-BR" sz="1700" b="0" dirty="0" err="1">
                          <a:solidFill>
                            <a:schemeClr val="tx1"/>
                          </a:solidFill>
                          <a:effectLst/>
                        </a:rPr>
                        <a:t>eluente</a:t>
                      </a: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700" b="0" dirty="0" err="1">
                          <a:solidFill>
                            <a:schemeClr val="tx1"/>
                          </a:solidFill>
                          <a:effectLst/>
                        </a:rPr>
                        <a:t>Dionex</a:t>
                      </a: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 EG40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6011656"/>
                  </a:ext>
                </a:extLst>
              </a:tr>
              <a:tr h="915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Detector de condutividade </a:t>
                      </a:r>
                      <a:r>
                        <a:rPr lang="pt-BR" sz="1700" b="0" dirty="0" err="1">
                          <a:solidFill>
                            <a:schemeClr val="tx1"/>
                          </a:solidFill>
                          <a:effectLst/>
                        </a:rPr>
                        <a:t>Dionex</a:t>
                      </a: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 CD20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9935440"/>
                  </a:ext>
                </a:extLst>
              </a:tr>
              <a:tr h="612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Bomba de gradiente GP40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1054" marR="41054" marT="8797" marB="8797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5468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138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09489" y="140678"/>
            <a:ext cx="1125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>
                <a:latin typeface="+mj-lt"/>
              </a:rPr>
              <a:t>Análise de custos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412630" y="1386076"/>
          <a:ext cx="9047871" cy="396098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77684">
                  <a:extLst>
                    <a:ext uri="{9D8B030D-6E8A-4147-A177-3AD203B41FA5}">
                      <a16:colId xmlns:a16="http://schemas.microsoft.com/office/drawing/2014/main" xmlns="" val="163081962"/>
                    </a:ext>
                  </a:extLst>
                </a:gridCol>
                <a:gridCol w="1992735">
                  <a:extLst>
                    <a:ext uri="{9D8B030D-6E8A-4147-A177-3AD203B41FA5}">
                      <a16:colId xmlns:a16="http://schemas.microsoft.com/office/drawing/2014/main" xmlns="" val="2477030578"/>
                    </a:ext>
                  </a:extLst>
                </a:gridCol>
                <a:gridCol w="1692484">
                  <a:extLst>
                    <a:ext uri="{9D8B030D-6E8A-4147-A177-3AD203B41FA5}">
                      <a16:colId xmlns:a16="http://schemas.microsoft.com/office/drawing/2014/main" xmlns="" val="860156789"/>
                    </a:ext>
                  </a:extLst>
                </a:gridCol>
                <a:gridCol w="1692484">
                  <a:extLst>
                    <a:ext uri="{9D8B030D-6E8A-4147-A177-3AD203B41FA5}">
                      <a16:colId xmlns:a16="http://schemas.microsoft.com/office/drawing/2014/main" xmlns="" val="577205855"/>
                    </a:ext>
                  </a:extLst>
                </a:gridCol>
                <a:gridCol w="1692484">
                  <a:extLst>
                    <a:ext uri="{9D8B030D-6E8A-4147-A177-3AD203B41FA5}">
                      <a16:colId xmlns:a16="http://schemas.microsoft.com/office/drawing/2014/main" xmlns="" val="1428917323"/>
                    </a:ext>
                  </a:extLst>
                </a:gridCol>
              </a:tblGrid>
              <a:tr h="60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Elementos inclusos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Condições de uso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Preço ($)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Preço (R$)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Fornecedor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extLst>
                  <a:ext uri="{0D108BD9-81ED-4DB2-BD59-A6C34878D82A}">
                    <a16:rowId xmlns:a16="http://schemas.microsoft.com/office/drawing/2014/main" xmlns="" val="1392678546"/>
                  </a:ext>
                </a:extLst>
              </a:tr>
              <a:tr h="702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Amostrador </a:t>
                      </a:r>
                      <a:r>
                        <a:rPr lang="pt-BR" sz="1700" b="0" dirty="0" err="1">
                          <a:solidFill>
                            <a:schemeClr val="tx1"/>
                          </a:solidFill>
                          <a:effectLst/>
                        </a:rPr>
                        <a:t>Dionex</a:t>
                      </a: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 AS50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>
                    <a:solidFill>
                      <a:srgbClr val="CBCBCB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EXCELENTE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 $ 14.500,00 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 R$ 47.338,15 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Lab Wizard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/>
                </a:tc>
                <a:extLst>
                  <a:ext uri="{0D108BD9-81ED-4DB2-BD59-A6C34878D82A}">
                    <a16:rowId xmlns:a16="http://schemas.microsoft.com/office/drawing/2014/main" xmlns="" val="2718859832"/>
                  </a:ext>
                </a:extLst>
              </a:tr>
              <a:tr h="10164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Detector eletroquímico ED50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436664"/>
                  </a:ext>
                </a:extLst>
              </a:tr>
              <a:tr h="702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Bomba de gradiente GS50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9338211"/>
                  </a:ext>
                </a:extLst>
              </a:tr>
              <a:tr h="469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Gabinete LC20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270126"/>
                  </a:ext>
                </a:extLst>
              </a:tr>
              <a:tr h="469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700" b="0" dirty="0">
                          <a:solidFill>
                            <a:schemeClr val="tx1"/>
                          </a:solidFill>
                          <a:effectLst/>
                        </a:rPr>
                        <a:t>Computador</a:t>
                      </a:r>
                      <a:endParaRPr lang="pt-BR" sz="1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16" marR="40816" marT="8746" marB="8746" anchor="ctr">
                    <a:solidFill>
                      <a:srgbClr val="CBCB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6359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1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8642"/>
          </a:xfrm>
        </p:spPr>
        <p:txBody>
          <a:bodyPr/>
          <a:lstStyle/>
          <a:p>
            <a:pPr algn="ctr"/>
            <a:r>
              <a:rPr lang="pt-BR" dirty="0"/>
              <a:t>Situação 3:</a:t>
            </a:r>
            <a:br>
              <a:rPr lang="pt-BR" dirty="0"/>
            </a:br>
            <a:r>
              <a:rPr lang="pt-BR" dirty="0"/>
              <a:t>Presença de crômio</a:t>
            </a:r>
            <a:r>
              <a:rPr lang="pt-BR" baseline="30000" dirty="0"/>
              <a:t>6+ </a:t>
            </a:r>
            <a:r>
              <a:rPr lang="pt-BR" dirty="0"/>
              <a:t>em águas superficiais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TÉCNICA ESCOLHIDA: Cromatografia de íons.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JUSTIFICATIVA: A técnica permite a identificação de crômio bem como a diferenciação de seus estados de oxidação. 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03320"/>
            <a:ext cx="3838776" cy="2157730"/>
          </a:xfrm>
        </p:spPr>
        <p:txBody>
          <a:bodyPr/>
          <a:lstStyle/>
          <a:p>
            <a:r>
              <a:rPr lang="pt-BR" dirty="0"/>
              <a:t>Foi feita a análise da água diretamente do Rio Doce e também da água tratada para verificação da concentração de íons crômio. Concentrações de crômio</a:t>
            </a:r>
            <a:r>
              <a:rPr lang="pt-BR" baseline="30000" dirty="0"/>
              <a:t>6+ </a:t>
            </a:r>
            <a:r>
              <a:rPr lang="pt-BR" dirty="0"/>
              <a:t>acima do permitido pode desencadear diferentes doenças à população.  </a:t>
            </a:r>
          </a:p>
        </p:txBody>
      </p:sp>
    </p:spTree>
    <p:extLst>
      <p:ext uri="{BB962C8B-B14F-4D97-AF65-F5344CB8AC3E}">
        <p14:creationId xmlns:p14="http://schemas.microsoft.com/office/powerpoint/2010/main" val="2055083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8"/>
            <a:ext cx="3838776" cy="2553481"/>
          </a:xfrm>
        </p:spPr>
        <p:txBody>
          <a:bodyPr/>
          <a:lstStyle/>
          <a:p>
            <a:pPr algn="ctr"/>
            <a:r>
              <a:rPr lang="pt-BR" dirty="0"/>
              <a:t>Situação 4: Contaminação de águas subterrâneas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TÉCNICA ESCOLHIDA: Espectrofotometria na região do visível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JUSTIFICATIVA: Os íons dicromato e permanganato possuem absorção na região do visível, tornando possível sua quantificação por meio da técnica.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RESULTADOS: Água contaminada: altos níveis de crômio e manganês, acima do permitido por lei.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230881"/>
            <a:ext cx="3838776" cy="2630168"/>
          </a:xfrm>
        </p:spPr>
        <p:txBody>
          <a:bodyPr/>
          <a:lstStyle/>
          <a:p>
            <a:r>
              <a:rPr lang="pt-BR" dirty="0"/>
              <a:t>Suspeita de contaminação de águas subterrâneas de Governados Valadares/MG por crômio e manganês.</a:t>
            </a:r>
          </a:p>
        </p:txBody>
      </p:sp>
    </p:spTree>
    <p:extLst>
      <p:ext uri="{BB962C8B-B14F-4D97-AF65-F5344CB8AC3E}">
        <p14:creationId xmlns:p14="http://schemas.microsoft.com/office/powerpoint/2010/main" val="71850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94518" y="269226"/>
            <a:ext cx="3838776" cy="702092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530" y="1270927"/>
            <a:ext cx="4658751" cy="126174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840" y="3254312"/>
            <a:ext cx="8705627" cy="18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76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626" y="551643"/>
            <a:ext cx="7842954" cy="2543249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626" y="3573193"/>
            <a:ext cx="7819291" cy="203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94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006905" cy="356579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904" y="0"/>
            <a:ext cx="6113881" cy="35657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65795"/>
            <a:ext cx="6006904" cy="329220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6904" y="3565795"/>
            <a:ext cx="6113881" cy="329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34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802" y="318646"/>
            <a:ext cx="9373364" cy="157250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54" y="2133870"/>
            <a:ext cx="5357033" cy="93938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8908" y="3558602"/>
            <a:ext cx="9683151" cy="195212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5236" y="2133870"/>
            <a:ext cx="4145148" cy="93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8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4160520" cy="4952492"/>
          </a:xfrm>
        </p:spPr>
        <p:txBody>
          <a:bodyPr/>
          <a:lstStyle/>
          <a:p>
            <a:r>
              <a:rPr lang="pt-BR" dirty="0" smtClean="0"/>
              <a:t>Conteúdo</a:t>
            </a:r>
            <a:br>
              <a:rPr lang="pt-BR" dirty="0" smtClean="0"/>
            </a:br>
            <a:r>
              <a:rPr lang="pt-BR" dirty="0" smtClean="0"/>
              <a:t>da 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Apresentação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Vários problemas surgiram da tragédia de Mariana. Vamos abordar: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Situações / Problemas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Métodos de análise escolhidos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Justificativa dos métodos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Resultados da análise feita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8304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8"/>
            <a:ext cx="3838776" cy="2340121"/>
          </a:xfrm>
        </p:spPr>
        <p:txBody>
          <a:bodyPr/>
          <a:lstStyle/>
          <a:p>
            <a:pPr algn="ctr"/>
            <a:r>
              <a:rPr lang="pt-BR" dirty="0"/>
              <a:t>Situação 1:</a:t>
            </a:r>
            <a:br>
              <a:rPr lang="pt-BR" dirty="0"/>
            </a:br>
            <a:r>
              <a:rPr lang="pt-BR" dirty="0"/>
              <a:t>Contaminação da água e do leite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TÉCNICA ESCOLHIDA: Cromatografia líquida de alta eficiência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JUSTIFICATIVA: a técnica é capaz de identificar compostos organoclorados que podem estar presentes na amostras de água e leite com relativa rapidez e sem altíssimos custos.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RESULTADOS ENCONTRADOS: níveis de organoclorados acima do permitido.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62000" y="3002280"/>
            <a:ext cx="3838776" cy="2858769"/>
          </a:xfrm>
        </p:spPr>
        <p:txBody>
          <a:bodyPr>
            <a:normAutofit fontScale="92500"/>
          </a:bodyPr>
          <a:lstStyle/>
          <a:p>
            <a:r>
              <a:rPr lang="pt-BR" dirty="0"/>
              <a:t>Devido ao derramamento de Endrin verificado, apresenta-se a necessidade de um acompanhamento sequencial da água das regiões próximas. Como a água é usada pelos moradores da região para alimentação, agricultura e pecuária, existe também a necessidade de acompanhamento da contaminação do leite de gestantes na região bem como leite produzido na pecuária.</a:t>
            </a:r>
          </a:p>
        </p:txBody>
      </p:sp>
    </p:spTree>
    <p:extLst>
      <p:ext uri="{BB962C8B-B14F-4D97-AF65-F5344CB8AC3E}">
        <p14:creationId xmlns:p14="http://schemas.microsoft.com/office/powerpoint/2010/main" val="119405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368" y="1223889"/>
            <a:ext cx="10467105" cy="471267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05533" y="437391"/>
            <a:ext cx="3838776" cy="2340121"/>
          </a:xfrm>
        </p:spPr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403096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half" idx="2"/>
          </p:nvPr>
        </p:nvSpPr>
        <p:spPr>
          <a:xfrm>
            <a:off x="1911714" y="3982818"/>
            <a:ext cx="8663354" cy="2858769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Amostras de 25 mL a uma concentração de 40 µg.L</a:t>
            </a:r>
            <a:r>
              <a:rPr lang="pt-BR" sz="2000" baseline="30000" dirty="0"/>
              <a:t>-1</a:t>
            </a:r>
            <a:r>
              <a:rPr lang="pt-BR" sz="2000" dirty="0"/>
              <a:t> foram submetidas à análise cromatográfica e a partir do percentual de cada amostra exposto na Tabela 2, foi possível avaliar se as concentrações de cada substância se encontravam dentro dos padrões de potabilidade estabelecidos pela Portaria 2.914/11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714" y="732764"/>
            <a:ext cx="8357701" cy="284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037" y="534573"/>
            <a:ext cx="8249173" cy="2832735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half" idx="2"/>
          </p:nvPr>
        </p:nvSpPr>
        <p:spPr>
          <a:xfrm>
            <a:off x="2151037" y="3701464"/>
            <a:ext cx="8663354" cy="2858769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O Endosulfan apresenta concentração inferior ao estabelecido para os padrões de potabilidade da água. Todavia, as substâncias Dieldrin e Endrin apresentaram concentrações extremamente elevadas.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0672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8"/>
            <a:ext cx="3838776" cy="2858282"/>
          </a:xfrm>
        </p:spPr>
        <p:txBody>
          <a:bodyPr/>
          <a:lstStyle/>
          <a:p>
            <a:pPr algn="ctr"/>
            <a:r>
              <a:rPr lang="pt-BR" dirty="0"/>
              <a:t>Situação 2:</a:t>
            </a:r>
            <a:br>
              <a:rPr lang="pt-BR" dirty="0"/>
            </a:br>
            <a:r>
              <a:rPr lang="pt-BR" dirty="0"/>
              <a:t>Análise de ânions na água tratada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TÉCNICA ESCOLHIDA: Cromatografia de íons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JUSTIFICATIVA: Pode ser usada tanto para a análise de cátions como para ânions; sua precisão pode ser aumentada por supressão química; permite a identificação e quantificação dos íons em solução; é uma análise relativamente rápida e barata.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RESULTADOS: Na análise da água tratada, foi eficaz em comprovar sua potabilidade (níveis de cátions e ânions dentro dos limites permitidos).</a:t>
            </a:r>
          </a:p>
          <a:p>
            <a:pPr algn="just"/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413759"/>
            <a:ext cx="3838776" cy="2447289"/>
          </a:xfrm>
        </p:spPr>
        <p:txBody>
          <a:bodyPr>
            <a:normAutofit/>
          </a:bodyPr>
          <a:lstStyle/>
          <a:p>
            <a:r>
              <a:rPr lang="pt-BR" dirty="0"/>
              <a:t>Para verificação se tratamento da água distribuída está sendo eficaz, analisou-se amostras de água tratada para comparação da concentração de alguns cátions e ânions que podem trazer malefícios à população com o regulamento para garantir potabilidade dessa água.  </a:t>
            </a:r>
          </a:p>
        </p:txBody>
      </p:sp>
    </p:spTree>
    <p:extLst>
      <p:ext uri="{BB962C8B-B14F-4D97-AF65-F5344CB8AC3E}">
        <p14:creationId xmlns:p14="http://schemas.microsoft.com/office/powerpoint/2010/main" val="19431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9489" y="225084"/>
            <a:ext cx="1125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>
                <a:latin typeface="+mj-lt"/>
              </a:rPr>
              <a:t>Por que utilizar o método?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98805" y="1448262"/>
            <a:ext cx="98755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/>
              <a:t>Este método abrange a determinação de ânions inorgânicos em água superficial, águas subterrâneas e água potável consumida</a:t>
            </a:r>
          </a:p>
        </p:txBody>
      </p:sp>
      <p:pic>
        <p:nvPicPr>
          <p:cNvPr id="8" name="Imagem 7" descr="Uma imagem contendo captura de tela&#10;&#10;Descrição gerada com muito alta confianç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001" y="3165906"/>
            <a:ext cx="7147129" cy="227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32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9489" y="225084"/>
            <a:ext cx="11254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>
                <a:latin typeface="+mj-lt"/>
              </a:rPr>
              <a:t>Por que utilizar o método?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166" y="1059579"/>
            <a:ext cx="8412399" cy="551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2159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177</TotalTime>
  <Words>656</Words>
  <Application>Microsoft Macintosh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Corbel</vt:lpstr>
      <vt:lpstr>Times New Roman</vt:lpstr>
      <vt:lpstr>Headlines</vt:lpstr>
      <vt:lpstr>Análise qualidade da água </vt:lpstr>
      <vt:lpstr>Conteúdo da  Apresentação </vt:lpstr>
      <vt:lpstr>Situação 1: Contaminação da água e do leite</vt:lpstr>
      <vt:lpstr>Resultados</vt:lpstr>
      <vt:lpstr>PowerPoint Presentation</vt:lpstr>
      <vt:lpstr>PowerPoint Presentation</vt:lpstr>
      <vt:lpstr>Situação 2: Análise de ânions na água tratada</vt:lpstr>
      <vt:lpstr>PowerPoint Presentation</vt:lpstr>
      <vt:lpstr>PowerPoint Presentation</vt:lpstr>
      <vt:lpstr>Resultados</vt:lpstr>
      <vt:lpstr>PowerPoint Presentation</vt:lpstr>
      <vt:lpstr>PowerPoint Presentation</vt:lpstr>
      <vt:lpstr>PowerPoint Presentation</vt:lpstr>
      <vt:lpstr>Situação 3: Presença de crômio6+ em águas superficiais</vt:lpstr>
      <vt:lpstr>Situação 4: Contaminação de águas subterrâneas</vt:lpstr>
      <vt:lpstr>Resultados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qualidade da água </dc:title>
  <dc:creator>Sabrina Soares</dc:creator>
  <cp:lastModifiedBy>Sabrina Soares</cp:lastModifiedBy>
  <cp:revision>28</cp:revision>
  <dcterms:created xsi:type="dcterms:W3CDTF">2017-06-11T13:53:24Z</dcterms:created>
  <dcterms:modified xsi:type="dcterms:W3CDTF">2017-06-13T00:16:54Z</dcterms:modified>
</cp:coreProperties>
</file>