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96" r:id="rId5"/>
    <p:sldId id="311" r:id="rId6"/>
    <p:sldId id="260" r:id="rId7"/>
    <p:sldId id="261" r:id="rId8"/>
    <p:sldId id="341" r:id="rId9"/>
    <p:sldId id="308" r:id="rId10"/>
    <p:sldId id="262" r:id="rId11"/>
    <p:sldId id="263" r:id="rId12"/>
    <p:sldId id="264" r:id="rId13"/>
    <p:sldId id="265" r:id="rId14"/>
    <p:sldId id="266" r:id="rId15"/>
    <p:sldId id="283" r:id="rId16"/>
    <p:sldId id="267" r:id="rId17"/>
    <p:sldId id="268" r:id="rId18"/>
    <p:sldId id="337" r:id="rId19"/>
    <p:sldId id="269" r:id="rId20"/>
    <p:sldId id="270" r:id="rId21"/>
    <p:sldId id="271" r:id="rId22"/>
    <p:sldId id="274" r:id="rId23"/>
    <p:sldId id="275" r:id="rId24"/>
    <p:sldId id="276" r:id="rId25"/>
    <p:sldId id="279" r:id="rId26"/>
    <p:sldId id="312" r:id="rId27"/>
    <p:sldId id="314" r:id="rId28"/>
    <p:sldId id="280" r:id="rId29"/>
    <p:sldId id="281" r:id="rId30"/>
    <p:sldId id="282" r:id="rId31"/>
    <p:sldId id="284" r:id="rId32"/>
    <p:sldId id="298" r:id="rId33"/>
    <p:sldId id="285" r:id="rId34"/>
    <p:sldId id="286" r:id="rId35"/>
    <p:sldId id="287" r:id="rId36"/>
    <p:sldId id="289" r:id="rId37"/>
    <p:sldId id="290" r:id="rId38"/>
    <p:sldId id="291" r:id="rId39"/>
    <p:sldId id="292" r:id="rId40"/>
    <p:sldId id="293" r:id="rId41"/>
    <p:sldId id="299" r:id="rId42"/>
    <p:sldId id="294" r:id="rId43"/>
    <p:sldId id="300" r:id="rId44"/>
    <p:sldId id="301" r:id="rId45"/>
    <p:sldId id="302" r:id="rId46"/>
    <p:sldId id="303" r:id="rId47"/>
    <p:sldId id="304" r:id="rId48"/>
    <p:sldId id="305" r:id="rId49"/>
    <p:sldId id="307" r:id="rId50"/>
    <p:sldId id="309" r:id="rId51"/>
    <p:sldId id="310" r:id="rId52"/>
    <p:sldId id="315" r:id="rId53"/>
    <p:sldId id="336" r:id="rId54"/>
    <p:sldId id="338" r:id="rId55"/>
    <p:sldId id="334" r:id="rId56"/>
    <p:sldId id="316" r:id="rId57"/>
    <p:sldId id="339" r:id="rId58"/>
    <p:sldId id="340" r:id="rId59"/>
    <p:sldId id="335" r:id="rId60"/>
    <p:sldId id="317" r:id="rId61"/>
    <p:sldId id="324" r:id="rId62"/>
    <p:sldId id="318" r:id="rId63"/>
    <p:sldId id="330" r:id="rId64"/>
    <p:sldId id="331" r:id="rId65"/>
    <p:sldId id="319" r:id="rId66"/>
    <p:sldId id="320" r:id="rId67"/>
    <p:sldId id="321" r:id="rId68"/>
    <p:sldId id="332" r:id="rId69"/>
    <p:sldId id="333" r:id="rId70"/>
    <p:sldId id="327" r:id="rId71"/>
    <p:sldId id="329" r:id="rId72"/>
    <p:sldId id="322" r:id="rId73"/>
    <p:sldId id="328" r:id="rId74"/>
    <p:sldId id="325" r:id="rId75"/>
    <p:sldId id="326" r:id="rId7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D42BF-F5FF-4FA8-956E-7155F12D4545}" type="datetimeFigureOut">
              <a:rPr lang="pt-BR" smtClean="0"/>
              <a:pPr/>
              <a:t>16/06/2017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E60BF-542A-40F4-96AF-7B7A26EE0D5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D42BF-F5FF-4FA8-956E-7155F12D4545}" type="datetimeFigureOut">
              <a:rPr lang="pt-BR" smtClean="0"/>
              <a:pPr/>
              <a:t>16/06/2017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E60BF-542A-40F4-96AF-7B7A26EE0D5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D42BF-F5FF-4FA8-956E-7155F12D4545}" type="datetimeFigureOut">
              <a:rPr lang="pt-BR" smtClean="0"/>
              <a:pPr/>
              <a:t>16/06/2017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E60BF-542A-40F4-96AF-7B7A26EE0D5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D42BF-F5FF-4FA8-956E-7155F12D4545}" type="datetimeFigureOut">
              <a:rPr lang="pt-BR" smtClean="0"/>
              <a:pPr/>
              <a:t>16/06/2017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E60BF-542A-40F4-96AF-7B7A26EE0D5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D42BF-F5FF-4FA8-956E-7155F12D4545}" type="datetimeFigureOut">
              <a:rPr lang="pt-BR" smtClean="0"/>
              <a:pPr/>
              <a:t>16/06/2017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E60BF-542A-40F4-96AF-7B7A26EE0D5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D42BF-F5FF-4FA8-956E-7155F12D4545}" type="datetimeFigureOut">
              <a:rPr lang="pt-BR" smtClean="0"/>
              <a:pPr/>
              <a:t>16/06/2017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E60BF-542A-40F4-96AF-7B7A26EE0D5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D42BF-F5FF-4FA8-956E-7155F12D4545}" type="datetimeFigureOut">
              <a:rPr lang="pt-BR" smtClean="0"/>
              <a:pPr/>
              <a:t>16/06/2017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E60BF-542A-40F4-96AF-7B7A26EE0D5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D42BF-F5FF-4FA8-956E-7155F12D4545}" type="datetimeFigureOut">
              <a:rPr lang="pt-BR" smtClean="0"/>
              <a:pPr/>
              <a:t>16/06/2017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E60BF-542A-40F4-96AF-7B7A26EE0D5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D42BF-F5FF-4FA8-956E-7155F12D4545}" type="datetimeFigureOut">
              <a:rPr lang="pt-BR" smtClean="0"/>
              <a:pPr/>
              <a:t>16/06/2017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E60BF-542A-40F4-96AF-7B7A26EE0D5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D42BF-F5FF-4FA8-956E-7155F12D4545}" type="datetimeFigureOut">
              <a:rPr lang="pt-BR" smtClean="0"/>
              <a:pPr/>
              <a:t>16/06/2017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E60BF-542A-40F4-96AF-7B7A26EE0D5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D42BF-F5FF-4FA8-956E-7155F12D4545}" type="datetimeFigureOut">
              <a:rPr lang="pt-BR" smtClean="0"/>
              <a:pPr/>
              <a:t>16/06/2017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E60BF-542A-40F4-96AF-7B7A26EE0D5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D42BF-F5FF-4FA8-956E-7155F12D4545}" type="datetimeFigureOut">
              <a:rPr lang="pt-BR" smtClean="0"/>
              <a:pPr/>
              <a:t>16/06/2017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E60BF-542A-40F4-96AF-7B7A26EE0D5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macacoevoluido.blogspot.com.br/2012/03/ser-humano-ja-navegava-ha-130-mil-anos.html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287463" y="2927350"/>
            <a:ext cx="8413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000375" y="2810976"/>
            <a:ext cx="5991225" cy="244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pt-BR" sz="17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Universidade de São Paulo</a:t>
            </a:r>
            <a:endParaRPr lang="pt-BR" sz="1700" b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>
              <a:lnSpc>
                <a:spcPct val="150000"/>
              </a:lnSpc>
            </a:pPr>
            <a:r>
              <a:rPr lang="pt-BR" sz="17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Escola Superior de Agricultura "Luiz de Queiroz"</a:t>
            </a:r>
            <a:endParaRPr lang="pt-BR" sz="1700" b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>
              <a:lnSpc>
                <a:spcPct val="150000"/>
              </a:lnSpc>
            </a:pPr>
            <a:r>
              <a:rPr lang="pt-BR" sz="17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Departamento de Genética</a:t>
            </a:r>
            <a:endParaRPr lang="pt-BR" sz="1700" b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>
              <a:lnSpc>
                <a:spcPct val="150000"/>
              </a:lnSpc>
            </a:pPr>
            <a:r>
              <a:rPr lang="pt-BR" sz="17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Ecologia Evolutiva Humana</a:t>
            </a:r>
            <a:endParaRPr lang="pt-BR" sz="1700" b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>
              <a:lnSpc>
                <a:spcPct val="150000"/>
              </a:lnSpc>
            </a:pPr>
            <a:r>
              <a:rPr lang="pt-BR" sz="17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Docente Responsável: Dra. Silvia Maria Guerra </a:t>
            </a:r>
            <a:r>
              <a:rPr lang="pt-BR" sz="17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Molina</a:t>
            </a:r>
            <a:endParaRPr lang="pt-BR" sz="17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lnSpc>
                <a:spcPct val="150000"/>
              </a:lnSpc>
            </a:pPr>
            <a:endParaRPr lang="pt-BR" sz="17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" y="2032000"/>
            <a:ext cx="2095500" cy="279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836712"/>
            <a:ext cx="6911975" cy="4883150"/>
          </a:xfrm>
        </p:spPr>
        <p:txBody>
          <a:bodyPr>
            <a:normAutofit fontScale="90000"/>
          </a:bodyPr>
          <a:lstStyle/>
          <a:p>
            <a:pPr algn="l">
              <a:lnSpc>
                <a:spcPct val="114000"/>
              </a:lnSpc>
            </a:pPr>
            <a:r>
              <a:rPr lang="pt-BR" sz="2900" dirty="0" smtClean="0">
                <a:solidFill>
                  <a:srgbClr val="FFC000"/>
                </a:solidFill>
              </a:rPr>
              <a:t>A linguagem humana surgiu no grupo de primatas bípedes ao qual pertencemos há cerca de 3 </a:t>
            </a:r>
            <a:r>
              <a:rPr lang="pt-BR" sz="2900" dirty="0" err="1" smtClean="0">
                <a:solidFill>
                  <a:srgbClr val="FFC000"/>
                </a:solidFill>
              </a:rPr>
              <a:t>M.a.</a:t>
            </a:r>
            <a:r>
              <a:rPr lang="pt-BR" sz="2900" dirty="0" smtClean="0">
                <a:solidFill>
                  <a:srgbClr val="FFC000"/>
                </a:solidFill>
              </a:rPr>
              <a:t/>
            </a:r>
            <a:br>
              <a:rPr lang="pt-BR" sz="2900" dirty="0" smtClean="0">
                <a:solidFill>
                  <a:srgbClr val="FFC000"/>
                </a:solidFill>
              </a:rPr>
            </a:br>
            <a:r>
              <a:rPr lang="pt-BR" sz="3100" dirty="0" smtClean="0">
                <a:solidFill>
                  <a:srgbClr val="FFFF00"/>
                </a:solidFill>
              </a:rPr>
              <a:t>quando a </a:t>
            </a:r>
            <a:r>
              <a:rPr lang="pt-BR" sz="3100" b="1" dirty="0" smtClean="0">
                <a:solidFill>
                  <a:srgbClr val="FFFF00"/>
                </a:solidFill>
              </a:rPr>
              <a:t>convivência na linguagem</a:t>
            </a:r>
            <a:r>
              <a:rPr lang="pt-BR" sz="3100" dirty="0" smtClean="0">
                <a:solidFill>
                  <a:srgbClr val="FFFF00"/>
                </a:solidFill>
              </a:rPr>
              <a:t> começou a </a:t>
            </a:r>
            <a:r>
              <a:rPr lang="pt-BR" sz="3100" b="1" dirty="0" smtClean="0">
                <a:solidFill>
                  <a:srgbClr val="FFFF00"/>
                </a:solidFill>
              </a:rPr>
              <a:t>se manter geração após geração</a:t>
            </a:r>
            <a:r>
              <a:rPr lang="pt-BR" sz="3100" dirty="0" smtClean="0">
                <a:solidFill>
                  <a:srgbClr val="FFFF00"/>
                </a:solidFill>
              </a:rPr>
              <a:t>, </a:t>
            </a:r>
            <a:br>
              <a:rPr lang="pt-BR" sz="3100" dirty="0" smtClean="0">
                <a:solidFill>
                  <a:srgbClr val="FFFF00"/>
                </a:solidFill>
              </a:rPr>
            </a:br>
            <a:r>
              <a:rPr lang="pt-BR" sz="3100" dirty="0" smtClean="0">
                <a:solidFill>
                  <a:srgbClr val="FFFF00"/>
                </a:solidFill>
              </a:rPr>
              <a:t>como o </a:t>
            </a:r>
            <a:r>
              <a:rPr lang="pt-BR" sz="3100" b="1" dirty="0" smtClean="0">
                <a:solidFill>
                  <a:srgbClr val="FFFF00"/>
                </a:solidFill>
              </a:rPr>
              <a:t>modo de conviver</a:t>
            </a:r>
            <a:r>
              <a:rPr lang="pt-BR" sz="3100" dirty="0" smtClean="0">
                <a:solidFill>
                  <a:srgbClr val="FFFF00"/>
                </a:solidFill>
              </a:rPr>
              <a:t> que, com sua conservação definiu e constituiu daí por diante a nossa linhagem.</a:t>
            </a:r>
            <a:br>
              <a:rPr lang="pt-BR" sz="3100" dirty="0" smtClean="0">
                <a:solidFill>
                  <a:srgbClr val="FFFF00"/>
                </a:solidFill>
              </a:rPr>
            </a:br>
            <a:r>
              <a:rPr 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VIVER NO LINGUAGEAR –  como uma coordenação de coordenações comportamentais consensuais – SURGIU  ENTRELAÇADO  COM O EMOCIONAR.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836712"/>
            <a:ext cx="7128792" cy="4883150"/>
          </a:xfrm>
        </p:spPr>
        <p:txBody>
          <a:bodyPr>
            <a:normAutofit fontScale="90000"/>
          </a:bodyPr>
          <a:lstStyle/>
          <a:p>
            <a:pPr algn="l">
              <a:lnSpc>
                <a:spcPct val="114000"/>
              </a:lnSpc>
            </a:pPr>
            <a:r>
              <a:rPr lang="pt-BR" sz="29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Ao aparecer o humano, o que de fato surgiu foi o VIVER NO CONVERSAR,</a:t>
            </a:r>
            <a:br>
              <a:rPr lang="pt-BR" sz="29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se manteve geração após geração, como MODO DE CONVIVÊNCIA.</a:t>
            </a:r>
            <a:br>
              <a:rPr lang="pt-BR" sz="3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Nós seres humanos modernos somos o presente dessa história. Existimos como o resultado atual de </a:t>
            </a:r>
            <a:br>
              <a:rPr lang="pt-BR" sz="2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900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transformações anatômicas e fisiológicas que ocorreram em torno da conservação do viver no conversar.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836712"/>
            <a:ext cx="7776864" cy="4883150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</a:pPr>
            <a:r>
              <a:rPr lang="pt-BR" sz="2600" dirty="0" smtClean="0">
                <a:solidFill>
                  <a:srgbClr val="FFC000"/>
                </a:solidFill>
              </a:rPr>
              <a:t>Todo </a:t>
            </a:r>
            <a:r>
              <a:rPr lang="pt-BR" sz="2600" i="1" dirty="0" err="1" smtClean="0">
                <a:solidFill>
                  <a:srgbClr val="FFC000"/>
                </a:solidFill>
              </a:rPr>
              <a:t>linguagear</a:t>
            </a:r>
            <a:r>
              <a:rPr lang="pt-BR" sz="2600" dirty="0" smtClean="0">
                <a:solidFill>
                  <a:srgbClr val="FFC000"/>
                </a:solidFill>
              </a:rPr>
              <a:t> se apoia num suporte emocional que pode mudar com o seu curso.</a:t>
            </a:r>
            <a:br>
              <a:rPr lang="pt-BR" sz="2600" dirty="0" smtClean="0">
                <a:solidFill>
                  <a:srgbClr val="FFC000"/>
                </a:solidFill>
              </a:rPr>
            </a:br>
            <a:r>
              <a:rPr lang="pt-BR" sz="2600" dirty="0" smtClean="0">
                <a:solidFill>
                  <a:srgbClr val="FFC000"/>
                </a:solidFill>
              </a:rPr>
              <a:t/>
            </a:r>
            <a:br>
              <a:rPr lang="pt-BR" sz="2600" dirty="0" smtClean="0">
                <a:solidFill>
                  <a:srgbClr val="FFC000"/>
                </a:solidFill>
              </a:rPr>
            </a:br>
            <a:r>
              <a:rPr lang="pt-BR" sz="2600" dirty="0" smtClean="0">
                <a:solidFill>
                  <a:srgbClr val="FFFF00"/>
                </a:solidFill>
              </a:rPr>
              <a:t>De modo recíproco, o fluir na mudança emocional modifica o </a:t>
            </a:r>
            <a:r>
              <a:rPr lang="pt-BR" sz="2600" i="1" dirty="0" err="1" smtClean="0">
                <a:solidFill>
                  <a:srgbClr val="FFFF00"/>
                </a:solidFill>
              </a:rPr>
              <a:t>linguagear</a:t>
            </a:r>
            <a:r>
              <a:rPr lang="pt-BR" sz="2600" dirty="0" smtClean="0">
                <a:solidFill>
                  <a:srgbClr val="FFFF00"/>
                </a:solidFill>
              </a:rPr>
              <a:t>.</a:t>
            </a:r>
            <a:r>
              <a:rPr lang="pt-BR" sz="2600" dirty="0">
                <a:solidFill>
                  <a:schemeClr val="bg1"/>
                </a:solidFill>
              </a:rPr>
              <a:t/>
            </a:r>
            <a:br>
              <a:rPr lang="pt-BR" sz="2600" dirty="0">
                <a:solidFill>
                  <a:schemeClr val="bg1"/>
                </a:solidFill>
              </a:rPr>
            </a:br>
            <a:r>
              <a:rPr lang="pt-BR" sz="2600" dirty="0" smtClean="0">
                <a:solidFill>
                  <a:schemeClr val="bg1"/>
                </a:solidFill>
              </a:rPr>
              <a:t/>
            </a:r>
            <a:br>
              <a:rPr lang="pt-BR" sz="2600" dirty="0" smtClean="0">
                <a:solidFill>
                  <a:schemeClr val="bg1"/>
                </a:solidFill>
              </a:rPr>
            </a:br>
            <a:r>
              <a:rPr lang="pt-BR" sz="2600" dirty="0" smtClean="0">
                <a:solidFill>
                  <a:schemeClr val="bg1"/>
                </a:solidFill>
              </a:rPr>
              <a:t>Todo </a:t>
            </a:r>
            <a:r>
              <a:rPr lang="pt-BR" sz="2600" i="1" dirty="0" smtClean="0">
                <a:solidFill>
                  <a:schemeClr val="bg1"/>
                </a:solidFill>
              </a:rPr>
              <a:t>conversar</a:t>
            </a:r>
            <a:r>
              <a:rPr lang="pt-BR" sz="2600" dirty="0" smtClean="0">
                <a:solidFill>
                  <a:schemeClr val="bg1"/>
                </a:solidFill>
              </a:rPr>
              <a:t> é uma convivência consensual em </a:t>
            </a:r>
            <a:r>
              <a:rPr lang="pt-BR" sz="2600" b="1" dirty="0" smtClean="0">
                <a:solidFill>
                  <a:schemeClr val="bg1"/>
                </a:solidFill>
              </a:rPr>
              <a:t>coordenações de</a:t>
            </a:r>
            <a:r>
              <a:rPr lang="pt-BR" sz="2600" dirty="0" smtClean="0">
                <a:solidFill>
                  <a:schemeClr val="bg1"/>
                </a:solidFill>
              </a:rPr>
              <a:t> </a:t>
            </a:r>
            <a:r>
              <a:rPr lang="pt-BR" sz="2600" b="1" dirty="0" smtClean="0">
                <a:solidFill>
                  <a:schemeClr val="bg1"/>
                </a:solidFill>
              </a:rPr>
              <a:t>coordenações de ações e emoções.</a:t>
            </a:r>
            <a:endParaRPr lang="pt-BR" sz="2600" b="1" cap="all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836712"/>
            <a:ext cx="6911975" cy="4883150"/>
          </a:xfrm>
        </p:spPr>
        <p:txBody>
          <a:bodyPr>
            <a:normAutofit fontScale="90000"/>
          </a:bodyPr>
          <a:lstStyle/>
          <a:p>
            <a:pPr algn="l">
              <a:lnSpc>
                <a:spcPct val="114000"/>
              </a:lnSpc>
            </a:pPr>
            <a:r>
              <a:rPr lang="pt-BR" sz="3100" b="1" dirty="0" smtClean="0">
                <a:solidFill>
                  <a:srgbClr val="FFC000"/>
                </a:solidFill>
              </a:rPr>
              <a:t>É a emoção que define a ação.</a:t>
            </a:r>
            <a:br>
              <a:rPr lang="pt-BR" sz="3100" b="1" dirty="0" smtClean="0">
                <a:solidFill>
                  <a:srgbClr val="FFC000"/>
                </a:solidFill>
              </a:rPr>
            </a:br>
            <a:r>
              <a:rPr lang="pt-BR" sz="2600" dirty="0" smtClean="0">
                <a:solidFill>
                  <a:srgbClr val="FFC000"/>
                </a:solidFill>
              </a:rPr>
              <a:t/>
            </a:r>
            <a:br>
              <a:rPr lang="pt-BR" sz="2600" dirty="0" smtClean="0">
                <a:solidFill>
                  <a:srgbClr val="FFC000"/>
                </a:solidFill>
              </a:rPr>
            </a:br>
            <a:r>
              <a:rPr lang="pt-BR" sz="2900" dirty="0" smtClean="0">
                <a:solidFill>
                  <a:srgbClr val="FFFF00"/>
                </a:solidFill>
              </a:rPr>
              <a:t>É a emoção a partir da qual se faz ou se recebe um certo fazer que o transforma numa ou noutra ação, que o qualifica como um comportamento </a:t>
            </a:r>
            <a:br>
              <a:rPr lang="pt-BR" sz="2900" dirty="0" smtClean="0">
                <a:solidFill>
                  <a:srgbClr val="FFFF00"/>
                </a:solidFill>
              </a:rPr>
            </a:br>
            <a:r>
              <a:rPr lang="pt-BR" sz="2900" dirty="0" smtClean="0">
                <a:solidFill>
                  <a:srgbClr val="FFFF00"/>
                </a:solidFill>
              </a:rPr>
              <a:t>dessa ou daquela classe.</a:t>
            </a:r>
            <a:r>
              <a:rPr lang="pt-BR" sz="2900" dirty="0" smtClean="0">
                <a:solidFill>
                  <a:schemeClr val="bg1"/>
                </a:solidFill>
              </a:rPr>
              <a:t/>
            </a:r>
            <a:br>
              <a:rPr lang="pt-BR" sz="2900" dirty="0" smtClean="0">
                <a:solidFill>
                  <a:schemeClr val="bg1"/>
                </a:solidFill>
              </a:rPr>
            </a:br>
            <a:r>
              <a:rPr lang="pt-BR" sz="2900" dirty="0" smtClean="0">
                <a:solidFill>
                  <a:schemeClr val="bg1"/>
                </a:solidFill>
              </a:rPr>
              <a:t/>
            </a:r>
            <a:br>
              <a:rPr lang="pt-BR" sz="2900" dirty="0" smtClean="0">
                <a:solidFill>
                  <a:schemeClr val="bg1"/>
                </a:solidFill>
              </a:rPr>
            </a:br>
            <a:r>
              <a:rPr lang="pt-BR" sz="2900" dirty="0" smtClean="0">
                <a:solidFill>
                  <a:schemeClr val="bg1"/>
                </a:solidFill>
              </a:rPr>
              <a:t>Nós humanos existimos na linguagem.</a:t>
            </a:r>
            <a:br>
              <a:rPr lang="pt-BR" sz="2900" dirty="0" smtClean="0">
                <a:solidFill>
                  <a:schemeClr val="bg1"/>
                </a:solidFill>
              </a:rPr>
            </a:br>
            <a:r>
              <a:rPr lang="pt-BR" sz="2900" dirty="0" smtClean="0">
                <a:solidFill>
                  <a:schemeClr val="bg1"/>
                </a:solidFill>
              </a:rPr>
              <a:t>Todo o ser e todos os afazeres humanos </a:t>
            </a:r>
            <a:br>
              <a:rPr lang="pt-BR" sz="2900" dirty="0" smtClean="0">
                <a:solidFill>
                  <a:schemeClr val="bg1"/>
                </a:solidFill>
              </a:rPr>
            </a:br>
            <a:r>
              <a:rPr lang="pt-BR" sz="2900" dirty="0" smtClean="0">
                <a:solidFill>
                  <a:schemeClr val="bg1"/>
                </a:solidFill>
              </a:rPr>
              <a:t>ocorrem no </a:t>
            </a:r>
            <a:r>
              <a:rPr lang="pt-BR" sz="2900" i="1" dirty="0" smtClean="0">
                <a:solidFill>
                  <a:schemeClr val="bg1"/>
                </a:solidFill>
              </a:rPr>
              <a:t>conversar </a:t>
            </a:r>
            <a:r>
              <a:rPr lang="pt-BR" sz="2900" dirty="0" smtClean="0">
                <a:solidFill>
                  <a:schemeClr val="bg1"/>
                </a:solidFill>
              </a:rPr>
              <a:t>– que é o resultado do </a:t>
            </a:r>
            <a:r>
              <a:rPr lang="pt-BR" sz="2900" i="1" dirty="0" smtClean="0">
                <a:solidFill>
                  <a:schemeClr val="bg1"/>
                </a:solidFill>
              </a:rPr>
              <a:t>entrelaçamento do emocionar</a:t>
            </a:r>
            <a:r>
              <a:rPr lang="pt-BR" sz="2900" dirty="0" smtClean="0">
                <a:solidFill>
                  <a:schemeClr val="bg1"/>
                </a:solidFill>
              </a:rPr>
              <a:t> com o </a:t>
            </a:r>
            <a:r>
              <a:rPr lang="pt-BR" sz="2900" i="1" dirty="0" err="1" smtClean="0">
                <a:solidFill>
                  <a:schemeClr val="bg1"/>
                </a:solidFill>
              </a:rPr>
              <a:t>linguagear</a:t>
            </a:r>
            <a:r>
              <a:rPr lang="pt-BR" sz="2900" dirty="0" smtClean="0">
                <a:solidFill>
                  <a:schemeClr val="bg1"/>
                </a:solidFill>
              </a:rPr>
              <a:t>.</a:t>
            </a:r>
            <a:endParaRPr lang="pt-BR" sz="2900" b="1" cap="all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836712"/>
            <a:ext cx="6911975" cy="4883150"/>
          </a:xfrm>
        </p:spPr>
        <p:txBody>
          <a:bodyPr>
            <a:normAutofit/>
          </a:bodyPr>
          <a:lstStyle/>
          <a:p>
            <a:pPr algn="l">
              <a:lnSpc>
                <a:spcPct val="114000"/>
              </a:lnSpc>
            </a:pPr>
            <a:r>
              <a:rPr lang="pt-BR" sz="2800" dirty="0" smtClean="0">
                <a:solidFill>
                  <a:srgbClr val="FFC000"/>
                </a:solidFill>
              </a:rPr>
              <a:t>A existência da linguagem faz com que qualquer ocupação humana aconteça como uma rede específica de conversações.</a:t>
            </a:r>
            <a:br>
              <a:rPr lang="pt-BR" sz="2800" dirty="0" smtClean="0">
                <a:solidFill>
                  <a:srgbClr val="FFC000"/>
                </a:solidFill>
              </a:rPr>
            </a:br>
            <a:r>
              <a:rPr lang="pt-BR" sz="2600" dirty="0" smtClean="0">
                <a:solidFill>
                  <a:srgbClr val="FFC000"/>
                </a:solidFill>
              </a:rPr>
              <a:t/>
            </a:r>
            <a:br>
              <a:rPr lang="pt-BR" sz="2600" dirty="0" smtClean="0">
                <a:solidFill>
                  <a:srgbClr val="FFC000"/>
                </a:solidFill>
              </a:rPr>
            </a:br>
            <a:r>
              <a:rPr lang="pt-BR" sz="2800" dirty="0" smtClean="0">
                <a:solidFill>
                  <a:srgbClr val="FFFF00"/>
                </a:solidFill>
              </a:rPr>
              <a:t>Esta é definida em sua especificidade pelo emocionar</a:t>
            </a:r>
            <a:r>
              <a:rPr lang="pt-BR" sz="2800" dirty="0" smtClean="0">
                <a:solidFill>
                  <a:schemeClr val="bg1"/>
                </a:solidFill>
              </a:rPr>
              <a:t/>
            </a:r>
            <a:br>
              <a:rPr lang="pt-BR" sz="2800" dirty="0" smtClean="0">
                <a:solidFill>
                  <a:schemeClr val="bg1"/>
                </a:solidFill>
              </a:rPr>
            </a:br>
            <a:r>
              <a:rPr lang="pt-BR" sz="2800" dirty="0" smtClean="0">
                <a:solidFill>
                  <a:schemeClr val="bg1"/>
                </a:solidFill>
              </a:rPr>
              <a:t>que por sua vez define as ações que nela se coordenam.</a:t>
            </a:r>
            <a:endParaRPr lang="pt-BR" sz="2800" b="1" cap="all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836712"/>
            <a:ext cx="6911975" cy="4883150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</a:pPr>
            <a:r>
              <a:rPr lang="pt-BR" sz="2800" dirty="0" smtClean="0">
                <a:solidFill>
                  <a:srgbClr val="FFC000"/>
                </a:solidFill>
              </a:rPr>
              <a:t>Para que ocorra o </a:t>
            </a:r>
            <a:r>
              <a:rPr lang="pt-BR" sz="2800" i="1" dirty="0" smtClean="0">
                <a:solidFill>
                  <a:srgbClr val="FFC000"/>
                </a:solidFill>
              </a:rPr>
              <a:t>conversar</a:t>
            </a:r>
            <a:r>
              <a:rPr lang="pt-BR" sz="2800" dirty="0" smtClean="0">
                <a:solidFill>
                  <a:srgbClr val="FFC000"/>
                </a:solidFill>
              </a:rPr>
              <a:t> é necessário ACOPLAMENTO  ESTRUTURAL</a:t>
            </a:r>
            <a:br>
              <a:rPr lang="pt-BR" sz="2800" dirty="0" smtClean="0">
                <a:solidFill>
                  <a:srgbClr val="FFC000"/>
                </a:solidFill>
              </a:rPr>
            </a:br>
            <a:r>
              <a:rPr lang="pt-BR" sz="2600" dirty="0" smtClean="0">
                <a:solidFill>
                  <a:srgbClr val="FFC000"/>
                </a:solidFill>
              </a:rPr>
              <a:t/>
            </a:r>
            <a:br>
              <a:rPr lang="pt-BR" sz="2600" dirty="0" smtClean="0">
                <a:solidFill>
                  <a:srgbClr val="FFC000"/>
                </a:solidFill>
              </a:rPr>
            </a:br>
            <a:endParaRPr lang="pt-BR" sz="2800" b="1" cap="all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922114"/>
            <a:ext cx="7704856" cy="4883150"/>
          </a:xfrm>
        </p:spPr>
        <p:txBody>
          <a:bodyPr>
            <a:normAutofit fontScale="90000"/>
          </a:bodyPr>
          <a:lstStyle/>
          <a:p>
            <a:pPr algn="l"/>
            <a:r>
              <a:rPr lang="pt-BR" sz="3100" b="1" dirty="0" smtClean="0">
                <a:solidFill>
                  <a:srgbClr val="FFC000"/>
                </a:solidFill>
              </a:rPr>
              <a:t>A história da humanidade seguiu a trajetória do </a:t>
            </a:r>
            <a:r>
              <a:rPr lang="pt-BR" sz="3100" b="1" i="1" dirty="0" smtClean="0">
                <a:solidFill>
                  <a:srgbClr val="FFC000"/>
                </a:solidFill>
              </a:rPr>
              <a:t>emocionar</a:t>
            </a:r>
            <a:r>
              <a:rPr lang="pt-BR" sz="3100" b="1" dirty="0" smtClean="0">
                <a:solidFill>
                  <a:srgbClr val="FFC000"/>
                </a:solidFill>
              </a:rPr>
              <a:t>.</a:t>
            </a:r>
            <a:br>
              <a:rPr lang="pt-BR" sz="3100" b="1" dirty="0" smtClean="0">
                <a:solidFill>
                  <a:srgbClr val="FFC000"/>
                </a:solidFill>
              </a:rPr>
            </a:br>
            <a:r>
              <a:rPr lang="pt-BR" sz="2600" dirty="0" smtClean="0">
                <a:solidFill>
                  <a:srgbClr val="FFC000"/>
                </a:solidFill>
              </a:rPr>
              <a:t/>
            </a:r>
            <a:br>
              <a:rPr lang="pt-BR" sz="2600" dirty="0" smtClean="0">
                <a:solidFill>
                  <a:srgbClr val="FFC000"/>
                </a:solidFill>
              </a:rPr>
            </a:br>
            <a:r>
              <a:rPr lang="pt-BR" sz="2800" dirty="0" smtClean="0">
                <a:solidFill>
                  <a:srgbClr val="FFFF00"/>
                </a:solidFill>
              </a:rPr>
              <a:t>Seguiu o curso dos desejos e não o da disponibilidade dos recursos e oportunidades naturais ou a trilha das ideias, valores e símbolos, como se estes </a:t>
            </a:r>
            <a:br>
              <a:rPr lang="pt-BR" sz="2800" dirty="0" smtClean="0">
                <a:solidFill>
                  <a:srgbClr val="FFFF00"/>
                </a:solidFill>
              </a:rPr>
            </a:br>
            <a:r>
              <a:rPr lang="pt-BR" sz="2800" dirty="0" smtClean="0">
                <a:solidFill>
                  <a:srgbClr val="FFFF00"/>
                </a:solidFill>
              </a:rPr>
              <a:t>existissem  por si próprios.</a:t>
            </a:r>
            <a:br>
              <a:rPr lang="pt-BR" sz="2800" dirty="0" smtClean="0">
                <a:solidFill>
                  <a:srgbClr val="FFFF00"/>
                </a:solidFill>
              </a:rPr>
            </a:br>
            <a:r>
              <a:rPr lang="pt-BR" sz="1300" dirty="0">
                <a:solidFill>
                  <a:srgbClr val="FFFF00"/>
                </a:solidFill>
              </a:rPr>
              <a:t/>
            </a:r>
            <a:br>
              <a:rPr lang="pt-BR" sz="1300" dirty="0">
                <a:solidFill>
                  <a:srgbClr val="FFFF00"/>
                </a:solidFill>
              </a:rPr>
            </a:br>
            <a:r>
              <a:rPr lang="pt-BR" sz="2800" dirty="0" smtClean="0">
                <a:solidFill>
                  <a:srgbClr val="FFFF00"/>
                </a:solidFill>
              </a:rPr>
              <a:t>Já </a:t>
            </a:r>
            <a:r>
              <a:rPr lang="pt-BR" sz="2800" b="1" dirty="0" smtClean="0">
                <a:solidFill>
                  <a:srgbClr val="FFFF00"/>
                </a:solidFill>
              </a:rPr>
              <a:t>surgira antes o emocionar que os tornou possíveis como orientadores de nosso viver</a:t>
            </a:r>
            <a:r>
              <a:rPr lang="pt-BR" sz="2800" dirty="0" smtClean="0">
                <a:solidFill>
                  <a:srgbClr val="FFFF00"/>
                </a:solidFill>
              </a:rPr>
              <a:t>.</a:t>
            </a:r>
            <a:br>
              <a:rPr lang="pt-BR" sz="2800" dirty="0" smtClean="0">
                <a:solidFill>
                  <a:srgbClr val="FFFF00"/>
                </a:solidFill>
              </a:rPr>
            </a:br>
            <a:r>
              <a:rPr lang="pt-BR" sz="2800" dirty="0">
                <a:solidFill>
                  <a:schemeClr val="bg1"/>
                </a:solidFill>
              </a:rPr>
              <a:t/>
            </a:r>
            <a:br>
              <a:rPr lang="pt-BR" sz="2800" dirty="0">
                <a:solidFill>
                  <a:schemeClr val="bg1"/>
                </a:solidFill>
              </a:rPr>
            </a:br>
            <a:r>
              <a:rPr lang="pt-BR" sz="2700" dirty="0" smtClean="0">
                <a:solidFill>
                  <a:schemeClr val="bg1"/>
                </a:solidFill>
              </a:rPr>
              <a:t>Ex: </a:t>
            </a:r>
            <a:br>
              <a:rPr lang="pt-BR" sz="2700" dirty="0" smtClean="0">
                <a:solidFill>
                  <a:schemeClr val="bg1"/>
                </a:solidFill>
              </a:rPr>
            </a:br>
            <a:r>
              <a:rPr lang="pt-BR" sz="2900" dirty="0" smtClean="0">
                <a:solidFill>
                  <a:schemeClr val="bg1"/>
                </a:solidFill>
              </a:rPr>
              <a:t>Os recursos naturais só existem na medida em que desejamos o que chamamos de recursos naturais</a:t>
            </a:r>
            <a:br>
              <a:rPr lang="pt-BR" sz="2900" dirty="0" smtClean="0">
                <a:solidFill>
                  <a:schemeClr val="bg1"/>
                </a:solidFill>
              </a:rPr>
            </a:br>
            <a:r>
              <a:rPr lang="pt-BR" sz="2900" dirty="0" smtClean="0">
                <a:solidFill>
                  <a:schemeClr val="bg1"/>
                </a:solidFill>
              </a:rPr>
              <a:t>(gafanhotos podem ser pragas ou recursos naturais). </a:t>
            </a:r>
            <a:endParaRPr lang="pt-BR" sz="2900" b="1" cap="all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836712"/>
            <a:ext cx="7704856" cy="4883150"/>
          </a:xfrm>
        </p:spPr>
        <p:txBody>
          <a:bodyPr>
            <a:normAutofit/>
          </a:bodyPr>
          <a:lstStyle/>
          <a:p>
            <a:pPr algn="l"/>
            <a:r>
              <a:rPr lang="pt-BR" sz="2800" dirty="0" smtClean="0">
                <a:solidFill>
                  <a:srgbClr val="FFC000"/>
                </a:solidFill>
              </a:rPr>
              <a:t>Para compreender o curso da nossa história como seres humanos é necessário olhar para a </a:t>
            </a:r>
            <a:br>
              <a:rPr lang="pt-BR" sz="2800" dirty="0" smtClean="0">
                <a:solidFill>
                  <a:srgbClr val="FFC000"/>
                </a:solidFill>
              </a:rPr>
            </a:br>
            <a:r>
              <a:rPr lang="pt-BR" sz="2800" dirty="0" smtClean="0">
                <a:solidFill>
                  <a:srgbClr val="FFFF00"/>
                </a:solidFill>
              </a:rPr>
              <a:t>trajetória histórica do emocionar humano.</a:t>
            </a:r>
            <a:br>
              <a:rPr lang="pt-BR" sz="2800" dirty="0" smtClean="0">
                <a:solidFill>
                  <a:srgbClr val="FFFF00"/>
                </a:solidFill>
              </a:rPr>
            </a:br>
            <a:r>
              <a:rPr lang="pt-BR" sz="2800" dirty="0">
                <a:solidFill>
                  <a:schemeClr val="bg1"/>
                </a:solidFill>
              </a:rPr>
              <a:t/>
            </a:r>
            <a:br>
              <a:rPr lang="pt-BR" sz="2800" dirty="0">
                <a:solidFill>
                  <a:schemeClr val="bg1"/>
                </a:solidFill>
              </a:rPr>
            </a:br>
            <a:r>
              <a:rPr lang="pt-BR" sz="2800" dirty="0" smtClean="0">
                <a:solidFill>
                  <a:schemeClr val="bg1"/>
                </a:solidFill>
              </a:rPr>
              <a:t>Devemos observar a mudança das conversações que surgem das </a:t>
            </a:r>
            <a:r>
              <a:rPr lang="pt-BR" sz="2800" b="1" dirty="0" smtClean="0">
                <a:solidFill>
                  <a:schemeClr val="bg1"/>
                </a:solidFill>
              </a:rPr>
              <a:t>modificações no emocionar</a:t>
            </a:r>
            <a:r>
              <a:rPr lang="pt-BR" sz="2800" dirty="0" smtClean="0">
                <a:solidFill>
                  <a:schemeClr val="bg1"/>
                </a:solidFill>
              </a:rPr>
              <a:t>, bem como as circunstâncias que, em cada caso, dão </a:t>
            </a:r>
            <a:r>
              <a:rPr lang="pt-BR" sz="2800" b="1" dirty="0" smtClean="0">
                <a:solidFill>
                  <a:schemeClr val="bg1"/>
                </a:solidFill>
              </a:rPr>
              <a:t>origem a novos emocionares e os estabilizam</a:t>
            </a:r>
            <a:r>
              <a:rPr lang="pt-BR" sz="2800" dirty="0" smtClean="0">
                <a:solidFill>
                  <a:schemeClr val="bg1"/>
                </a:solidFill>
              </a:rPr>
              <a:t>.</a:t>
            </a:r>
            <a:endParaRPr lang="pt-BR" sz="2800" b="1" cap="all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719064" y="706090"/>
            <a:ext cx="8424936" cy="4883150"/>
          </a:xfrm>
        </p:spPr>
        <p:txBody>
          <a:bodyPr>
            <a:noAutofit/>
          </a:bodyPr>
          <a:lstStyle/>
          <a:p>
            <a:pPr algn="l">
              <a:spcAft>
                <a:spcPts val="2400"/>
              </a:spcAft>
            </a:pPr>
            <a:r>
              <a:rPr lang="pt-BR" sz="2800" dirty="0" smtClean="0">
                <a:solidFill>
                  <a:srgbClr val="FFC000"/>
                </a:solidFill>
              </a:rPr>
              <a:t>ESPAÇO PSÍQUICO </a:t>
            </a:r>
            <a:br>
              <a:rPr lang="pt-BR" sz="2800" dirty="0" smtClean="0">
                <a:solidFill>
                  <a:srgbClr val="FFC000"/>
                </a:solidFill>
              </a:rPr>
            </a:br>
            <a:r>
              <a:rPr lang="pt-BR" sz="2800" dirty="0" smtClean="0">
                <a:solidFill>
                  <a:srgbClr val="FFC000"/>
                </a:solidFill>
              </a:rPr>
              <a:t/>
            </a:r>
            <a:br>
              <a:rPr lang="pt-BR" sz="2800" dirty="0" smtClean="0">
                <a:solidFill>
                  <a:srgbClr val="FFC000"/>
                </a:solidFill>
              </a:rPr>
            </a:br>
            <a:r>
              <a:rPr lang="pt-BR" sz="2800" dirty="0" smtClean="0">
                <a:solidFill>
                  <a:srgbClr val="FFC000"/>
                </a:solidFill>
              </a:rPr>
              <a:t>o domínio em que ocorre a existência humana como modo de relacionamento com os outros </a:t>
            </a:r>
            <a:br>
              <a:rPr lang="pt-BR" sz="2800" dirty="0" smtClean="0">
                <a:solidFill>
                  <a:srgbClr val="FFC000"/>
                </a:solidFill>
              </a:rPr>
            </a:br>
            <a:r>
              <a:rPr lang="pt-BR" sz="2800" dirty="0" smtClean="0">
                <a:solidFill>
                  <a:srgbClr val="FFC000"/>
                </a:solidFill>
              </a:rPr>
              <a:t>e consigo mesmo.</a:t>
            </a:r>
            <a:br>
              <a:rPr lang="pt-BR" sz="2800" dirty="0" smtClean="0">
                <a:solidFill>
                  <a:srgbClr val="FFC000"/>
                </a:solidFill>
              </a:rPr>
            </a:br>
            <a:r>
              <a:rPr lang="pt-BR" sz="2800" dirty="0" smtClean="0">
                <a:solidFill>
                  <a:schemeClr val="bg1"/>
                </a:solidFill>
              </a:rPr>
              <a:t/>
            </a:r>
            <a:br>
              <a:rPr lang="pt-BR" sz="2800" dirty="0" smtClean="0">
                <a:solidFill>
                  <a:schemeClr val="bg1"/>
                </a:solidFill>
              </a:rPr>
            </a:br>
            <a:r>
              <a:rPr lang="pt-BR" sz="2800" dirty="0" smtClean="0">
                <a:solidFill>
                  <a:srgbClr val="FFFF00"/>
                </a:solidFill>
              </a:rPr>
              <a:t>Aprendemos a viver como humanos vivendo nesse espaço a multidimensionalidade do viver humano.</a:t>
            </a:r>
            <a:br>
              <a:rPr lang="pt-BR" sz="2800" dirty="0" smtClean="0">
                <a:solidFill>
                  <a:srgbClr val="FFFF00"/>
                </a:solidFill>
              </a:rPr>
            </a:br>
            <a:r>
              <a:rPr lang="pt-BR" sz="2800" dirty="0" smtClean="0">
                <a:solidFill>
                  <a:schemeClr val="bg1"/>
                </a:solidFill>
              </a:rPr>
              <a:t/>
            </a:r>
            <a:br>
              <a:rPr lang="pt-BR" sz="2800" dirty="0" smtClean="0">
                <a:solidFill>
                  <a:schemeClr val="bg1"/>
                </a:solidFill>
              </a:rPr>
            </a:br>
            <a:r>
              <a:rPr lang="pt-BR" sz="2800" dirty="0" smtClean="0">
                <a:solidFill>
                  <a:schemeClr val="bg1"/>
                </a:solidFill>
              </a:rPr>
              <a:t>Não se ensina às crianças o espaço psíquico de sua cultura – elas se formam nesse espaço.</a:t>
            </a:r>
            <a:br>
              <a:rPr lang="pt-BR" sz="2800" dirty="0" smtClean="0">
                <a:solidFill>
                  <a:schemeClr val="bg1"/>
                </a:solidFill>
              </a:rPr>
            </a:br>
            <a:endParaRPr lang="pt-BR" sz="2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922114"/>
            <a:ext cx="7992888" cy="4883150"/>
          </a:xfrm>
        </p:spPr>
        <p:txBody>
          <a:bodyPr>
            <a:normAutofit fontScale="90000"/>
          </a:bodyPr>
          <a:lstStyle/>
          <a:p>
            <a:pPr algn="l"/>
            <a:r>
              <a:rPr lang="pt-BR" sz="1800" dirty="0" smtClean="0">
                <a:solidFill>
                  <a:srgbClr val="FFC000"/>
                </a:solidFill>
              </a:rPr>
              <a:t>Com </a:t>
            </a:r>
            <a:r>
              <a:rPr lang="pt-BR" sz="1800" dirty="0" err="1" smtClean="0">
                <a:solidFill>
                  <a:srgbClr val="FFC000"/>
                </a:solidFill>
              </a:rPr>
              <a:t>Gerda</a:t>
            </a:r>
            <a:r>
              <a:rPr lang="pt-BR" sz="1800" dirty="0" smtClean="0">
                <a:solidFill>
                  <a:srgbClr val="FFC000"/>
                </a:solidFill>
              </a:rPr>
              <a:t> </a:t>
            </a:r>
            <a:r>
              <a:rPr lang="pt-BR" sz="1800" dirty="0" err="1" smtClean="0">
                <a:solidFill>
                  <a:srgbClr val="FFC000"/>
                </a:solidFill>
              </a:rPr>
              <a:t>Verden-Zöller</a:t>
            </a:r>
            <a:r>
              <a:rPr lang="pt-BR" sz="1800" dirty="0" smtClean="0">
                <a:solidFill>
                  <a:srgbClr val="FFC000"/>
                </a:solidFill>
              </a:rPr>
              <a:t>:</a:t>
            </a:r>
            <a:br>
              <a:rPr lang="pt-BR" sz="1800" dirty="0" smtClean="0">
                <a:solidFill>
                  <a:srgbClr val="FFC000"/>
                </a:solidFill>
              </a:rPr>
            </a:br>
            <a:r>
              <a:rPr lang="pt-BR" sz="900" dirty="0" smtClean="0">
                <a:solidFill>
                  <a:srgbClr val="FFC000"/>
                </a:solidFill>
              </a:rPr>
              <a:t/>
            </a:r>
            <a:br>
              <a:rPr lang="pt-BR" sz="900" dirty="0" smtClean="0">
                <a:solidFill>
                  <a:srgbClr val="FFC000"/>
                </a:solidFill>
              </a:rPr>
            </a:br>
            <a:r>
              <a:rPr lang="pt-BR" sz="2700" dirty="0" smtClean="0">
                <a:solidFill>
                  <a:srgbClr val="FFC000"/>
                </a:solidFill>
              </a:rPr>
              <a:t>A criança cria seu espaço psíquico como seu espaço relacional ao viver na intimidade em contato corporal com a mãe – ou quem esteja exercendo a </a:t>
            </a:r>
            <a:r>
              <a:rPr lang="pt-BR" sz="2700" dirty="0">
                <a:solidFill>
                  <a:srgbClr val="FFC000"/>
                </a:solidFill>
              </a:rPr>
              <a:t>a</a:t>
            </a:r>
            <a:r>
              <a:rPr lang="pt-BR" sz="2700" dirty="0" smtClean="0">
                <a:solidFill>
                  <a:srgbClr val="FFC000"/>
                </a:solidFill>
              </a:rPr>
              <a:t>ção de </a:t>
            </a:r>
            <a:r>
              <a:rPr lang="pt-BR" sz="2700" dirty="0" err="1" smtClean="0">
                <a:solidFill>
                  <a:srgbClr val="FFC000"/>
                </a:solidFill>
              </a:rPr>
              <a:t>maternagem</a:t>
            </a:r>
            <a:r>
              <a:rPr lang="pt-BR" sz="2700" dirty="0" smtClean="0">
                <a:solidFill>
                  <a:srgbClr val="FFC000"/>
                </a:solidFill>
              </a:rPr>
              <a:t> para com ela.</a:t>
            </a:r>
            <a:br>
              <a:rPr lang="pt-BR" sz="2700" dirty="0" smtClean="0">
                <a:solidFill>
                  <a:srgbClr val="FFC000"/>
                </a:solidFill>
              </a:rPr>
            </a:br>
            <a:r>
              <a:rPr lang="pt-BR" sz="2700" dirty="0" smtClean="0">
                <a:solidFill>
                  <a:srgbClr val="FFFF00"/>
                </a:solidFill>
              </a:rPr>
              <a:t> </a:t>
            </a:r>
            <a:br>
              <a:rPr lang="pt-BR" sz="2700" dirty="0" smtClean="0">
                <a:solidFill>
                  <a:srgbClr val="FFFF00"/>
                </a:solidFill>
              </a:rPr>
            </a:br>
            <a:r>
              <a:rPr lang="pt-BR" sz="2700" dirty="0" smtClean="0">
                <a:solidFill>
                  <a:srgbClr val="FFFF00"/>
                </a:solidFill>
              </a:rPr>
              <a:t>Essa experiência resulta da convivência em total aceitação e confiança mútua nesse contato – não acontece por ter sido diretamente ensinada.</a:t>
            </a:r>
            <a:br>
              <a:rPr lang="pt-BR" sz="2700" dirty="0" smtClean="0">
                <a:solidFill>
                  <a:srgbClr val="FFFF00"/>
                </a:solidFill>
              </a:rPr>
            </a:br>
            <a:r>
              <a:rPr lang="pt-BR" sz="1300" dirty="0">
                <a:solidFill>
                  <a:srgbClr val="FFFF00"/>
                </a:solidFill>
              </a:rPr>
              <a:t/>
            </a:r>
            <a:br>
              <a:rPr lang="pt-BR" sz="1300" dirty="0">
                <a:solidFill>
                  <a:srgbClr val="FFFF00"/>
                </a:solidFill>
              </a:rPr>
            </a:br>
            <a:r>
              <a:rPr lang="pt-BR" sz="2700" dirty="0" smtClean="0">
                <a:solidFill>
                  <a:srgbClr val="FFFF00"/>
                </a:solidFill>
              </a:rPr>
              <a:t>Nesse processo, a criança aprende o  emocionar e a dinâmica relacional fundamentais, que  constituirão  o espaço relacional que ela gerará em sua vida.</a:t>
            </a:r>
            <a:br>
              <a:rPr lang="pt-BR" sz="2700" dirty="0" smtClean="0">
                <a:solidFill>
                  <a:srgbClr val="FFFF00"/>
                </a:solidFill>
              </a:rPr>
            </a:br>
            <a:r>
              <a:rPr lang="pt-BR" sz="2700" dirty="0">
                <a:solidFill>
                  <a:schemeClr val="bg1"/>
                </a:solidFill>
              </a:rPr>
              <a:t/>
            </a:r>
            <a:br>
              <a:rPr lang="pt-BR" sz="2700" dirty="0">
                <a:solidFill>
                  <a:schemeClr val="bg1"/>
                </a:solidFill>
              </a:rPr>
            </a:br>
            <a:r>
              <a:rPr lang="pt-BR" sz="2400" dirty="0" smtClean="0">
                <a:solidFill>
                  <a:schemeClr val="bg1"/>
                </a:solidFill>
              </a:rPr>
              <a:t>Isto é: </a:t>
            </a:r>
            <a:br>
              <a:rPr lang="pt-BR" sz="2400" dirty="0" smtClean="0">
                <a:solidFill>
                  <a:schemeClr val="bg1"/>
                </a:solidFill>
              </a:rPr>
            </a:br>
            <a:r>
              <a:rPr lang="pt-BR" sz="2400" dirty="0" smtClean="0">
                <a:solidFill>
                  <a:schemeClr val="bg1"/>
                </a:solidFill>
              </a:rPr>
              <a:t>o que fará, ouvirá, cheirará, tocará, verá, pensará, temerá, desejará ou rechaçará, como aspectos próprios de sua vida individual e social, como membro de uma família </a:t>
            </a:r>
            <a:r>
              <a:rPr lang="pt-BR" sz="2400" smtClean="0">
                <a:solidFill>
                  <a:schemeClr val="bg1"/>
                </a:solidFill>
              </a:rPr>
              <a:t>e </a:t>
            </a:r>
            <a:r>
              <a:rPr lang="pt-BR" sz="2400" dirty="0" err="1" smtClean="0">
                <a:solidFill>
                  <a:schemeClr val="bg1"/>
                </a:solidFill>
              </a:rPr>
              <a:t>d</a:t>
            </a:r>
            <a:r>
              <a:rPr lang="pt-BR" sz="2400" smtClean="0">
                <a:solidFill>
                  <a:schemeClr val="bg1"/>
                </a:solidFill>
              </a:rPr>
              <a:t>e </a:t>
            </a:r>
            <a:r>
              <a:rPr lang="pt-BR" sz="2400" dirty="0" smtClean="0">
                <a:solidFill>
                  <a:schemeClr val="bg1"/>
                </a:solidFill>
              </a:rPr>
              <a:t>uma cultura.</a:t>
            </a:r>
            <a:endParaRPr lang="pt-BR" sz="2400" b="1" cap="all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836712"/>
            <a:ext cx="6911975" cy="4883150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</a:pPr>
            <a:r>
              <a:rPr lang="pt-BR" sz="36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Biologia Cultural</a:t>
            </a:r>
            <a:r>
              <a:rPr lang="pt-BR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Humberto </a:t>
            </a:r>
            <a:r>
              <a:rPr lang="pt-BR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Maturana</a:t>
            </a:r>
            <a:r>
              <a:rPr lang="pt-BR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</a:t>
            </a:r>
            <a:r>
              <a:rPr lang="pt-BR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27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tângulo de cantos arredondados 2"/>
          <p:cNvSpPr/>
          <p:nvPr/>
        </p:nvSpPr>
        <p:spPr>
          <a:xfrm>
            <a:off x="971624" y="1052736"/>
            <a:ext cx="7416800" cy="3671887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3076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527" y="2276872"/>
            <a:ext cx="1027113" cy="136842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</p:pic>
      <p:pic>
        <p:nvPicPr>
          <p:cNvPr id="3077" name="Picture 2" descr="http://www.esalq.usp.br/images2/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2206178"/>
            <a:ext cx="922337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2339752" y="5229200"/>
            <a:ext cx="4385496" cy="973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>
                <a:solidFill>
                  <a:schemeClr val="bg1"/>
                </a:solidFill>
              </a:rPr>
              <a:t>Silvia Maria Guerra Molina</a:t>
            </a:r>
          </a:p>
          <a:p>
            <a:pPr algn="ctr">
              <a:defRPr/>
            </a:pPr>
            <a:r>
              <a:rPr lang="pt-BR" sz="17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Professor </a:t>
            </a:r>
            <a:r>
              <a:rPr lang="pt-BR" sz="17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Associado	</a:t>
            </a:r>
            <a:endParaRPr lang="pt-BR" sz="17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14000"/>
              </a:lnSpc>
              <a:defRPr/>
            </a:pPr>
            <a:r>
              <a:rPr lang="pt-BR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Departamento </a:t>
            </a:r>
            <a:r>
              <a:rPr lang="pt-B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 Genética - </a:t>
            </a:r>
            <a:r>
              <a:rPr lang="pt-BR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ESALQ-USP</a:t>
            </a:r>
            <a:endParaRPr lang="pt-BR" sz="2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836712"/>
            <a:ext cx="8136904" cy="4883150"/>
          </a:xfrm>
        </p:spPr>
        <p:txBody>
          <a:bodyPr>
            <a:normAutofit/>
          </a:bodyPr>
          <a:lstStyle/>
          <a:p>
            <a:pPr algn="l"/>
            <a:r>
              <a:rPr lang="pt-BR" sz="2800" dirty="0" smtClean="0">
                <a:solidFill>
                  <a:srgbClr val="FFC000"/>
                </a:solidFill>
              </a:rPr>
              <a:t>O curso da história humana se desenrola </a:t>
            </a:r>
            <a:br>
              <a:rPr lang="pt-BR" sz="2800" dirty="0" smtClean="0">
                <a:solidFill>
                  <a:srgbClr val="FFC000"/>
                </a:solidFill>
              </a:rPr>
            </a:br>
            <a:r>
              <a:rPr lang="pt-BR" sz="2800" dirty="0" smtClean="0">
                <a:solidFill>
                  <a:srgbClr val="FFC000"/>
                </a:solidFill>
              </a:rPr>
              <a:t>geração após geração.</a:t>
            </a:r>
            <a:r>
              <a:rPr lang="pt-BR" sz="2800" dirty="0" smtClean="0">
                <a:solidFill>
                  <a:srgbClr val="FFFF00"/>
                </a:solidFill>
              </a:rPr>
              <a:t> </a:t>
            </a:r>
            <a:br>
              <a:rPr lang="pt-BR" sz="2800" dirty="0" smtClean="0">
                <a:solidFill>
                  <a:srgbClr val="FFFF00"/>
                </a:solidFill>
              </a:rPr>
            </a:br>
            <a:r>
              <a:rPr lang="pt-BR" sz="2700" dirty="0" smtClean="0">
                <a:solidFill>
                  <a:srgbClr val="FFFF00"/>
                </a:solidFill>
              </a:rPr>
              <a:t/>
            </a:r>
            <a:br>
              <a:rPr lang="pt-BR" sz="2700" dirty="0" smtClean="0">
                <a:solidFill>
                  <a:srgbClr val="FFFF00"/>
                </a:solidFill>
              </a:rPr>
            </a:br>
            <a:r>
              <a:rPr lang="pt-BR" sz="2600" dirty="0" smtClean="0">
                <a:solidFill>
                  <a:srgbClr val="FFFF00"/>
                </a:solidFill>
              </a:rPr>
              <a:t>Essa trajetória segue o emocionar adquirido pelas crianças no crescimento em relação com seus pais, outros adultos, outras crianças e com o mundo </a:t>
            </a:r>
            <a:r>
              <a:rPr lang="pt-BR" sz="2600" dirty="0" err="1" smtClean="0">
                <a:solidFill>
                  <a:srgbClr val="FFFF00"/>
                </a:solidFill>
              </a:rPr>
              <a:t>não-humano</a:t>
            </a:r>
            <a:r>
              <a:rPr lang="pt-BR" sz="2600" dirty="0" smtClean="0">
                <a:solidFill>
                  <a:srgbClr val="FFFF00"/>
                </a:solidFill>
              </a:rPr>
              <a:t> circundante.</a:t>
            </a:r>
            <a:r>
              <a:rPr lang="pt-BR" sz="2600" dirty="0">
                <a:solidFill>
                  <a:schemeClr val="bg1"/>
                </a:solidFill>
              </a:rPr>
              <a:t/>
            </a:r>
            <a:br>
              <a:rPr lang="pt-BR" sz="2600" dirty="0">
                <a:solidFill>
                  <a:schemeClr val="bg1"/>
                </a:solidFill>
              </a:rPr>
            </a:br>
            <a:r>
              <a:rPr lang="pt-BR" sz="2600" dirty="0" smtClean="0">
                <a:solidFill>
                  <a:schemeClr val="bg1"/>
                </a:solidFill>
              </a:rPr>
              <a:t/>
            </a:r>
            <a:br>
              <a:rPr lang="pt-BR" sz="2600" dirty="0" smtClean="0">
                <a:solidFill>
                  <a:schemeClr val="bg1"/>
                </a:solidFill>
              </a:rPr>
            </a:br>
            <a:r>
              <a:rPr lang="pt-BR" sz="2600" b="1" dirty="0" smtClean="0">
                <a:solidFill>
                  <a:schemeClr val="bg1"/>
                </a:solidFill>
              </a:rPr>
              <a:t>Para compreender as mudanças culturais, precisamos entender as alterações históricas do emocionar humano em sua relação com o crescimento das crianças.</a:t>
            </a:r>
            <a:endParaRPr lang="pt-BR" sz="2600" b="1" cap="all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850106"/>
            <a:ext cx="7992888" cy="4883150"/>
          </a:xfrm>
        </p:spPr>
        <p:txBody>
          <a:bodyPr>
            <a:normAutofit/>
          </a:bodyPr>
          <a:lstStyle/>
          <a:p>
            <a:pPr algn="l"/>
            <a:r>
              <a:rPr lang="pt-BR" sz="2800" b="1" dirty="0" smtClean="0">
                <a:solidFill>
                  <a:srgbClr val="FFC000"/>
                </a:solidFill>
              </a:rPr>
              <a:t>Cultura é uma </a:t>
            </a:r>
            <a:r>
              <a:rPr lang="pt-BR" sz="2800" b="1" i="1" dirty="0" smtClean="0">
                <a:solidFill>
                  <a:srgbClr val="FFC000"/>
                </a:solidFill>
              </a:rPr>
              <a:t>rede fechada</a:t>
            </a:r>
            <a:r>
              <a:rPr lang="pt-BR" sz="2800" b="1" dirty="0" smtClean="0">
                <a:solidFill>
                  <a:srgbClr val="FFC000"/>
                </a:solidFill>
              </a:rPr>
              <a:t> de conversações </a:t>
            </a:r>
            <a:br>
              <a:rPr lang="pt-BR" sz="2800" b="1" dirty="0" smtClean="0">
                <a:solidFill>
                  <a:srgbClr val="FFC000"/>
                </a:solidFill>
              </a:rPr>
            </a:br>
            <a:r>
              <a:rPr lang="pt-BR" sz="2800" b="1" dirty="0" smtClean="0">
                <a:solidFill>
                  <a:srgbClr val="FFC000"/>
                </a:solidFill>
              </a:rPr>
              <a:t>– </a:t>
            </a:r>
            <a:r>
              <a:rPr lang="pt-BR" sz="2800" dirty="0" smtClean="0">
                <a:solidFill>
                  <a:srgbClr val="FFC000"/>
                </a:solidFill>
              </a:rPr>
              <a:t>coerente em si mesma</a:t>
            </a:r>
            <a:r>
              <a:rPr lang="pt-BR" sz="2800" b="1" dirty="0" smtClean="0">
                <a:solidFill>
                  <a:srgbClr val="FFC000"/>
                </a:solidFill>
              </a:rPr>
              <a:t>.</a:t>
            </a:r>
            <a:r>
              <a:rPr lang="pt-BR" sz="2800" dirty="0" smtClean="0">
                <a:solidFill>
                  <a:srgbClr val="FFC000"/>
                </a:solidFill>
              </a:rPr>
              <a:t/>
            </a:r>
            <a:br>
              <a:rPr lang="pt-BR" sz="2800" dirty="0" smtClean="0">
                <a:solidFill>
                  <a:srgbClr val="FFC000"/>
                </a:solidFill>
              </a:rPr>
            </a:br>
            <a:r>
              <a:rPr lang="pt-BR" sz="2700" dirty="0" smtClean="0">
                <a:solidFill>
                  <a:srgbClr val="FFFF00"/>
                </a:solidFill>
              </a:rPr>
              <a:t/>
            </a:r>
            <a:br>
              <a:rPr lang="pt-BR" sz="2700" dirty="0" smtClean="0">
                <a:solidFill>
                  <a:srgbClr val="FFFF00"/>
                </a:solidFill>
              </a:rPr>
            </a:br>
            <a:r>
              <a:rPr lang="pt-BR" sz="2600" dirty="0" smtClean="0">
                <a:solidFill>
                  <a:srgbClr val="FFFF00"/>
                </a:solidFill>
              </a:rPr>
              <a:t>Mudanças culturais acontecem como modificações das conversações nas redes coloquiais em que vivem as comunidades que se modificam.</a:t>
            </a:r>
            <a:br>
              <a:rPr lang="pt-BR" sz="2600" dirty="0" smtClean="0">
                <a:solidFill>
                  <a:srgbClr val="FFFF00"/>
                </a:solidFill>
              </a:rPr>
            </a:br>
            <a:r>
              <a:rPr lang="pt-BR" sz="2600" dirty="0" smtClean="0">
                <a:solidFill>
                  <a:schemeClr val="bg1"/>
                </a:solidFill>
              </a:rPr>
              <a:t/>
            </a:r>
            <a:br>
              <a:rPr lang="pt-BR" sz="2600" dirty="0" smtClean="0">
                <a:solidFill>
                  <a:schemeClr val="bg1"/>
                </a:solidFill>
              </a:rPr>
            </a:br>
            <a:r>
              <a:rPr lang="pt-BR" sz="2600" dirty="0" smtClean="0">
                <a:solidFill>
                  <a:schemeClr val="bg1"/>
                </a:solidFill>
              </a:rPr>
              <a:t>Tais mudanças comunitárias surgem, sustentam-se e se mantêm mediante alterações no emocionar dos membros da comunidade, a qual também se modifica.</a:t>
            </a:r>
            <a:endParaRPr lang="pt-BR" sz="2600" b="1" cap="all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778098"/>
            <a:ext cx="7992888" cy="4883150"/>
          </a:xfrm>
        </p:spPr>
        <p:txBody>
          <a:bodyPr>
            <a:normAutofit/>
          </a:bodyPr>
          <a:lstStyle/>
          <a:p>
            <a:pPr algn="l"/>
            <a:r>
              <a:rPr lang="pt-BR" sz="2600" dirty="0" smtClean="0">
                <a:solidFill>
                  <a:srgbClr val="FFC000"/>
                </a:solidFill>
              </a:rPr>
              <a:t>A história dos seres vivos é a história da conservação dos diferentes modos de viver, que se mantiveram porque os organismos que os viveram assim o fizeram </a:t>
            </a:r>
            <a:br>
              <a:rPr lang="pt-BR" sz="2600" dirty="0" smtClean="0">
                <a:solidFill>
                  <a:srgbClr val="FFC000"/>
                </a:solidFill>
              </a:rPr>
            </a:br>
            <a:r>
              <a:rPr lang="pt-BR" sz="2600" dirty="0" smtClean="0">
                <a:solidFill>
                  <a:srgbClr val="FFC000"/>
                </a:solidFill>
              </a:rPr>
              <a:t>até se reproduzir.</a:t>
            </a:r>
            <a:br>
              <a:rPr lang="pt-BR" sz="2600" dirty="0" smtClean="0">
                <a:solidFill>
                  <a:srgbClr val="FFC000"/>
                </a:solidFill>
              </a:rPr>
            </a:br>
            <a:r>
              <a:rPr lang="pt-BR" sz="2600" dirty="0" smtClean="0">
                <a:solidFill>
                  <a:srgbClr val="FFFF00"/>
                </a:solidFill>
              </a:rPr>
              <a:t/>
            </a:r>
            <a:br>
              <a:rPr lang="pt-BR" sz="2600" dirty="0" smtClean="0">
                <a:solidFill>
                  <a:srgbClr val="FFFF00"/>
                </a:solidFill>
              </a:rPr>
            </a:br>
            <a:r>
              <a:rPr lang="pt-BR" sz="2600" dirty="0" smtClean="0">
                <a:solidFill>
                  <a:srgbClr val="FFFF00"/>
                </a:solidFill>
              </a:rPr>
              <a:t>Na evolução, o fundamental para o estabelecimento de uma linhagem é a conservação de um modo de vida </a:t>
            </a:r>
            <a:br>
              <a:rPr lang="pt-BR" sz="2600" dirty="0" smtClean="0">
                <a:solidFill>
                  <a:srgbClr val="FFFF00"/>
                </a:solidFill>
              </a:rPr>
            </a:br>
            <a:r>
              <a:rPr lang="pt-BR" sz="2600" dirty="0" smtClean="0">
                <a:solidFill>
                  <a:srgbClr val="FFFF00"/>
                </a:solidFill>
              </a:rPr>
              <a:t>em sucessão reprodutiva.</a:t>
            </a:r>
            <a:br>
              <a:rPr lang="pt-BR" sz="2600" dirty="0" smtClean="0">
                <a:solidFill>
                  <a:srgbClr val="FFFF00"/>
                </a:solidFill>
              </a:rPr>
            </a:br>
            <a:r>
              <a:rPr lang="pt-BR" sz="2600" dirty="0" smtClean="0">
                <a:solidFill>
                  <a:schemeClr val="bg1"/>
                </a:solidFill>
              </a:rPr>
              <a:t/>
            </a:r>
            <a:br>
              <a:rPr lang="pt-BR" sz="2600" dirty="0" smtClean="0">
                <a:solidFill>
                  <a:schemeClr val="bg1"/>
                </a:solidFill>
              </a:rPr>
            </a:br>
            <a:r>
              <a:rPr lang="pt-BR" sz="2600" dirty="0" smtClean="0">
                <a:solidFill>
                  <a:schemeClr val="bg1"/>
                </a:solidFill>
              </a:rPr>
              <a:t>Nos sistemas vivos, nada ocorre que sua biologia não permita. A biologia não determina o que acontece </a:t>
            </a:r>
            <a:br>
              <a:rPr lang="pt-BR" sz="2600" dirty="0" smtClean="0">
                <a:solidFill>
                  <a:schemeClr val="bg1"/>
                </a:solidFill>
              </a:rPr>
            </a:br>
            <a:r>
              <a:rPr lang="pt-BR" sz="2600" dirty="0" smtClean="0">
                <a:solidFill>
                  <a:schemeClr val="bg1"/>
                </a:solidFill>
              </a:rPr>
              <a:t>no viver, mas especifica o que pode acontecer.</a:t>
            </a:r>
            <a:endParaRPr lang="pt-BR" sz="2600" b="1" cap="all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778098"/>
            <a:ext cx="8424936" cy="4883150"/>
          </a:xfrm>
        </p:spPr>
        <p:txBody>
          <a:bodyPr>
            <a:noAutofit/>
          </a:bodyPr>
          <a:lstStyle/>
          <a:p>
            <a:pPr algn="l"/>
            <a:r>
              <a:rPr lang="pt-BR" sz="2600" dirty="0" smtClean="0">
                <a:solidFill>
                  <a:srgbClr val="FFC000"/>
                </a:solidFill>
              </a:rPr>
              <a:t>As diferentes culturas são modos diversos de convívio no entrelaçamento do </a:t>
            </a:r>
            <a:r>
              <a:rPr lang="pt-BR" sz="2600" i="1" dirty="0" err="1" smtClean="0">
                <a:solidFill>
                  <a:srgbClr val="FFC000"/>
                </a:solidFill>
              </a:rPr>
              <a:t>linguagear</a:t>
            </a:r>
            <a:r>
              <a:rPr lang="pt-BR" sz="2600" dirty="0" smtClean="0">
                <a:solidFill>
                  <a:srgbClr val="FFC000"/>
                </a:solidFill>
              </a:rPr>
              <a:t> e do </a:t>
            </a:r>
            <a:r>
              <a:rPr lang="pt-BR" sz="2600" i="1" dirty="0" smtClean="0">
                <a:solidFill>
                  <a:srgbClr val="FFC000"/>
                </a:solidFill>
              </a:rPr>
              <a:t>emocionar</a:t>
            </a:r>
            <a:r>
              <a:rPr lang="pt-BR" sz="2600" dirty="0" smtClean="0">
                <a:solidFill>
                  <a:srgbClr val="FFC000"/>
                </a:solidFill>
              </a:rPr>
              <a:t>, que especificam e definem diferentes modos </a:t>
            </a:r>
            <a:br>
              <a:rPr lang="pt-BR" sz="2600" dirty="0" smtClean="0">
                <a:solidFill>
                  <a:srgbClr val="FFC000"/>
                </a:solidFill>
              </a:rPr>
            </a:br>
            <a:r>
              <a:rPr lang="pt-BR" sz="2600" dirty="0" smtClean="0">
                <a:solidFill>
                  <a:srgbClr val="FFC000"/>
                </a:solidFill>
              </a:rPr>
              <a:t>de viver as relações humanas.</a:t>
            </a:r>
            <a:br>
              <a:rPr lang="pt-BR" sz="2600" dirty="0" smtClean="0">
                <a:solidFill>
                  <a:srgbClr val="FFC000"/>
                </a:solidFill>
              </a:rPr>
            </a:br>
            <a:r>
              <a:rPr lang="pt-BR" sz="2600" dirty="0" smtClean="0">
                <a:solidFill>
                  <a:srgbClr val="FFFF00"/>
                </a:solidFill>
              </a:rPr>
              <a:t/>
            </a:r>
            <a:br>
              <a:rPr lang="pt-BR" sz="2600" dirty="0" smtClean="0">
                <a:solidFill>
                  <a:srgbClr val="FFFF00"/>
                </a:solidFill>
              </a:rPr>
            </a:br>
            <a:r>
              <a:rPr lang="pt-BR" sz="2600" dirty="0" smtClean="0">
                <a:solidFill>
                  <a:srgbClr val="FFFF00"/>
                </a:solidFill>
              </a:rPr>
              <a:t>Disto decorre, na história cultural humana, a grande diversidade de culturas que surgiram como diferentes </a:t>
            </a:r>
            <a:br>
              <a:rPr lang="pt-BR" sz="2600" dirty="0" smtClean="0">
                <a:solidFill>
                  <a:srgbClr val="FFFF00"/>
                </a:solidFill>
              </a:rPr>
            </a:br>
            <a:r>
              <a:rPr lang="pt-BR" sz="2600" dirty="0" smtClean="0">
                <a:solidFill>
                  <a:srgbClr val="FFFF00"/>
                </a:solidFill>
              </a:rPr>
              <a:t>modos de conviver no devir da humanidade.</a:t>
            </a:r>
            <a:br>
              <a:rPr lang="pt-BR" sz="2600" dirty="0" smtClean="0">
                <a:solidFill>
                  <a:srgbClr val="FFFF00"/>
                </a:solidFill>
              </a:rPr>
            </a:br>
            <a:r>
              <a:rPr lang="pt-BR" sz="2600" dirty="0" smtClean="0">
                <a:solidFill>
                  <a:schemeClr val="bg1"/>
                </a:solidFill>
              </a:rPr>
              <a:t/>
            </a:r>
            <a:br>
              <a:rPr lang="pt-BR" sz="2600" dirty="0" smtClean="0">
                <a:solidFill>
                  <a:schemeClr val="bg1"/>
                </a:solidFill>
              </a:rPr>
            </a:br>
            <a:r>
              <a:rPr lang="pt-BR" sz="2600" b="1" dirty="0" smtClean="0">
                <a:solidFill>
                  <a:schemeClr val="bg1"/>
                </a:solidFill>
              </a:rPr>
              <a:t>A maneira de conviver</a:t>
            </a:r>
            <a:r>
              <a:rPr lang="pt-BR" sz="2600" dirty="0" smtClean="0">
                <a:solidFill>
                  <a:schemeClr val="bg1"/>
                </a:solidFill>
              </a:rPr>
              <a:t>, conservada geração após geração desde a constituição de uma cultura como linhagem, na qual é mantido um certo modo de conviver, </a:t>
            </a:r>
            <a:r>
              <a:rPr lang="pt-BR" sz="2600" b="1" dirty="0" smtClean="0">
                <a:solidFill>
                  <a:schemeClr val="bg1"/>
                </a:solidFill>
              </a:rPr>
              <a:t>é fundamentalmente definida pela configuração do emocionar.</a:t>
            </a:r>
            <a:endParaRPr lang="pt-BR" sz="2600" b="1" cap="all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38138"/>
            <a:ext cx="8424936" cy="4883150"/>
          </a:xfrm>
        </p:spPr>
        <p:txBody>
          <a:bodyPr>
            <a:noAutofit/>
          </a:bodyPr>
          <a:lstStyle/>
          <a:p>
            <a:pPr algn="l"/>
            <a:r>
              <a:rPr lang="pt-BR" sz="2800" b="1" dirty="0" smtClean="0">
                <a:solidFill>
                  <a:srgbClr val="FFC000"/>
                </a:solidFill>
              </a:rPr>
              <a:t>Uma nova cultura</a:t>
            </a:r>
            <a:r>
              <a:rPr lang="pt-BR" sz="2800" dirty="0" smtClean="0">
                <a:solidFill>
                  <a:srgbClr val="FFC000"/>
                </a:solidFill>
              </a:rPr>
              <a:t> surge por meio de uma dinâmica sistêmica, na qual a rede de conversações em que a comunidade em processo de mudança cultural vive, modifica-se, guiada e demarcada pela </a:t>
            </a:r>
            <a:br>
              <a:rPr lang="pt-BR" sz="2800" dirty="0" smtClean="0">
                <a:solidFill>
                  <a:srgbClr val="FFC000"/>
                </a:solidFill>
              </a:rPr>
            </a:br>
            <a:r>
              <a:rPr lang="pt-BR" sz="2800" dirty="0" smtClean="0">
                <a:solidFill>
                  <a:srgbClr val="FFC000"/>
                </a:solidFill>
              </a:rPr>
              <a:t>nova configuração do emocionar, que </a:t>
            </a:r>
            <a:br>
              <a:rPr lang="pt-BR" sz="2800" dirty="0" smtClean="0">
                <a:solidFill>
                  <a:srgbClr val="FFC000"/>
                </a:solidFill>
              </a:rPr>
            </a:br>
            <a:r>
              <a:rPr lang="pt-BR" sz="2800" b="1" dirty="0" smtClean="0">
                <a:solidFill>
                  <a:srgbClr val="FFC000"/>
                </a:solidFill>
              </a:rPr>
              <a:t>começa a se conservar na aprendizagem das crianças</a:t>
            </a:r>
            <a:r>
              <a:rPr lang="pt-BR" sz="2800" dirty="0" smtClean="0">
                <a:solidFill>
                  <a:srgbClr val="FFC000"/>
                </a:solidFill>
              </a:rPr>
              <a:t>.</a:t>
            </a:r>
            <a:br>
              <a:rPr lang="pt-BR" sz="2800" dirty="0" smtClean="0">
                <a:solidFill>
                  <a:srgbClr val="FFC000"/>
                </a:solidFill>
              </a:rPr>
            </a:br>
            <a:r>
              <a:rPr lang="pt-BR" sz="3200" dirty="0" smtClean="0">
                <a:solidFill>
                  <a:srgbClr val="FFC000"/>
                </a:solidFill>
              </a:rPr>
              <a:t/>
            </a:r>
            <a:br>
              <a:rPr lang="pt-BR" sz="3200" dirty="0" smtClean="0">
                <a:solidFill>
                  <a:srgbClr val="FFC000"/>
                </a:solidFill>
              </a:rPr>
            </a:br>
            <a:r>
              <a:rPr lang="pt-BR" sz="2800" dirty="0" smtClean="0">
                <a:solidFill>
                  <a:srgbClr val="FFFF00"/>
                </a:solidFill>
              </a:rPr>
              <a:t>A medida que as crianças aprendem a viver em um novo emocionar e a crescer nele, tornam a este o âmbito no qual seus próprios filhos viverão e aprenderão a viver </a:t>
            </a:r>
            <a:br>
              <a:rPr lang="pt-BR" sz="2800" dirty="0" smtClean="0">
                <a:solidFill>
                  <a:srgbClr val="FFFF00"/>
                </a:solidFill>
              </a:rPr>
            </a:br>
            <a:r>
              <a:rPr lang="pt-BR" sz="2800" dirty="0" smtClean="0">
                <a:solidFill>
                  <a:srgbClr val="FFFF00"/>
                </a:solidFill>
              </a:rPr>
              <a:t>na rede de conversações que constitui o </a:t>
            </a:r>
            <a:br>
              <a:rPr lang="pt-BR" sz="2800" dirty="0" smtClean="0">
                <a:solidFill>
                  <a:srgbClr val="FFFF00"/>
                </a:solidFill>
              </a:rPr>
            </a:br>
            <a:r>
              <a:rPr lang="pt-BR" sz="2800" dirty="0" smtClean="0">
                <a:solidFill>
                  <a:srgbClr val="FFFF00"/>
                </a:solidFill>
              </a:rPr>
              <a:t>novo modo de convivência.</a:t>
            </a:r>
            <a:r>
              <a:rPr lang="pt-BR" sz="2800" dirty="0" smtClean="0">
                <a:solidFill>
                  <a:schemeClr val="bg1"/>
                </a:solidFill>
              </a:rPr>
              <a:t/>
            </a:r>
            <a:br>
              <a:rPr lang="pt-BR" sz="2800" dirty="0" smtClean="0">
                <a:solidFill>
                  <a:schemeClr val="bg1"/>
                </a:solidFill>
              </a:rPr>
            </a:br>
            <a:r>
              <a:rPr lang="pt-BR" sz="2400" dirty="0" smtClean="0">
                <a:solidFill>
                  <a:schemeClr val="bg1"/>
                </a:solidFill>
              </a:rPr>
              <a:t/>
            </a:r>
            <a:br>
              <a:rPr lang="pt-BR" sz="2400" dirty="0" smtClean="0">
                <a:solidFill>
                  <a:schemeClr val="bg1"/>
                </a:solidFill>
              </a:rPr>
            </a:br>
            <a:endParaRPr lang="pt-BR" sz="2400" b="1" cap="all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850106"/>
            <a:ext cx="8424936" cy="4883150"/>
          </a:xfrm>
        </p:spPr>
        <p:txBody>
          <a:bodyPr>
            <a:noAutofit/>
          </a:bodyPr>
          <a:lstStyle/>
          <a:p>
            <a:pPr algn="l"/>
            <a:r>
              <a:rPr lang="pt-BR" sz="2800" dirty="0" smtClean="0">
                <a:solidFill>
                  <a:srgbClr val="FFC000"/>
                </a:solidFill>
              </a:rPr>
              <a:t>A nova rede de conversações não surge nem se mantém por ser melhor, mais eficiente, superior ou mais vantajosa que a anterior </a:t>
            </a:r>
            <a:br>
              <a:rPr lang="pt-BR" sz="2800" dirty="0" smtClean="0">
                <a:solidFill>
                  <a:srgbClr val="FFC000"/>
                </a:solidFill>
              </a:rPr>
            </a:br>
            <a:r>
              <a:rPr lang="pt-BR" sz="2800" dirty="0" smtClean="0">
                <a:solidFill>
                  <a:srgbClr val="FFC000"/>
                </a:solidFill>
              </a:rPr>
              <a:t>– </a:t>
            </a:r>
            <a:r>
              <a:rPr lang="pt-BR" sz="2800" b="1" dirty="0" smtClean="0">
                <a:solidFill>
                  <a:srgbClr val="FFC000"/>
                </a:solidFill>
              </a:rPr>
              <a:t>esses critérios não se aplicam à dinâmica sistêmica das mudanças e da conservação das culturas</a:t>
            </a:r>
            <a:r>
              <a:rPr lang="pt-BR" sz="2800" b="1" dirty="0" smtClean="0">
                <a:solidFill>
                  <a:schemeClr val="bg1"/>
                </a:solidFill>
              </a:rPr>
              <a:t>*</a:t>
            </a:r>
            <a:r>
              <a:rPr lang="pt-BR" sz="2800" b="1" dirty="0" smtClean="0">
                <a:solidFill>
                  <a:srgbClr val="FFC000"/>
                </a:solidFill>
              </a:rPr>
              <a:t>.</a:t>
            </a:r>
            <a:r>
              <a:rPr lang="pt-BR" sz="2800" dirty="0" smtClean="0">
                <a:solidFill>
                  <a:srgbClr val="FFC000"/>
                </a:solidFill>
              </a:rPr>
              <a:t> </a:t>
            </a:r>
            <a:br>
              <a:rPr lang="pt-BR" sz="2800" dirty="0" smtClean="0">
                <a:solidFill>
                  <a:srgbClr val="FFC000"/>
                </a:solidFill>
              </a:rPr>
            </a:br>
            <a:r>
              <a:rPr lang="pt-BR" sz="2800" dirty="0" smtClean="0">
                <a:solidFill>
                  <a:schemeClr val="bg1"/>
                </a:solidFill>
              </a:rPr>
              <a:t/>
            </a:r>
            <a:br>
              <a:rPr lang="pt-BR" sz="2800" dirty="0" smtClean="0">
                <a:solidFill>
                  <a:schemeClr val="bg1"/>
                </a:solidFill>
              </a:rPr>
            </a:br>
            <a:r>
              <a:rPr lang="pt-BR" sz="2800" dirty="0" smtClean="0">
                <a:solidFill>
                  <a:srgbClr val="FFFF00"/>
                </a:solidFill>
              </a:rPr>
              <a:t>Ela se conserva porque se manteve por meio das circunstâncias específicas do modo de viver dessa comunidade e por isso, o viver da comunidade </a:t>
            </a:r>
            <a:br>
              <a:rPr lang="pt-BR" sz="2800" dirty="0" smtClean="0">
                <a:solidFill>
                  <a:srgbClr val="FFFF00"/>
                </a:solidFill>
              </a:rPr>
            </a:br>
            <a:r>
              <a:rPr lang="pt-BR" sz="2800" dirty="0" smtClean="0">
                <a:solidFill>
                  <a:srgbClr val="FFFF00"/>
                </a:solidFill>
              </a:rPr>
              <a:t>se torna dependente dessa rede.</a:t>
            </a:r>
            <a:br>
              <a:rPr lang="pt-BR" sz="2800" dirty="0" smtClean="0">
                <a:solidFill>
                  <a:srgbClr val="FFFF00"/>
                </a:solidFill>
              </a:rPr>
            </a:br>
            <a:r>
              <a:rPr lang="pt-BR" sz="2800" dirty="0" smtClean="0">
                <a:solidFill>
                  <a:srgbClr val="FFFF00"/>
                </a:solidFill>
              </a:rPr>
              <a:t/>
            </a:r>
            <a:br>
              <a:rPr lang="pt-BR" sz="2800" dirty="0" smtClean="0">
                <a:solidFill>
                  <a:srgbClr val="FFFF00"/>
                </a:solidFill>
              </a:rPr>
            </a:br>
            <a:r>
              <a:rPr lang="pt-BR" sz="2800" dirty="0" smtClean="0">
                <a:solidFill>
                  <a:srgbClr val="FFFF00"/>
                </a:solidFill>
              </a:rPr>
              <a:t/>
            </a:r>
            <a:br>
              <a:rPr lang="pt-BR" sz="2800" dirty="0" smtClean="0">
                <a:solidFill>
                  <a:srgbClr val="FFFF00"/>
                </a:solidFill>
              </a:rPr>
            </a:br>
            <a:r>
              <a:rPr lang="pt-BR" sz="2200" dirty="0" smtClean="0">
                <a:solidFill>
                  <a:schemeClr val="bg1"/>
                </a:solidFill>
              </a:rPr>
              <a:t>[*OBS: a curto prazo? A longo prazo estratégias não adaptativas seriam eliminadas, ou mesmo a cultura colapsa se insiste em mantê-las?]</a:t>
            </a:r>
            <a:endParaRPr lang="pt-BR" sz="2200" b="1" cap="all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778098"/>
            <a:ext cx="7992888" cy="4883150"/>
          </a:xfrm>
        </p:spPr>
        <p:txBody>
          <a:bodyPr>
            <a:normAutofit fontScale="90000"/>
          </a:bodyPr>
          <a:lstStyle/>
          <a:p>
            <a:pPr algn="l"/>
            <a:r>
              <a:rPr lang="pt-BR" sz="2900" b="1" dirty="0" smtClean="0">
                <a:solidFill>
                  <a:srgbClr val="FFC000"/>
                </a:solidFill>
              </a:rPr>
              <a:t>Cultura </a:t>
            </a:r>
            <a:r>
              <a:rPr lang="pt-BR" sz="2900" b="1" dirty="0" err="1" smtClean="0">
                <a:solidFill>
                  <a:srgbClr val="FFC000"/>
                </a:solidFill>
              </a:rPr>
              <a:t>Matrística</a:t>
            </a:r>
            <a:r>
              <a:rPr lang="pt-BR" sz="2900" b="1" dirty="0" smtClean="0">
                <a:solidFill>
                  <a:srgbClr val="FFC000"/>
                </a:solidFill>
              </a:rPr>
              <a:t>:</a:t>
            </a:r>
            <a:r>
              <a:rPr lang="pt-BR" sz="2600" dirty="0" smtClean="0">
                <a:solidFill>
                  <a:srgbClr val="FFC000"/>
                </a:solidFill>
              </a:rPr>
              <a:t/>
            </a:r>
            <a:br>
              <a:rPr lang="pt-BR" sz="2600" dirty="0" smtClean="0">
                <a:solidFill>
                  <a:srgbClr val="FFC000"/>
                </a:solidFill>
              </a:rPr>
            </a:br>
            <a:r>
              <a:rPr lang="pt-BR" sz="2600" dirty="0" smtClean="0">
                <a:solidFill>
                  <a:srgbClr val="FFFF00"/>
                </a:solidFill>
              </a:rPr>
              <a:t/>
            </a:r>
            <a:br>
              <a:rPr lang="pt-BR" sz="2600" dirty="0" smtClean="0">
                <a:solidFill>
                  <a:srgbClr val="FFFF00"/>
                </a:solidFill>
              </a:rPr>
            </a:br>
            <a:r>
              <a:rPr lang="pt-BR" sz="2600" dirty="0" smtClean="0">
                <a:solidFill>
                  <a:srgbClr val="FFC000"/>
                </a:solidFill>
              </a:rPr>
              <a:t>Situação cultural na qual a mulher tem uma presença mística que implica coerência sistêmica acolhedora e liberadora do maternal </a:t>
            </a:r>
            <a:r>
              <a:rPr lang="pt-BR" sz="2600" b="1" dirty="0" smtClean="0">
                <a:solidFill>
                  <a:srgbClr val="FFC000"/>
                </a:solidFill>
              </a:rPr>
              <a:t>– cuidado com o outro –</a:t>
            </a:r>
            <a:r>
              <a:rPr lang="pt-BR" sz="2600" dirty="0" smtClean="0">
                <a:solidFill>
                  <a:srgbClr val="FFC000"/>
                </a:solidFill>
              </a:rPr>
              <a:t/>
            </a:r>
            <a:br>
              <a:rPr lang="pt-BR" sz="2600" dirty="0" smtClean="0">
                <a:solidFill>
                  <a:srgbClr val="FFC000"/>
                </a:solidFill>
              </a:rPr>
            </a:br>
            <a:r>
              <a:rPr lang="pt-BR" sz="2600" dirty="0" smtClean="0">
                <a:solidFill>
                  <a:srgbClr val="FFC000"/>
                </a:solidFill>
              </a:rPr>
              <a:t>fora do âmbito autoritário e do hierárquico.</a:t>
            </a:r>
            <a:br>
              <a:rPr lang="pt-BR" sz="2600" dirty="0" smtClean="0">
                <a:solidFill>
                  <a:srgbClr val="FFC000"/>
                </a:solidFill>
              </a:rPr>
            </a:br>
            <a:r>
              <a:rPr lang="pt-BR" sz="2600" dirty="0" smtClean="0">
                <a:solidFill>
                  <a:schemeClr val="bg1"/>
                </a:solidFill>
              </a:rPr>
              <a:t/>
            </a:r>
            <a:br>
              <a:rPr lang="pt-BR" sz="2600" dirty="0" smtClean="0">
                <a:solidFill>
                  <a:schemeClr val="bg1"/>
                </a:solidFill>
              </a:rPr>
            </a:br>
            <a:r>
              <a:rPr lang="pt-BR" sz="2600" dirty="0" smtClean="0">
                <a:solidFill>
                  <a:srgbClr val="FFFF00"/>
                </a:solidFill>
              </a:rPr>
              <a:t>Oposta à cultura matriarcal ou patriarcal: </a:t>
            </a:r>
            <a:br>
              <a:rPr lang="pt-BR" sz="2600" dirty="0" smtClean="0">
                <a:solidFill>
                  <a:srgbClr val="FFFF00"/>
                </a:solidFill>
              </a:rPr>
            </a:br>
            <a:r>
              <a:rPr lang="pt-BR" sz="2600" dirty="0" smtClean="0">
                <a:solidFill>
                  <a:srgbClr val="FFFF00"/>
                </a:solidFill>
              </a:rPr>
              <a:t>culturas em que um ou outro gênero tem papel dominante.</a:t>
            </a:r>
            <a:br>
              <a:rPr lang="pt-BR" sz="2600" dirty="0" smtClean="0">
                <a:solidFill>
                  <a:srgbClr val="FFFF00"/>
                </a:solidFill>
              </a:rPr>
            </a:br>
            <a:r>
              <a:rPr lang="pt-BR" sz="2600" dirty="0" smtClean="0">
                <a:solidFill>
                  <a:schemeClr val="bg1"/>
                </a:solidFill>
              </a:rPr>
              <a:t/>
            </a:r>
            <a:br>
              <a:rPr lang="pt-BR" sz="2600" dirty="0" smtClean="0">
                <a:solidFill>
                  <a:schemeClr val="bg1"/>
                </a:solidFill>
              </a:rPr>
            </a:br>
            <a:r>
              <a:rPr lang="pt-BR" sz="2600" dirty="0" smtClean="0">
                <a:solidFill>
                  <a:schemeClr val="bg1"/>
                </a:solidFill>
              </a:rPr>
              <a:t>É uma cultura na qual homens e mulheres podem participar de um modo de vida centrado na cooperação.</a:t>
            </a:r>
            <a:br>
              <a:rPr lang="pt-BR" sz="2600" dirty="0" smtClean="0">
                <a:solidFill>
                  <a:schemeClr val="bg1"/>
                </a:solidFill>
              </a:rPr>
            </a:br>
            <a:r>
              <a:rPr lang="pt-BR" sz="2600" dirty="0" smtClean="0">
                <a:solidFill>
                  <a:schemeClr val="bg1"/>
                </a:solidFill>
              </a:rPr>
              <a:t>Há consciência não hierárquica do mundo natural – ao qual nós seres humanos pertencemos, numa relação de participação e confiança e não de controle e autoridade.</a:t>
            </a:r>
            <a:endParaRPr lang="pt-BR" sz="2600" b="1" cap="all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778098"/>
            <a:ext cx="7992888" cy="4883150"/>
          </a:xfrm>
        </p:spPr>
        <p:txBody>
          <a:bodyPr>
            <a:normAutofit fontScale="90000"/>
          </a:bodyPr>
          <a:lstStyle/>
          <a:p>
            <a:pPr algn="l"/>
            <a:r>
              <a:rPr lang="pt-BR" sz="2900" dirty="0" smtClean="0">
                <a:solidFill>
                  <a:srgbClr val="FFC000"/>
                </a:solidFill>
              </a:rPr>
              <a:t>O </a:t>
            </a:r>
            <a:r>
              <a:rPr lang="pt-BR" sz="2900" b="1" dirty="0" smtClean="0">
                <a:solidFill>
                  <a:srgbClr val="FFC000"/>
                </a:solidFill>
              </a:rPr>
              <a:t>PATRIARCADO</a:t>
            </a:r>
            <a:r>
              <a:rPr lang="pt-BR" sz="2900" dirty="0" smtClean="0">
                <a:solidFill>
                  <a:srgbClr val="FFC000"/>
                </a:solidFill>
              </a:rPr>
              <a:t> surgiu como uma alteração na configuração do emocionar que constituía o </a:t>
            </a:r>
            <a:br>
              <a:rPr lang="pt-BR" sz="2900" dirty="0" smtClean="0">
                <a:solidFill>
                  <a:srgbClr val="FFC000"/>
                </a:solidFill>
              </a:rPr>
            </a:br>
            <a:r>
              <a:rPr lang="pt-BR" sz="2900" dirty="0" smtClean="0">
                <a:solidFill>
                  <a:srgbClr val="FFC000"/>
                </a:solidFill>
              </a:rPr>
              <a:t>fundamento relacional </a:t>
            </a:r>
            <a:br>
              <a:rPr lang="pt-BR" sz="2900" dirty="0" smtClean="0">
                <a:solidFill>
                  <a:srgbClr val="FFC000"/>
                </a:solidFill>
              </a:rPr>
            </a:br>
            <a:r>
              <a:rPr lang="pt-BR" sz="2900" dirty="0" smtClean="0">
                <a:solidFill>
                  <a:srgbClr val="FFC000"/>
                </a:solidFill>
              </a:rPr>
              <a:t>da cultura </a:t>
            </a:r>
            <a:r>
              <a:rPr lang="pt-BR" sz="2900" dirty="0" err="1" smtClean="0">
                <a:solidFill>
                  <a:srgbClr val="FFC000"/>
                </a:solidFill>
              </a:rPr>
              <a:t>matrística</a:t>
            </a:r>
            <a:r>
              <a:rPr lang="pt-BR" sz="2900" dirty="0" smtClean="0">
                <a:solidFill>
                  <a:srgbClr val="FFC000"/>
                </a:solidFill>
              </a:rPr>
              <a:t> pré-existente.</a:t>
            </a:r>
            <a:br>
              <a:rPr lang="pt-BR" sz="2900" dirty="0" smtClean="0">
                <a:solidFill>
                  <a:srgbClr val="FFC000"/>
                </a:solidFill>
              </a:rPr>
            </a:br>
            <a:r>
              <a:rPr lang="pt-BR" sz="2900" dirty="0" smtClean="0">
                <a:solidFill>
                  <a:srgbClr val="FFFF00"/>
                </a:solidFill>
              </a:rPr>
              <a:t/>
            </a:r>
            <a:br>
              <a:rPr lang="pt-BR" sz="2900" dirty="0" smtClean="0">
                <a:solidFill>
                  <a:srgbClr val="FFFF00"/>
                </a:solidFill>
              </a:rPr>
            </a:br>
            <a:r>
              <a:rPr lang="pt-BR" sz="2900" dirty="0" smtClean="0">
                <a:solidFill>
                  <a:srgbClr val="FFFF00"/>
                </a:solidFill>
              </a:rPr>
              <a:t>Disso resultou uma mudança no modo de pensar, degustar, ouvir, ver, temer, desejar,relacionar-se </a:t>
            </a:r>
            <a:br>
              <a:rPr lang="pt-BR" sz="2900" dirty="0" smtClean="0">
                <a:solidFill>
                  <a:srgbClr val="FFFF00"/>
                </a:solidFill>
              </a:rPr>
            </a:br>
            <a:r>
              <a:rPr lang="pt-BR" sz="2900" dirty="0" smtClean="0">
                <a:solidFill>
                  <a:srgbClr val="FFFF00"/>
                </a:solidFill>
              </a:rPr>
              <a:t>– resultou em mudança </a:t>
            </a:r>
            <a:br>
              <a:rPr lang="pt-BR" sz="2900" dirty="0" smtClean="0">
                <a:solidFill>
                  <a:srgbClr val="FFFF00"/>
                </a:solidFill>
              </a:rPr>
            </a:br>
            <a:r>
              <a:rPr lang="pt-BR" sz="2900" b="1" dirty="0" smtClean="0">
                <a:solidFill>
                  <a:srgbClr val="FFFF00"/>
                </a:solidFill>
              </a:rPr>
              <a:t>nos valores mantidos geração após geração.</a:t>
            </a:r>
            <a:r>
              <a:rPr lang="pt-BR" sz="2900" dirty="0" smtClean="0">
                <a:solidFill>
                  <a:schemeClr val="bg1"/>
                </a:solidFill>
              </a:rPr>
              <a:t/>
            </a:r>
            <a:br>
              <a:rPr lang="pt-BR" sz="2900" dirty="0" smtClean="0">
                <a:solidFill>
                  <a:schemeClr val="bg1"/>
                </a:solidFill>
              </a:rPr>
            </a:br>
            <a:r>
              <a:rPr lang="pt-BR" sz="2600" dirty="0" smtClean="0">
                <a:solidFill>
                  <a:schemeClr val="bg1"/>
                </a:solidFill>
              </a:rPr>
              <a:t/>
            </a:r>
            <a:br>
              <a:rPr lang="pt-BR" sz="2600" dirty="0" smtClean="0">
                <a:solidFill>
                  <a:schemeClr val="bg1"/>
                </a:solidFill>
              </a:rPr>
            </a:br>
            <a:r>
              <a:rPr lang="pt-BR" sz="3100" b="1" dirty="0" smtClean="0">
                <a:solidFill>
                  <a:schemeClr val="bg1"/>
                </a:solidFill>
              </a:rPr>
              <a:t>O patriarcado surgiu por meio de uma modificação no espaço psíquico em que viviam e se desenvolviam as crianças.</a:t>
            </a:r>
            <a:endParaRPr lang="pt-BR" sz="3100" b="1" cap="all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850106"/>
            <a:ext cx="8424936" cy="4883150"/>
          </a:xfrm>
        </p:spPr>
        <p:txBody>
          <a:bodyPr>
            <a:noAutofit/>
          </a:bodyPr>
          <a:lstStyle/>
          <a:p>
            <a:pPr algn="l"/>
            <a:r>
              <a:rPr lang="pt-BR" sz="2600" dirty="0" smtClean="0">
                <a:solidFill>
                  <a:srgbClr val="FFC000"/>
                </a:solidFill>
              </a:rPr>
              <a:t>Nesta dinâmica surgiu o PATRIARCADO EUROPEU </a:t>
            </a:r>
            <a:br>
              <a:rPr lang="pt-BR" sz="2600" dirty="0" smtClean="0">
                <a:solidFill>
                  <a:srgbClr val="FFC000"/>
                </a:solidFill>
              </a:rPr>
            </a:br>
            <a:r>
              <a:rPr lang="pt-BR" sz="2600" dirty="0" smtClean="0">
                <a:solidFill>
                  <a:srgbClr val="FFC000"/>
                </a:solidFill>
              </a:rPr>
              <a:t>- ao qual pertencemos como cultura.</a:t>
            </a:r>
            <a:br>
              <a:rPr lang="pt-BR" sz="2600" dirty="0" smtClean="0">
                <a:solidFill>
                  <a:srgbClr val="FFC000"/>
                </a:solidFill>
              </a:rPr>
            </a:br>
            <a:r>
              <a:rPr lang="pt-BR" sz="2600" dirty="0" smtClean="0">
                <a:solidFill>
                  <a:srgbClr val="FFFF00"/>
                </a:solidFill>
              </a:rPr>
              <a:t/>
            </a:r>
            <a:br>
              <a:rPr lang="pt-BR" sz="2600" dirty="0" smtClean="0">
                <a:solidFill>
                  <a:srgbClr val="FFFF00"/>
                </a:solidFill>
              </a:rPr>
            </a:br>
            <a:r>
              <a:rPr lang="pt-BR" sz="2600" dirty="0" smtClean="0">
                <a:solidFill>
                  <a:srgbClr val="FFFF00"/>
                </a:solidFill>
              </a:rPr>
              <a:t>Para compreender como surgiu, é necessário observar quais circunstâncias de vida tornaram possíveis as </a:t>
            </a:r>
            <a:br>
              <a:rPr lang="pt-BR" sz="2600" dirty="0" smtClean="0">
                <a:solidFill>
                  <a:srgbClr val="FFFF00"/>
                </a:solidFill>
              </a:rPr>
            </a:br>
            <a:r>
              <a:rPr lang="pt-BR" sz="2600" b="1" dirty="0" smtClean="0">
                <a:solidFill>
                  <a:srgbClr val="FFFF00"/>
                </a:solidFill>
              </a:rPr>
              <a:t>mudanças no emocionar</a:t>
            </a:r>
            <a:r>
              <a:rPr lang="pt-BR" sz="2600" dirty="0" smtClean="0">
                <a:solidFill>
                  <a:srgbClr val="FFFF00"/>
                </a:solidFill>
              </a:rPr>
              <a:t>.</a:t>
            </a:r>
            <a:r>
              <a:rPr lang="pt-BR" sz="2600" dirty="0" smtClean="0">
                <a:solidFill>
                  <a:schemeClr val="bg1"/>
                </a:solidFill>
              </a:rPr>
              <a:t/>
            </a:r>
            <a:br>
              <a:rPr lang="pt-BR" sz="2600" dirty="0" smtClean="0">
                <a:solidFill>
                  <a:schemeClr val="bg1"/>
                </a:solidFill>
              </a:rPr>
            </a:br>
            <a:r>
              <a:rPr lang="pt-BR" sz="2400" dirty="0" smtClean="0">
                <a:solidFill>
                  <a:schemeClr val="bg1"/>
                </a:solidFill>
              </a:rPr>
              <a:t/>
            </a:r>
            <a:br>
              <a:rPr lang="pt-BR" sz="2400" dirty="0" smtClean="0">
                <a:solidFill>
                  <a:schemeClr val="bg1"/>
                </a:solidFill>
              </a:rPr>
            </a:br>
            <a:r>
              <a:rPr lang="pt-BR" sz="2400" dirty="0" smtClean="0">
                <a:solidFill>
                  <a:schemeClr val="bg1"/>
                </a:solidFill>
              </a:rPr>
              <a:t>Circunstâncias/processo histórico? – geraram o modo de viver patriarcal e constituíram  a DINÂMICA RELACIONAL  SISTÊMICA que levou à sua conservação – geração após geração -  independente das consequências por ele produzidas</a:t>
            </a:r>
            <a:r>
              <a:rPr lang="pt-BR" sz="2200" dirty="0" smtClean="0">
                <a:solidFill>
                  <a:schemeClr val="bg1"/>
                </a:solidFill>
              </a:rPr>
              <a:t>.</a:t>
            </a:r>
            <a:endParaRPr lang="pt-BR" sz="2200" b="1" cap="all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922114"/>
            <a:ext cx="8208912" cy="4883150"/>
          </a:xfrm>
        </p:spPr>
        <p:txBody>
          <a:bodyPr>
            <a:noAutofit/>
          </a:bodyPr>
          <a:lstStyle/>
          <a:p>
            <a:pPr algn="l"/>
            <a:r>
              <a:rPr lang="pt-BR" sz="2600" dirty="0" smtClean="0">
                <a:solidFill>
                  <a:srgbClr val="FFC000"/>
                </a:solidFill>
              </a:rPr>
              <a:t>PATRIARCADO – modo de emocionar que pode ser vivido </a:t>
            </a:r>
            <a:br>
              <a:rPr lang="pt-BR" sz="2600" dirty="0" smtClean="0">
                <a:solidFill>
                  <a:srgbClr val="FFC000"/>
                </a:solidFill>
              </a:rPr>
            </a:br>
            <a:r>
              <a:rPr lang="pt-BR" sz="2600" dirty="0" smtClean="0">
                <a:solidFill>
                  <a:srgbClr val="FFC000"/>
                </a:solidFill>
              </a:rPr>
              <a:t>de muitas formas.</a:t>
            </a:r>
            <a:br>
              <a:rPr lang="pt-BR" sz="2600" dirty="0" smtClean="0">
                <a:solidFill>
                  <a:srgbClr val="FFC000"/>
                </a:solidFill>
              </a:rPr>
            </a:br>
            <a:r>
              <a:rPr lang="pt-BR" sz="2600" dirty="0" smtClean="0">
                <a:solidFill>
                  <a:srgbClr val="FFFF00"/>
                </a:solidFill>
              </a:rPr>
              <a:t/>
            </a:r>
            <a:br>
              <a:rPr lang="pt-BR" sz="2600" dirty="0" smtClean="0">
                <a:solidFill>
                  <a:srgbClr val="FFFF00"/>
                </a:solidFill>
              </a:rPr>
            </a:br>
            <a:r>
              <a:rPr lang="pt-BR" sz="2600" dirty="0" smtClean="0">
                <a:solidFill>
                  <a:srgbClr val="FFFF00"/>
                </a:solidFill>
              </a:rPr>
              <a:t>Não confundi-lo com símbolos, ideias, instituições ou comportamentos específicos.</a:t>
            </a:r>
            <a:r>
              <a:rPr lang="pt-BR" sz="2600" dirty="0" smtClean="0">
                <a:solidFill>
                  <a:schemeClr val="bg1"/>
                </a:solidFill>
              </a:rPr>
              <a:t/>
            </a:r>
            <a:br>
              <a:rPr lang="pt-BR" sz="2600" dirty="0" smtClean="0">
                <a:solidFill>
                  <a:schemeClr val="bg1"/>
                </a:solidFill>
              </a:rPr>
            </a:br>
            <a:r>
              <a:rPr lang="pt-BR" sz="2600" dirty="0" smtClean="0">
                <a:solidFill>
                  <a:schemeClr val="bg1"/>
                </a:solidFill>
              </a:rPr>
              <a:t/>
            </a:r>
            <a:br>
              <a:rPr lang="pt-BR" sz="2600" dirty="0" smtClean="0">
                <a:solidFill>
                  <a:schemeClr val="bg1"/>
                </a:solidFill>
              </a:rPr>
            </a:br>
            <a:r>
              <a:rPr lang="pt-BR" sz="2600" dirty="0" smtClean="0">
                <a:solidFill>
                  <a:schemeClr val="bg1"/>
                </a:solidFill>
              </a:rPr>
              <a:t>Importa o que acontece na infância – é a vivência das emoções aprendida pelas crianças que leva à </a:t>
            </a:r>
            <a:br>
              <a:rPr lang="pt-BR" sz="2600" dirty="0" smtClean="0">
                <a:solidFill>
                  <a:schemeClr val="bg1"/>
                </a:solidFill>
              </a:rPr>
            </a:br>
            <a:r>
              <a:rPr lang="pt-BR" sz="2600" dirty="0" smtClean="0">
                <a:solidFill>
                  <a:schemeClr val="bg1"/>
                </a:solidFill>
              </a:rPr>
              <a:t>conservação do patriarcado como </a:t>
            </a:r>
            <a:br>
              <a:rPr lang="pt-BR" sz="2600" dirty="0" smtClean="0">
                <a:solidFill>
                  <a:schemeClr val="bg1"/>
                </a:solidFill>
              </a:rPr>
            </a:br>
            <a:r>
              <a:rPr lang="pt-BR" sz="2600" dirty="0" smtClean="0">
                <a:solidFill>
                  <a:schemeClr val="bg1"/>
                </a:solidFill>
              </a:rPr>
              <a:t>modo de emocionar.</a:t>
            </a:r>
            <a:endParaRPr lang="pt-BR" sz="2600" b="1" cap="all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836712"/>
            <a:ext cx="7416824" cy="4883150"/>
          </a:xfrm>
        </p:spPr>
        <p:txBody>
          <a:bodyPr>
            <a:normAutofit fontScale="90000"/>
          </a:bodyPr>
          <a:lstStyle/>
          <a:p>
            <a:pPr algn="l"/>
            <a:r>
              <a:rPr lang="pt-BR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Humberto </a:t>
            </a:r>
            <a:r>
              <a:rPr lang="pt-BR" sz="36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Maturana</a:t>
            </a:r>
            <a:r>
              <a:rPr lang="pt-BR" sz="3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pt-BR" sz="3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(* 14/09/1928, Chile)</a:t>
            </a:r>
            <a:r>
              <a:rPr lang="pt-BR" sz="3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neurobiólogo/médico</a:t>
            </a:r>
            <a:br>
              <a:rPr lang="pt-BR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(um dos propositores do pensamento sistêmico)</a:t>
            </a:r>
            <a:br>
              <a:rPr lang="pt-BR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 Francisco Varella</a:t>
            </a:r>
            <a:br>
              <a:rPr lang="pt-B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Teoria da </a:t>
            </a:r>
            <a:r>
              <a:rPr lang="pt-BR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Autopoiese</a:t>
            </a:r>
            <a:r>
              <a:rPr lang="pt-B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Biologia do Conhecer  </a:t>
            </a:r>
            <a:br>
              <a:rPr lang="pt-B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 </a:t>
            </a:r>
            <a:r>
              <a:rPr lang="pt-BR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Gerda</a:t>
            </a:r>
            <a:r>
              <a:rPr lang="pt-B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Verden-Zöller</a:t>
            </a:r>
            <a:r>
              <a:rPr lang="pt-B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Biologia Cultural</a:t>
            </a:r>
            <a:br>
              <a:rPr lang="pt-B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Biologia do Amar -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2738" y="3066281"/>
            <a:ext cx="2262946" cy="2018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922114"/>
            <a:ext cx="8424936" cy="4883150"/>
          </a:xfrm>
        </p:spPr>
        <p:txBody>
          <a:bodyPr>
            <a:noAutofit/>
          </a:bodyPr>
          <a:lstStyle/>
          <a:p>
            <a:pPr algn="l"/>
            <a:r>
              <a:rPr lang="pt-BR" sz="2800" dirty="0" smtClean="0">
                <a:solidFill>
                  <a:srgbClr val="FFC000"/>
                </a:solidFill>
              </a:rPr>
              <a:t>A relação materno-infantil é um fenômeno biológico humano que envolve um adulto numa relação de cuidado – não necessariamente a mãe biológica.</a:t>
            </a:r>
            <a:br>
              <a:rPr lang="pt-BR" sz="2800" dirty="0" smtClean="0">
                <a:solidFill>
                  <a:srgbClr val="FFC000"/>
                </a:solidFill>
              </a:rPr>
            </a:br>
            <a:r>
              <a:rPr lang="pt-BR" sz="2800" dirty="0" smtClean="0">
                <a:solidFill>
                  <a:srgbClr val="FFFF00"/>
                </a:solidFill>
              </a:rPr>
              <a:t/>
            </a:r>
            <a:br>
              <a:rPr lang="pt-BR" sz="2800" dirty="0" smtClean="0">
                <a:solidFill>
                  <a:srgbClr val="FFFF00"/>
                </a:solidFill>
              </a:rPr>
            </a:br>
            <a:r>
              <a:rPr lang="pt-BR" sz="2800" dirty="0" smtClean="0">
                <a:solidFill>
                  <a:srgbClr val="FFFF00"/>
                </a:solidFill>
              </a:rPr>
              <a:t>A maternidade é uma relação de cuidado, não uma tarefa relacionada ao sexo – [</a:t>
            </a:r>
            <a:r>
              <a:rPr lang="pt-BR" sz="2800" dirty="0" err="1" smtClean="0">
                <a:solidFill>
                  <a:srgbClr val="FFFF00"/>
                </a:solidFill>
              </a:rPr>
              <a:t>maternagem</a:t>
            </a:r>
            <a:r>
              <a:rPr lang="pt-BR" sz="2800" dirty="0" smtClean="0">
                <a:solidFill>
                  <a:srgbClr val="FFFF00"/>
                </a:solidFill>
              </a:rPr>
              <a:t>] </a:t>
            </a:r>
            <a:br>
              <a:rPr lang="pt-BR" sz="2800" dirty="0" smtClean="0">
                <a:solidFill>
                  <a:srgbClr val="FFFF00"/>
                </a:solidFill>
              </a:rPr>
            </a:br>
            <a:r>
              <a:rPr lang="pt-BR" sz="2800" dirty="0" smtClean="0">
                <a:solidFill>
                  <a:srgbClr val="FFFF00"/>
                </a:solidFill>
              </a:rPr>
              <a:t/>
            </a:r>
            <a:br>
              <a:rPr lang="pt-BR" sz="2800" dirty="0" smtClean="0">
                <a:solidFill>
                  <a:srgbClr val="FFFF00"/>
                </a:solidFill>
              </a:rPr>
            </a:br>
            <a:r>
              <a:rPr lang="pt-BR" sz="2800" dirty="0" smtClean="0">
                <a:solidFill>
                  <a:schemeClr val="bg1"/>
                </a:solidFill>
              </a:rPr>
              <a:t>– homens e mulheres estão biologicamente </a:t>
            </a:r>
            <a:br>
              <a:rPr lang="pt-BR" sz="2800" dirty="0" smtClean="0">
                <a:solidFill>
                  <a:schemeClr val="bg1"/>
                </a:solidFill>
              </a:rPr>
            </a:br>
            <a:r>
              <a:rPr lang="pt-BR" sz="2800" dirty="0" smtClean="0">
                <a:solidFill>
                  <a:schemeClr val="bg1"/>
                </a:solidFill>
              </a:rPr>
              <a:t>aptos a realizá-la.</a:t>
            </a:r>
            <a:br>
              <a:rPr lang="pt-BR" sz="2800" dirty="0" smtClean="0">
                <a:solidFill>
                  <a:schemeClr val="bg1"/>
                </a:solidFill>
              </a:rPr>
            </a:br>
            <a:r>
              <a:rPr lang="pt-BR" sz="2600" dirty="0" smtClean="0">
                <a:solidFill>
                  <a:schemeClr val="bg1"/>
                </a:solidFill>
              </a:rPr>
              <a:t/>
            </a:r>
            <a:br>
              <a:rPr lang="pt-BR" sz="2600" dirty="0" smtClean="0">
                <a:solidFill>
                  <a:schemeClr val="bg1"/>
                </a:solidFill>
              </a:rPr>
            </a:br>
            <a:endParaRPr lang="pt-BR" sz="2600" b="1" cap="all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196752"/>
            <a:ext cx="8424936" cy="4883150"/>
          </a:xfrm>
        </p:spPr>
        <p:txBody>
          <a:bodyPr>
            <a:noAutofit/>
          </a:bodyPr>
          <a:lstStyle/>
          <a:p>
            <a:pPr algn="l"/>
            <a:r>
              <a:rPr lang="pt-BR" sz="2600" dirty="0" smtClean="0">
                <a:solidFill>
                  <a:srgbClr val="FFC000"/>
                </a:solidFill>
              </a:rPr>
              <a:t>A SEXUALIDADE HUMANA é uma aspecto do viver relacional, corporal e espiritual, que surge a partir da biologia como </a:t>
            </a:r>
            <a:br>
              <a:rPr lang="pt-BR" sz="2600" dirty="0" smtClean="0">
                <a:solidFill>
                  <a:srgbClr val="FFC000"/>
                </a:solidFill>
              </a:rPr>
            </a:br>
            <a:r>
              <a:rPr lang="pt-BR" sz="2600" dirty="0" smtClean="0">
                <a:solidFill>
                  <a:srgbClr val="FFC000"/>
                </a:solidFill>
              </a:rPr>
              <a:t>um elemento fundamental na harmonia amorosa de convivência no coemocionar.</a:t>
            </a:r>
            <a:br>
              <a:rPr lang="pt-BR" sz="2600" dirty="0" smtClean="0">
                <a:solidFill>
                  <a:srgbClr val="FFC000"/>
                </a:solidFill>
              </a:rPr>
            </a:br>
            <a:r>
              <a:rPr lang="pt-BR" sz="2600" dirty="0" smtClean="0">
                <a:solidFill>
                  <a:srgbClr val="FFC000"/>
                </a:solidFill>
              </a:rPr>
              <a:t/>
            </a:r>
            <a:br>
              <a:rPr lang="pt-BR" sz="2600" dirty="0" smtClean="0">
                <a:solidFill>
                  <a:srgbClr val="FFC000"/>
                </a:solidFill>
              </a:rPr>
            </a:br>
            <a:r>
              <a:rPr lang="pt-BR" sz="2600" dirty="0" smtClean="0">
                <a:solidFill>
                  <a:srgbClr val="FFFF00"/>
                </a:solidFill>
              </a:rPr>
              <a:t/>
            </a:r>
            <a:br>
              <a:rPr lang="pt-BR" sz="2600" dirty="0" smtClean="0">
                <a:solidFill>
                  <a:srgbClr val="FFFF00"/>
                </a:solidFill>
              </a:rPr>
            </a:br>
            <a:r>
              <a:rPr lang="pt-BR" sz="2800" dirty="0" smtClean="0">
                <a:solidFill>
                  <a:srgbClr val="FFFF00"/>
                </a:solidFill>
              </a:rPr>
              <a:t>Reprodução – fenômeno ocasional que pode ser evitado.</a:t>
            </a:r>
            <a:br>
              <a:rPr lang="pt-BR" sz="2800" dirty="0" smtClean="0">
                <a:solidFill>
                  <a:srgbClr val="FFFF00"/>
                </a:solidFill>
              </a:rPr>
            </a:br>
            <a:r>
              <a:rPr lang="pt-BR" sz="2600" dirty="0" smtClean="0">
                <a:solidFill>
                  <a:srgbClr val="FFFF00"/>
                </a:solidFill>
              </a:rPr>
              <a:t/>
            </a:r>
            <a:br>
              <a:rPr lang="pt-BR" sz="2600" dirty="0" smtClean="0">
                <a:solidFill>
                  <a:srgbClr val="FFFF00"/>
                </a:solidFill>
              </a:rPr>
            </a:br>
            <a:endParaRPr lang="pt-BR" sz="2600" b="1" cap="all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268760"/>
            <a:ext cx="8424936" cy="4883150"/>
          </a:xfrm>
        </p:spPr>
        <p:txBody>
          <a:bodyPr>
            <a:noAutofit/>
          </a:bodyPr>
          <a:lstStyle/>
          <a:p>
            <a:pPr algn="l"/>
            <a:r>
              <a:rPr lang="pt-BR" sz="2600" dirty="0" smtClean="0">
                <a:solidFill>
                  <a:srgbClr val="FFC000"/>
                </a:solidFill>
              </a:rPr>
              <a:t>Consequências fundamentais da sexualidade humana </a:t>
            </a:r>
            <a:br>
              <a:rPr lang="pt-BR" sz="2600" dirty="0" smtClean="0">
                <a:solidFill>
                  <a:srgbClr val="FFC000"/>
                </a:solidFill>
              </a:rPr>
            </a:br>
            <a:r>
              <a:rPr lang="pt-BR" sz="2600" dirty="0" smtClean="0">
                <a:solidFill>
                  <a:srgbClr val="FFC000"/>
                </a:solidFill>
              </a:rPr>
              <a:t>– laços de intimidade, prazer na convivência, </a:t>
            </a:r>
            <a:br>
              <a:rPr lang="pt-BR" sz="2600" dirty="0" smtClean="0">
                <a:solidFill>
                  <a:srgbClr val="FFC000"/>
                </a:solidFill>
              </a:rPr>
            </a:br>
            <a:r>
              <a:rPr lang="pt-BR" sz="2600" dirty="0" smtClean="0">
                <a:solidFill>
                  <a:srgbClr val="FFC000"/>
                </a:solidFill>
              </a:rPr>
              <a:t>ternura, cuidado com o outro. </a:t>
            </a:r>
            <a:br>
              <a:rPr lang="pt-BR" sz="2600" dirty="0" smtClean="0">
                <a:solidFill>
                  <a:srgbClr val="FFC000"/>
                </a:solidFill>
              </a:rPr>
            </a:br>
            <a:r>
              <a:rPr lang="pt-BR" sz="2600" dirty="0" smtClean="0">
                <a:solidFill>
                  <a:schemeClr val="bg1"/>
                </a:solidFill>
              </a:rPr>
              <a:t/>
            </a:r>
            <a:br>
              <a:rPr lang="pt-BR" sz="2600" dirty="0" smtClean="0">
                <a:solidFill>
                  <a:schemeClr val="bg1"/>
                </a:solidFill>
              </a:rPr>
            </a:br>
            <a:r>
              <a:rPr lang="pt-BR" sz="2600" dirty="0" smtClean="0">
                <a:solidFill>
                  <a:srgbClr val="FFFF00"/>
                </a:solidFill>
              </a:rPr>
              <a:t>Coexistência amorosa e estética, num modo de conviver </a:t>
            </a:r>
            <a:br>
              <a:rPr lang="pt-BR" sz="2600" dirty="0" smtClean="0">
                <a:solidFill>
                  <a:srgbClr val="FFFF00"/>
                </a:solidFill>
              </a:rPr>
            </a:br>
            <a:r>
              <a:rPr lang="pt-BR" sz="2600" dirty="0" smtClean="0">
                <a:solidFill>
                  <a:srgbClr val="FFFF00"/>
                </a:solidFill>
              </a:rPr>
              <a:t>no qual o cuidado com as crianças pode surgir como </a:t>
            </a:r>
            <a:br>
              <a:rPr lang="pt-BR" sz="2600" dirty="0" smtClean="0">
                <a:solidFill>
                  <a:srgbClr val="FFFF00"/>
                </a:solidFill>
              </a:rPr>
            </a:br>
            <a:r>
              <a:rPr lang="pt-BR" sz="2600" dirty="0" smtClean="0">
                <a:solidFill>
                  <a:srgbClr val="FFFF00"/>
                </a:solidFill>
              </a:rPr>
              <a:t>um prazer sensual e espiritual</a:t>
            </a:r>
            <a:r>
              <a:rPr lang="pt-BR" sz="2600" dirty="0" smtClean="0">
                <a:solidFill>
                  <a:schemeClr val="bg1"/>
                </a:solidFill>
              </a:rPr>
              <a:t> – quando se conduz a </a:t>
            </a:r>
            <a:br>
              <a:rPr lang="pt-BR" sz="2600" dirty="0" smtClean="0">
                <a:solidFill>
                  <a:schemeClr val="bg1"/>
                </a:solidFill>
              </a:rPr>
            </a:br>
            <a:r>
              <a:rPr lang="pt-BR" sz="2600" dirty="0" smtClean="0">
                <a:solidFill>
                  <a:schemeClr val="bg1"/>
                </a:solidFill>
              </a:rPr>
              <a:t>vida como uma escolha, não como um dever.</a:t>
            </a:r>
            <a:br>
              <a:rPr lang="pt-BR" sz="2600" dirty="0" smtClean="0">
                <a:solidFill>
                  <a:schemeClr val="bg1"/>
                </a:solidFill>
              </a:rPr>
            </a:br>
            <a:r>
              <a:rPr lang="pt-BR" sz="2600" dirty="0" smtClean="0">
                <a:solidFill>
                  <a:schemeClr val="bg1"/>
                </a:solidFill>
              </a:rPr>
              <a:t/>
            </a:r>
            <a:br>
              <a:rPr lang="pt-BR" sz="2600" dirty="0" smtClean="0">
                <a:solidFill>
                  <a:schemeClr val="bg1"/>
                </a:solidFill>
              </a:rPr>
            </a:br>
            <a:endParaRPr lang="pt-BR" sz="2600" b="1" cap="all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764704"/>
            <a:ext cx="8424936" cy="4883150"/>
          </a:xfrm>
        </p:spPr>
        <p:txBody>
          <a:bodyPr>
            <a:noAutofit/>
          </a:bodyPr>
          <a:lstStyle/>
          <a:p>
            <a:pPr algn="l"/>
            <a:r>
              <a:rPr lang="pt-BR" sz="2800" dirty="0" smtClean="0">
                <a:solidFill>
                  <a:srgbClr val="FFC000"/>
                </a:solidFill>
              </a:rPr>
              <a:t>Para que isso ocorra:</a:t>
            </a:r>
            <a:br>
              <a:rPr lang="pt-BR" sz="2800" dirty="0" smtClean="0">
                <a:solidFill>
                  <a:srgbClr val="FFC000"/>
                </a:solidFill>
              </a:rPr>
            </a:br>
            <a:r>
              <a:rPr lang="pt-BR" sz="2800" dirty="0" smtClean="0">
                <a:solidFill>
                  <a:srgbClr val="FFC000"/>
                </a:solidFill>
              </a:rPr>
              <a:t/>
            </a:r>
            <a:br>
              <a:rPr lang="pt-BR" sz="2800" dirty="0" smtClean="0">
                <a:solidFill>
                  <a:srgbClr val="FFC000"/>
                </a:solidFill>
              </a:rPr>
            </a:br>
            <a:r>
              <a:rPr lang="pt-BR" sz="2800" dirty="0" smtClean="0">
                <a:solidFill>
                  <a:srgbClr val="FFC000"/>
                </a:solidFill>
              </a:rPr>
              <a:t>A relação materno-infantil tem de ser vivida no brincar, numa intimidade corporal baseada na total confiança e aceitação mútuas – </a:t>
            </a:r>
            <a:r>
              <a:rPr lang="pt-BR" sz="2800" dirty="0" smtClean="0">
                <a:solidFill>
                  <a:srgbClr val="FFFF00"/>
                </a:solidFill>
              </a:rPr>
              <a:t>e </a:t>
            </a:r>
            <a:r>
              <a:rPr lang="pt-BR" sz="2800" b="1" dirty="0" smtClean="0">
                <a:solidFill>
                  <a:srgbClr val="FFFF00"/>
                </a:solidFill>
              </a:rPr>
              <a:t>não no controle e na exigência</a:t>
            </a:r>
            <a:r>
              <a:rPr lang="pt-BR" sz="2800" dirty="0" smtClean="0">
                <a:solidFill>
                  <a:srgbClr val="FFFF00"/>
                </a:solidFill>
              </a:rPr>
              <a:t>.</a:t>
            </a:r>
            <a:br>
              <a:rPr lang="pt-BR" sz="2800" dirty="0" smtClean="0">
                <a:solidFill>
                  <a:srgbClr val="FFFF00"/>
                </a:solidFill>
              </a:rPr>
            </a:br>
            <a:r>
              <a:rPr lang="pt-BR" sz="2800" dirty="0" smtClean="0">
                <a:solidFill>
                  <a:srgbClr val="FFFF00"/>
                </a:solidFill>
              </a:rPr>
              <a:t/>
            </a:r>
            <a:br>
              <a:rPr lang="pt-BR" sz="2800" dirty="0" smtClean="0">
                <a:solidFill>
                  <a:srgbClr val="FFFF00"/>
                </a:solidFill>
              </a:rPr>
            </a:br>
            <a:r>
              <a:rPr lang="pt-BR" sz="2800" dirty="0" smtClean="0">
                <a:solidFill>
                  <a:schemeClr val="bg1"/>
                </a:solidFill>
              </a:rPr>
              <a:t>Essa maneira de viver abre caminhos para estender a vida </a:t>
            </a:r>
            <a:r>
              <a:rPr lang="pt-BR" sz="2800" dirty="0" err="1" smtClean="0">
                <a:solidFill>
                  <a:schemeClr val="bg1"/>
                </a:solidFill>
              </a:rPr>
              <a:t>matrística</a:t>
            </a:r>
            <a:r>
              <a:rPr lang="pt-BR" sz="2800" dirty="0" smtClean="0">
                <a:solidFill>
                  <a:schemeClr val="bg1"/>
                </a:solidFill>
              </a:rPr>
              <a:t> da infância à vida adulta.</a:t>
            </a:r>
            <a:br>
              <a:rPr lang="pt-BR" sz="2800" dirty="0" smtClean="0">
                <a:solidFill>
                  <a:schemeClr val="bg1"/>
                </a:solidFill>
              </a:rPr>
            </a:br>
            <a:r>
              <a:rPr lang="pt-BR" sz="2800" dirty="0" smtClean="0">
                <a:solidFill>
                  <a:schemeClr val="bg1"/>
                </a:solidFill>
              </a:rPr>
              <a:t/>
            </a:r>
            <a:br>
              <a:rPr lang="pt-BR" sz="2800" dirty="0" smtClean="0">
                <a:solidFill>
                  <a:schemeClr val="bg1"/>
                </a:solidFill>
              </a:rPr>
            </a:br>
            <a:r>
              <a:rPr lang="pt-BR" sz="2200" dirty="0" smtClean="0">
                <a:solidFill>
                  <a:schemeClr val="bg1"/>
                </a:solidFill>
              </a:rPr>
              <a:t>[crise de adolescência na nossa cultura: transição do modo de viver  a infância, mais </a:t>
            </a:r>
            <a:r>
              <a:rPr lang="pt-BR" sz="2200" dirty="0" err="1" smtClean="0">
                <a:solidFill>
                  <a:schemeClr val="bg1"/>
                </a:solidFill>
              </a:rPr>
              <a:t>matrístico</a:t>
            </a:r>
            <a:r>
              <a:rPr lang="pt-BR" sz="2200" dirty="0" smtClean="0">
                <a:solidFill>
                  <a:schemeClr val="bg1"/>
                </a:solidFill>
              </a:rPr>
              <a:t>, na família, para o patriarcal no mundo do trabalho adulto]</a:t>
            </a:r>
            <a:r>
              <a:rPr lang="pt-BR" sz="2800" dirty="0" smtClean="0">
                <a:solidFill>
                  <a:schemeClr val="bg1"/>
                </a:solidFill>
              </a:rPr>
              <a:t/>
            </a:r>
            <a:br>
              <a:rPr lang="pt-BR" sz="2800" dirty="0" smtClean="0">
                <a:solidFill>
                  <a:schemeClr val="bg1"/>
                </a:solidFill>
              </a:rPr>
            </a:br>
            <a:endParaRPr lang="pt-BR" sz="2800" b="1" cap="all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764704"/>
            <a:ext cx="8424936" cy="4883150"/>
          </a:xfrm>
        </p:spPr>
        <p:txBody>
          <a:bodyPr>
            <a:noAutofit/>
          </a:bodyPr>
          <a:lstStyle/>
          <a:p>
            <a:pPr algn="l"/>
            <a:r>
              <a:rPr lang="pt-BR" sz="2800" dirty="0" smtClean="0">
                <a:solidFill>
                  <a:srgbClr val="FFC000"/>
                </a:solidFill>
              </a:rPr>
              <a:t>Esta reflexão sobre nossa história cultural, </a:t>
            </a:r>
            <a:r>
              <a:rPr lang="pt-BR" sz="2800" b="1" dirty="0" smtClean="0">
                <a:solidFill>
                  <a:srgbClr val="FFC000"/>
                </a:solidFill>
              </a:rPr>
              <a:t>expandindo nossa compreensão do humano</a:t>
            </a:r>
            <a:r>
              <a:rPr lang="pt-BR" sz="2800" dirty="0" smtClean="0">
                <a:solidFill>
                  <a:srgbClr val="FFC000"/>
                </a:solidFill>
              </a:rPr>
              <a:t>, </a:t>
            </a:r>
            <a:br>
              <a:rPr lang="pt-BR" sz="2800" dirty="0" smtClean="0">
                <a:solidFill>
                  <a:srgbClr val="FFC000"/>
                </a:solidFill>
              </a:rPr>
            </a:br>
            <a:r>
              <a:rPr lang="pt-BR" sz="2800" dirty="0" smtClean="0">
                <a:solidFill>
                  <a:srgbClr val="FFFF00"/>
                </a:solidFill>
              </a:rPr>
              <a:t>é um convite à participação responsável na modulação dessa história de acordo com o modo como desejamos viver, não conforme pensamos que deveríamos viver.</a:t>
            </a:r>
            <a:br>
              <a:rPr lang="pt-BR" sz="2800" dirty="0" smtClean="0">
                <a:solidFill>
                  <a:srgbClr val="FFFF00"/>
                </a:solidFill>
              </a:rPr>
            </a:br>
            <a:r>
              <a:rPr lang="pt-BR" sz="2800" dirty="0" smtClean="0">
                <a:solidFill>
                  <a:srgbClr val="FFFF00"/>
                </a:solidFill>
              </a:rPr>
              <a:t/>
            </a:r>
            <a:br>
              <a:rPr lang="pt-BR" sz="2800" dirty="0" smtClean="0">
                <a:solidFill>
                  <a:srgbClr val="FFFF00"/>
                </a:solidFill>
              </a:rPr>
            </a:br>
            <a:r>
              <a:rPr lang="pt-BR" sz="2600" dirty="0" smtClean="0">
                <a:solidFill>
                  <a:schemeClr val="bg1"/>
                </a:solidFill>
              </a:rPr>
              <a:t>É de acordo com o modo como vivemos nosso emocionar – em particular nossos desejos – e não de acordo com nosso raciocínio, que viverão nossos filhos no mundo que geraremos – eles e nós – ao nos transformar, </a:t>
            </a:r>
            <a:br>
              <a:rPr lang="pt-BR" sz="2600" dirty="0" smtClean="0">
                <a:solidFill>
                  <a:schemeClr val="bg1"/>
                </a:solidFill>
              </a:rPr>
            </a:br>
            <a:r>
              <a:rPr lang="pt-BR" sz="2600" dirty="0" smtClean="0">
                <a:solidFill>
                  <a:schemeClr val="bg1"/>
                </a:solidFill>
              </a:rPr>
              <a:t>construindo assim a História em nosso viver. </a:t>
            </a:r>
            <a:endParaRPr lang="pt-BR" sz="2600" b="1" cap="all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764704"/>
            <a:ext cx="8676456" cy="4883150"/>
          </a:xfrm>
        </p:spPr>
        <p:txBody>
          <a:bodyPr>
            <a:noAutofit/>
          </a:bodyPr>
          <a:lstStyle/>
          <a:p>
            <a:pPr algn="l"/>
            <a:r>
              <a:rPr lang="pt-BR" sz="2800" dirty="0" smtClean="0">
                <a:solidFill>
                  <a:srgbClr val="FFC000"/>
                </a:solidFill>
              </a:rPr>
              <a:t>Nós </a:t>
            </a:r>
            <a:r>
              <a:rPr lang="pt-BR" sz="2800" i="1" dirty="0" smtClean="0">
                <a:solidFill>
                  <a:srgbClr val="FFC000"/>
                </a:solidFill>
              </a:rPr>
              <a:t>Homo sapiens </a:t>
            </a:r>
            <a:r>
              <a:rPr lang="pt-BR" sz="2800" i="1" dirty="0" err="1" smtClean="0">
                <a:solidFill>
                  <a:srgbClr val="FFC000"/>
                </a:solidFill>
              </a:rPr>
              <a:t>sapiens</a:t>
            </a:r>
            <a:r>
              <a:rPr lang="pt-BR" sz="2800" dirty="0" smtClean="0">
                <a:solidFill>
                  <a:srgbClr val="FFC000"/>
                </a:solidFill>
              </a:rPr>
              <a:t> somos entes biológicos que existimos num espaço biológico cultural.</a:t>
            </a:r>
            <a:br>
              <a:rPr lang="pt-BR" sz="2800" dirty="0" smtClean="0">
                <a:solidFill>
                  <a:srgbClr val="FFC000"/>
                </a:solidFill>
              </a:rPr>
            </a:br>
            <a:r>
              <a:rPr lang="pt-BR" sz="2800" dirty="0" smtClean="0">
                <a:solidFill>
                  <a:srgbClr val="FFC000"/>
                </a:solidFill>
              </a:rPr>
              <a:t/>
            </a:r>
            <a:br>
              <a:rPr lang="pt-BR" sz="2800" dirty="0" smtClean="0">
                <a:solidFill>
                  <a:srgbClr val="FFC000"/>
                </a:solidFill>
              </a:rPr>
            </a:br>
            <a:r>
              <a:rPr lang="pt-BR" sz="2800" dirty="0" smtClean="0">
                <a:solidFill>
                  <a:srgbClr val="FFFF00"/>
                </a:solidFill>
              </a:rPr>
              <a:t>As diferenças de gênero (masculino e feminino) são somente formas culturais específicas de vida, </a:t>
            </a:r>
            <a:br>
              <a:rPr lang="pt-BR" sz="2800" dirty="0" smtClean="0">
                <a:solidFill>
                  <a:srgbClr val="FFFF00"/>
                </a:solidFill>
              </a:rPr>
            </a:br>
            <a:r>
              <a:rPr lang="pt-BR" sz="2800" b="1" dirty="0" smtClean="0">
                <a:solidFill>
                  <a:srgbClr val="FFFF00"/>
                </a:solidFill>
              </a:rPr>
              <a:t>redes específicas de conversações</a:t>
            </a:r>
            <a:r>
              <a:rPr lang="pt-BR" sz="2800" dirty="0" smtClean="0">
                <a:solidFill>
                  <a:srgbClr val="FFFF00"/>
                </a:solidFill>
              </a:rPr>
              <a:t> </a:t>
            </a:r>
            <a:br>
              <a:rPr lang="pt-BR" sz="2800" dirty="0" smtClean="0">
                <a:solidFill>
                  <a:srgbClr val="FFFF00"/>
                </a:solidFill>
              </a:rPr>
            </a:br>
            <a:r>
              <a:rPr lang="pt-BR" sz="2800" dirty="0" smtClean="0">
                <a:solidFill>
                  <a:srgbClr val="FFFF00"/>
                </a:solidFill>
              </a:rPr>
              <a:t>– nós, homens e mulheres, somos igualmente </a:t>
            </a:r>
            <a:br>
              <a:rPr lang="pt-BR" sz="2800" dirty="0" smtClean="0">
                <a:solidFill>
                  <a:srgbClr val="FFFF00"/>
                </a:solidFill>
              </a:rPr>
            </a:br>
            <a:r>
              <a:rPr lang="pt-BR" sz="2800" dirty="0" smtClean="0">
                <a:solidFill>
                  <a:srgbClr val="FFFF00"/>
                </a:solidFill>
              </a:rPr>
              <a:t>capazes de tudo o que é humano.</a:t>
            </a:r>
            <a:br>
              <a:rPr lang="pt-BR" sz="2800" dirty="0" smtClean="0">
                <a:solidFill>
                  <a:srgbClr val="FFFF00"/>
                </a:solidFill>
              </a:rPr>
            </a:br>
            <a:r>
              <a:rPr lang="pt-BR" sz="2800" dirty="0" smtClean="0">
                <a:solidFill>
                  <a:srgbClr val="FFFF00"/>
                </a:solidFill>
              </a:rPr>
              <a:t/>
            </a:r>
            <a:br>
              <a:rPr lang="pt-BR" sz="2800" dirty="0" smtClean="0">
                <a:solidFill>
                  <a:srgbClr val="FFFF00"/>
                </a:solidFill>
              </a:rPr>
            </a:br>
            <a:r>
              <a:rPr lang="pt-BR" sz="2600" dirty="0" smtClean="0">
                <a:solidFill>
                  <a:schemeClr val="bg1"/>
                </a:solidFill>
              </a:rPr>
              <a:t>As distinções sexuais entre homens e mulheres são biológicas, mas o modo como as vivemos é um fenômeno cultural -</a:t>
            </a:r>
            <a:br>
              <a:rPr lang="pt-BR" sz="2600" dirty="0" smtClean="0">
                <a:solidFill>
                  <a:schemeClr val="bg1"/>
                </a:solidFill>
              </a:rPr>
            </a:br>
            <a:r>
              <a:rPr lang="pt-BR" sz="2600" dirty="0" smtClean="0">
                <a:solidFill>
                  <a:schemeClr val="bg1"/>
                </a:solidFill>
              </a:rPr>
              <a:t>as diferenças próprias de nossa cultura patriarcal, referem-se ao modo como vivemos nossa cultura patriarcal.</a:t>
            </a:r>
            <a:endParaRPr lang="pt-BR" sz="2600" b="1" cap="all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764704"/>
            <a:ext cx="8424936" cy="4883150"/>
          </a:xfrm>
        </p:spPr>
        <p:txBody>
          <a:bodyPr>
            <a:noAutofit/>
          </a:bodyPr>
          <a:lstStyle/>
          <a:p>
            <a:pPr algn="l"/>
            <a:r>
              <a:rPr lang="pt-BR" sz="2800" dirty="0" smtClean="0">
                <a:solidFill>
                  <a:srgbClr val="FFC000"/>
                </a:solidFill>
              </a:rPr>
              <a:t>Assim como a história cultural segue o caminho da maneira de viver que se conserva </a:t>
            </a:r>
            <a:br>
              <a:rPr lang="pt-BR" sz="2800" dirty="0" smtClean="0">
                <a:solidFill>
                  <a:srgbClr val="FFC000"/>
                </a:solidFill>
              </a:rPr>
            </a:br>
            <a:r>
              <a:rPr lang="pt-BR" sz="2800" dirty="0" smtClean="0">
                <a:solidFill>
                  <a:srgbClr val="FFC000"/>
                </a:solidFill>
              </a:rPr>
              <a:t>geração após geração</a:t>
            </a:r>
            <a:br>
              <a:rPr lang="pt-BR" sz="2800" dirty="0" smtClean="0">
                <a:solidFill>
                  <a:srgbClr val="FFC000"/>
                </a:solidFill>
              </a:rPr>
            </a:br>
            <a:r>
              <a:rPr lang="pt-BR" sz="2800" dirty="0" smtClean="0">
                <a:solidFill>
                  <a:srgbClr val="FFC000"/>
                </a:solidFill>
              </a:rPr>
              <a:t/>
            </a:r>
            <a:br>
              <a:rPr lang="pt-BR" sz="2800" dirty="0" smtClean="0">
                <a:solidFill>
                  <a:srgbClr val="FFC000"/>
                </a:solidFill>
              </a:rPr>
            </a:br>
            <a:r>
              <a:rPr lang="pt-BR" sz="2800" dirty="0" smtClean="0">
                <a:solidFill>
                  <a:srgbClr val="FFFF00"/>
                </a:solidFill>
              </a:rPr>
              <a:t>a maneira de viver numa cultura, guia o curso que a biologia segue na história e o modo como ela se transforma segundo esse viver.</a:t>
            </a:r>
            <a:br>
              <a:rPr lang="pt-BR" sz="2800" dirty="0" smtClean="0">
                <a:solidFill>
                  <a:srgbClr val="FFFF00"/>
                </a:solidFill>
              </a:rPr>
            </a:br>
            <a:r>
              <a:rPr lang="pt-BR" sz="2800" dirty="0" smtClean="0">
                <a:solidFill>
                  <a:srgbClr val="FFFF00"/>
                </a:solidFill>
              </a:rPr>
              <a:t/>
            </a:r>
            <a:br>
              <a:rPr lang="pt-BR" sz="2800" dirty="0" smtClean="0">
                <a:solidFill>
                  <a:srgbClr val="FFFF00"/>
                </a:solidFill>
              </a:rPr>
            </a:br>
            <a:r>
              <a:rPr lang="pt-BR" sz="2800" dirty="0" smtClean="0">
                <a:solidFill>
                  <a:srgbClr val="FFFF00"/>
                </a:solidFill>
              </a:rPr>
              <a:t>[Coevolução genes-cultura]</a:t>
            </a:r>
            <a:br>
              <a:rPr lang="pt-BR" sz="2800" dirty="0" smtClean="0">
                <a:solidFill>
                  <a:srgbClr val="FFFF00"/>
                </a:solidFill>
              </a:rPr>
            </a:br>
            <a:r>
              <a:rPr lang="pt-BR" sz="2800" dirty="0" smtClean="0">
                <a:solidFill>
                  <a:srgbClr val="FFFF00"/>
                </a:solidFill>
              </a:rPr>
              <a:t/>
            </a:r>
            <a:br>
              <a:rPr lang="pt-BR" sz="2800" dirty="0" smtClean="0">
                <a:solidFill>
                  <a:srgbClr val="FFFF00"/>
                </a:solidFill>
              </a:rPr>
            </a:br>
            <a:r>
              <a:rPr lang="pt-BR" sz="2800" dirty="0" smtClean="0">
                <a:solidFill>
                  <a:schemeClr val="bg1"/>
                </a:solidFill>
              </a:rPr>
              <a:t>Os diversos modos culturais de viver têm diversas consequências possíveis.</a:t>
            </a:r>
            <a:endParaRPr lang="pt-BR" sz="2800" b="1" cap="all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850106"/>
            <a:ext cx="8676456" cy="4883150"/>
          </a:xfrm>
        </p:spPr>
        <p:txBody>
          <a:bodyPr>
            <a:noAutofit/>
          </a:bodyPr>
          <a:lstStyle/>
          <a:p>
            <a:pPr algn="l"/>
            <a:r>
              <a:rPr lang="pt-BR" sz="2800" dirty="0" smtClean="0">
                <a:solidFill>
                  <a:srgbClr val="FFC000"/>
                </a:solidFill>
              </a:rPr>
              <a:t>Há 3 </a:t>
            </a:r>
            <a:r>
              <a:rPr lang="pt-BR" sz="2800" dirty="0" err="1" smtClean="0">
                <a:solidFill>
                  <a:srgbClr val="FFC000"/>
                </a:solidFill>
              </a:rPr>
              <a:t>M.a.</a:t>
            </a:r>
            <a:r>
              <a:rPr lang="pt-BR" sz="2800" dirty="0" smtClean="0">
                <a:solidFill>
                  <a:srgbClr val="FFC000"/>
                </a:solidFill>
              </a:rPr>
              <a:t> a humanidade iniciou e começou a </a:t>
            </a:r>
            <a:br>
              <a:rPr lang="pt-BR" sz="2800" dirty="0" smtClean="0">
                <a:solidFill>
                  <a:srgbClr val="FFC000"/>
                </a:solidFill>
              </a:rPr>
            </a:br>
            <a:r>
              <a:rPr lang="pt-BR" sz="2800" dirty="0" smtClean="0">
                <a:solidFill>
                  <a:srgbClr val="FFC000"/>
                </a:solidFill>
              </a:rPr>
              <a:t>conservar geração após geração </a:t>
            </a:r>
            <a:br>
              <a:rPr lang="pt-BR" sz="2800" dirty="0" smtClean="0">
                <a:solidFill>
                  <a:srgbClr val="FFC000"/>
                </a:solidFill>
              </a:rPr>
            </a:br>
            <a:r>
              <a:rPr lang="pt-BR" sz="2800" dirty="0" smtClean="0">
                <a:solidFill>
                  <a:srgbClr val="FFC000"/>
                </a:solidFill>
              </a:rPr>
              <a:t>um modo de </a:t>
            </a:r>
            <a:r>
              <a:rPr lang="pt-BR" sz="2800" b="1" dirty="0" smtClean="0">
                <a:solidFill>
                  <a:srgbClr val="FFC000"/>
                </a:solidFill>
              </a:rPr>
              <a:t>viver em conversações</a:t>
            </a:r>
            <a:r>
              <a:rPr lang="pt-BR" sz="2800" dirty="0" smtClean="0">
                <a:solidFill>
                  <a:srgbClr val="FFC000"/>
                </a:solidFill>
              </a:rPr>
              <a:t> que envolvia a colaboração dos sexos na vida cotidiana, </a:t>
            </a:r>
            <a:br>
              <a:rPr lang="pt-BR" sz="2800" dirty="0" smtClean="0">
                <a:solidFill>
                  <a:srgbClr val="FFC000"/>
                </a:solidFill>
              </a:rPr>
            </a:br>
            <a:r>
              <a:rPr lang="pt-BR" sz="2800" dirty="0" smtClean="0">
                <a:solidFill>
                  <a:srgbClr val="FFC000"/>
                </a:solidFill>
              </a:rPr>
              <a:t>por meio do compartilhamento de alimentos, </a:t>
            </a:r>
            <a:br>
              <a:rPr lang="pt-BR" sz="2800" dirty="0" smtClean="0">
                <a:solidFill>
                  <a:srgbClr val="FFC000"/>
                </a:solidFill>
              </a:rPr>
            </a:br>
            <a:r>
              <a:rPr lang="pt-BR" sz="2800" dirty="0" smtClean="0">
                <a:solidFill>
                  <a:srgbClr val="FFC000"/>
                </a:solidFill>
              </a:rPr>
              <a:t>da ternura e da sensualidade.</a:t>
            </a:r>
            <a:br>
              <a:rPr lang="pt-BR" sz="2800" dirty="0" smtClean="0">
                <a:solidFill>
                  <a:srgbClr val="FFC000"/>
                </a:solidFill>
              </a:rPr>
            </a:br>
            <a:r>
              <a:rPr lang="pt-BR" sz="2800" dirty="0" smtClean="0">
                <a:solidFill>
                  <a:srgbClr val="FFC000"/>
                </a:solidFill>
              </a:rPr>
              <a:t> </a:t>
            </a:r>
            <a:br>
              <a:rPr lang="pt-BR" sz="2800" dirty="0" smtClean="0">
                <a:solidFill>
                  <a:srgbClr val="FFC000"/>
                </a:solidFill>
              </a:rPr>
            </a:br>
            <a:r>
              <a:rPr lang="pt-BR" sz="2800" dirty="0" smtClean="0">
                <a:solidFill>
                  <a:srgbClr val="FFFF00"/>
                </a:solidFill>
              </a:rPr>
              <a:t>Isso ocorreu sem reflexões, como aspectos </a:t>
            </a:r>
            <a:br>
              <a:rPr lang="pt-BR" sz="2800" dirty="0" smtClean="0">
                <a:solidFill>
                  <a:srgbClr val="FFFF00"/>
                </a:solidFill>
              </a:rPr>
            </a:br>
            <a:r>
              <a:rPr lang="pt-BR" sz="2800" dirty="0" smtClean="0">
                <a:solidFill>
                  <a:srgbClr val="FFFF00"/>
                </a:solidFill>
              </a:rPr>
              <a:t>inerentes a esse modo de vida.</a:t>
            </a:r>
            <a:br>
              <a:rPr lang="pt-BR" sz="2800" dirty="0" smtClean="0">
                <a:solidFill>
                  <a:srgbClr val="FFFF00"/>
                </a:solidFill>
              </a:rPr>
            </a:br>
            <a:r>
              <a:rPr lang="pt-BR" sz="2800" dirty="0" smtClean="0">
                <a:solidFill>
                  <a:srgbClr val="FFFF00"/>
                </a:solidFill>
              </a:rPr>
              <a:t/>
            </a:r>
            <a:br>
              <a:rPr lang="pt-BR" sz="2800" dirty="0" smtClean="0">
                <a:solidFill>
                  <a:srgbClr val="FFFF00"/>
                </a:solidFill>
              </a:rPr>
            </a:br>
            <a:r>
              <a:rPr lang="pt-BR" sz="2800" dirty="0" smtClean="0">
                <a:solidFill>
                  <a:schemeClr val="bg1"/>
                </a:solidFill>
              </a:rPr>
              <a:t>Nossa biologia atual é o presente dessa história – que revela a </a:t>
            </a:r>
            <a:r>
              <a:rPr lang="pt-BR" sz="2800" b="1" dirty="0" smtClean="0">
                <a:solidFill>
                  <a:schemeClr val="bg1"/>
                </a:solidFill>
              </a:rPr>
              <a:t>BIOLOGIA DA HUMANIZAÇÃO</a:t>
            </a:r>
            <a:r>
              <a:rPr lang="pt-BR" sz="2800" dirty="0" smtClean="0">
                <a:solidFill>
                  <a:schemeClr val="bg1"/>
                </a:solidFill>
              </a:rPr>
              <a:t> – embora </a:t>
            </a:r>
            <a:br>
              <a:rPr lang="pt-BR" sz="2800" dirty="0" smtClean="0">
                <a:solidFill>
                  <a:schemeClr val="bg1"/>
                </a:solidFill>
              </a:rPr>
            </a:br>
            <a:r>
              <a:rPr lang="pt-BR" sz="2800" b="1" dirty="0" smtClean="0">
                <a:solidFill>
                  <a:schemeClr val="bg1"/>
                </a:solidFill>
              </a:rPr>
              <a:t>o humano seja uma condição cultural</a:t>
            </a:r>
            <a:r>
              <a:rPr lang="pt-BR" sz="2800" dirty="0" smtClean="0">
                <a:solidFill>
                  <a:schemeClr val="bg1"/>
                </a:solidFill>
              </a:rPr>
              <a:t>.</a:t>
            </a:r>
            <a:br>
              <a:rPr lang="pt-BR" sz="2800" dirty="0" smtClean="0">
                <a:solidFill>
                  <a:schemeClr val="bg1"/>
                </a:solidFill>
              </a:rPr>
            </a:br>
            <a:endParaRPr lang="pt-BR" sz="2800" b="1" cap="all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764704"/>
            <a:ext cx="8424936" cy="4883150"/>
          </a:xfrm>
        </p:spPr>
        <p:txBody>
          <a:bodyPr>
            <a:noAutofit/>
          </a:bodyPr>
          <a:lstStyle/>
          <a:p>
            <a:pPr algn="l"/>
            <a:r>
              <a:rPr lang="pt-BR" sz="2800" dirty="0" smtClean="0">
                <a:solidFill>
                  <a:srgbClr val="FFC000"/>
                </a:solidFill>
              </a:rPr>
              <a:t>A COLABORAÇÃO ocorre na realização espontânea de comportamentos coerentes de dois ou mais seres vivos.</a:t>
            </a:r>
            <a:br>
              <a:rPr lang="pt-BR" sz="2800" dirty="0" smtClean="0">
                <a:solidFill>
                  <a:srgbClr val="FFC000"/>
                </a:solidFill>
              </a:rPr>
            </a:br>
            <a:r>
              <a:rPr lang="pt-BR" sz="2800" dirty="0" smtClean="0">
                <a:solidFill>
                  <a:srgbClr val="FFC000"/>
                </a:solidFill>
              </a:rPr>
              <a:t> </a:t>
            </a:r>
            <a:br>
              <a:rPr lang="pt-BR" sz="2800" dirty="0" smtClean="0">
                <a:solidFill>
                  <a:srgbClr val="FFC000"/>
                </a:solidFill>
              </a:rPr>
            </a:br>
            <a:r>
              <a:rPr lang="pt-BR" sz="2800" dirty="0" smtClean="0">
                <a:solidFill>
                  <a:srgbClr val="FFFF00"/>
                </a:solidFill>
              </a:rPr>
              <a:t>Na colaboração não há divisão valorativa do trabalho, própria da nossa cultura patriarcal, que </a:t>
            </a:r>
            <a:br>
              <a:rPr lang="pt-BR" sz="2800" dirty="0" smtClean="0">
                <a:solidFill>
                  <a:srgbClr val="FFFF00"/>
                </a:solidFill>
              </a:rPr>
            </a:br>
            <a:r>
              <a:rPr lang="pt-BR" sz="2800" dirty="0" smtClean="0">
                <a:solidFill>
                  <a:srgbClr val="FFFF00"/>
                </a:solidFill>
              </a:rPr>
              <a:t>nega a colaboração.</a:t>
            </a:r>
            <a:br>
              <a:rPr lang="pt-BR" sz="2800" dirty="0" smtClean="0">
                <a:solidFill>
                  <a:srgbClr val="FFFF00"/>
                </a:solidFill>
              </a:rPr>
            </a:br>
            <a:r>
              <a:rPr lang="pt-BR" sz="2800" dirty="0" smtClean="0">
                <a:solidFill>
                  <a:srgbClr val="FFFF00"/>
                </a:solidFill>
              </a:rPr>
              <a:t/>
            </a:r>
            <a:br>
              <a:rPr lang="pt-BR" sz="2800" dirty="0" smtClean="0">
                <a:solidFill>
                  <a:srgbClr val="FFFF00"/>
                </a:solidFill>
              </a:rPr>
            </a:br>
            <a:r>
              <a:rPr lang="pt-BR" sz="2800" dirty="0" smtClean="0">
                <a:solidFill>
                  <a:schemeClr val="bg1"/>
                </a:solidFill>
              </a:rPr>
              <a:t>Há/houve condições biológicas para a humanização, mas o tipo de ser humano que nos tornamos é algo próprio da cultura em que crescemos – </a:t>
            </a:r>
            <a:r>
              <a:rPr lang="pt-BR" sz="2800" b="1" dirty="0" smtClean="0">
                <a:solidFill>
                  <a:schemeClr val="bg1"/>
                </a:solidFill>
              </a:rPr>
              <a:t>somos um fenômeno biológico integrado num viver social que é cultural</a:t>
            </a:r>
            <a:r>
              <a:rPr lang="pt-BR" sz="2800" dirty="0" smtClean="0">
                <a:solidFill>
                  <a:schemeClr val="bg1"/>
                </a:solidFill>
              </a:rPr>
              <a:t>.</a:t>
            </a:r>
            <a:endParaRPr lang="pt-BR" sz="2800" b="1" cap="all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764704"/>
            <a:ext cx="8424936" cy="4883150"/>
          </a:xfrm>
        </p:spPr>
        <p:txBody>
          <a:bodyPr>
            <a:noAutofit/>
          </a:bodyPr>
          <a:lstStyle/>
          <a:p>
            <a:pPr algn="l"/>
            <a:r>
              <a:rPr lang="pt-BR" sz="2800" dirty="0" smtClean="0">
                <a:solidFill>
                  <a:srgbClr val="FFC000"/>
                </a:solidFill>
              </a:rPr>
              <a:t>A criança deve viver na dignidade de ser respeitada e respeitar o outro para que chegue a ser um adulto </a:t>
            </a:r>
            <a:br>
              <a:rPr lang="pt-BR" sz="2800" dirty="0" smtClean="0">
                <a:solidFill>
                  <a:srgbClr val="FFC000"/>
                </a:solidFill>
              </a:rPr>
            </a:br>
            <a:r>
              <a:rPr lang="pt-BR" sz="2800" dirty="0" smtClean="0">
                <a:solidFill>
                  <a:srgbClr val="FFC000"/>
                </a:solidFill>
              </a:rPr>
              <a:t>com o mesmo comportamento, vivendo como </a:t>
            </a:r>
            <a:br>
              <a:rPr lang="pt-BR" sz="2800" dirty="0" smtClean="0">
                <a:solidFill>
                  <a:srgbClr val="FFC000"/>
                </a:solidFill>
              </a:rPr>
            </a:br>
            <a:r>
              <a:rPr lang="pt-BR" sz="2800" dirty="0" smtClean="0">
                <a:solidFill>
                  <a:srgbClr val="FFC000"/>
                </a:solidFill>
              </a:rPr>
              <a:t>um ser com responsabilidade social, </a:t>
            </a:r>
            <a:br>
              <a:rPr lang="pt-BR" sz="2800" dirty="0" smtClean="0">
                <a:solidFill>
                  <a:srgbClr val="FFC000"/>
                </a:solidFill>
              </a:rPr>
            </a:br>
            <a:r>
              <a:rPr lang="pt-BR" sz="2800" dirty="0" smtClean="0">
                <a:solidFill>
                  <a:srgbClr val="FFC000"/>
                </a:solidFill>
              </a:rPr>
              <a:t>qualquer que seja sua vida futura. </a:t>
            </a:r>
            <a:br>
              <a:rPr lang="pt-BR" sz="2800" dirty="0" smtClean="0">
                <a:solidFill>
                  <a:srgbClr val="FFC000"/>
                </a:solidFill>
              </a:rPr>
            </a:br>
            <a:r>
              <a:rPr lang="pt-BR" sz="2800" dirty="0" smtClean="0">
                <a:solidFill>
                  <a:srgbClr val="FFC000"/>
                </a:solidFill>
              </a:rPr>
              <a:t/>
            </a:r>
            <a:br>
              <a:rPr lang="pt-BR" sz="2800" dirty="0" smtClean="0">
                <a:solidFill>
                  <a:srgbClr val="FFC000"/>
                </a:solidFill>
              </a:rPr>
            </a:br>
            <a:r>
              <a:rPr lang="pt-BR" sz="2800" dirty="0" smtClean="0">
                <a:solidFill>
                  <a:srgbClr val="FFFF00"/>
                </a:solidFill>
              </a:rPr>
              <a:t>Para isso acontecer é preciso respeitar a biologia da relação materno-infantil.</a:t>
            </a:r>
            <a:br>
              <a:rPr lang="pt-BR" sz="2800" dirty="0" smtClean="0">
                <a:solidFill>
                  <a:srgbClr val="FFFF00"/>
                </a:solidFill>
              </a:rPr>
            </a:br>
            <a:r>
              <a:rPr lang="pt-BR" sz="2800" dirty="0" smtClean="0">
                <a:solidFill>
                  <a:srgbClr val="FFFF00"/>
                </a:solidFill>
              </a:rPr>
              <a:t/>
            </a:r>
            <a:br>
              <a:rPr lang="pt-BR" sz="2800" dirty="0" smtClean="0">
                <a:solidFill>
                  <a:srgbClr val="FFFF00"/>
                </a:solidFill>
              </a:rPr>
            </a:br>
            <a:r>
              <a:rPr lang="pt-BR" sz="2800" dirty="0" smtClean="0">
                <a:solidFill>
                  <a:schemeClr val="bg1"/>
                </a:solidFill>
              </a:rPr>
              <a:t>Meninos e meninas devem crescer na </a:t>
            </a:r>
            <a:r>
              <a:rPr lang="pt-BR" sz="2800" b="1" dirty="0" smtClean="0">
                <a:solidFill>
                  <a:schemeClr val="bg1"/>
                </a:solidFill>
              </a:rPr>
              <a:t>biologia do amar</a:t>
            </a:r>
            <a:r>
              <a:rPr lang="pt-BR" sz="2800" dirty="0" smtClean="0">
                <a:solidFill>
                  <a:schemeClr val="bg1"/>
                </a:solidFill>
              </a:rPr>
              <a:t>, e não na </a:t>
            </a:r>
            <a:r>
              <a:rPr lang="pt-BR" sz="2800" b="1" dirty="0" smtClean="0">
                <a:solidFill>
                  <a:schemeClr val="bg1"/>
                </a:solidFill>
              </a:rPr>
              <a:t>biologia da exigência e da obediência (movida pelo medo)</a:t>
            </a:r>
            <a:r>
              <a:rPr lang="pt-BR" sz="2800" dirty="0" smtClean="0">
                <a:solidFill>
                  <a:schemeClr val="bg1"/>
                </a:solidFill>
              </a:rPr>
              <a:t>.</a:t>
            </a:r>
            <a:endParaRPr lang="pt-BR" sz="2800" b="1" cap="all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476672"/>
            <a:ext cx="6911975" cy="48831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3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Diferença entre o vivo e o não vivo:</a:t>
            </a:r>
            <a:br>
              <a:rPr lang="pt-BR" sz="3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vivo tem a capacidade de </a:t>
            </a:r>
            <a:br>
              <a:rPr lang="pt-B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produzir a si mesmo: </a:t>
            </a:r>
            <a:br>
              <a:rPr lang="pt-B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AUTOPOIESE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426170"/>
            <a:ext cx="8424936" cy="4883150"/>
          </a:xfrm>
        </p:spPr>
        <p:txBody>
          <a:bodyPr>
            <a:noAutofit/>
          </a:bodyPr>
          <a:lstStyle/>
          <a:p>
            <a:pPr algn="l">
              <a:spcAft>
                <a:spcPts val="2400"/>
              </a:spcAft>
            </a:pPr>
            <a:r>
              <a:rPr lang="pt-BR" sz="2600" dirty="0" smtClean="0">
                <a:solidFill>
                  <a:srgbClr val="FFC000"/>
                </a:solidFill>
              </a:rPr>
              <a:t>O emocionar  que constitui a APROPRIAÇÃO:</a:t>
            </a:r>
            <a:br>
              <a:rPr lang="pt-BR" sz="2600" dirty="0" smtClean="0">
                <a:solidFill>
                  <a:srgbClr val="FFC000"/>
                </a:solidFill>
              </a:rPr>
            </a:br>
            <a:r>
              <a:rPr lang="pt-BR" sz="2600" dirty="0" smtClean="0">
                <a:solidFill>
                  <a:srgbClr val="FFC000"/>
                </a:solidFill>
              </a:rPr>
              <a:t/>
            </a:r>
            <a:br>
              <a:rPr lang="pt-BR" sz="2600" dirty="0" smtClean="0">
                <a:solidFill>
                  <a:srgbClr val="FFC000"/>
                </a:solidFill>
              </a:rPr>
            </a:br>
            <a:r>
              <a:rPr lang="pt-BR" sz="2400" dirty="0" smtClean="0">
                <a:solidFill>
                  <a:srgbClr val="FFC000"/>
                </a:solidFill>
              </a:rPr>
              <a:t>. do poder do outro – impedir o acesso normal do outro ser a algo que lhe é naturalmente legítimo </a:t>
            </a:r>
            <a:br>
              <a:rPr lang="pt-BR" sz="2400" dirty="0" smtClean="0">
                <a:solidFill>
                  <a:srgbClr val="FFC000"/>
                </a:solidFill>
              </a:rPr>
            </a:br>
            <a:r>
              <a:rPr lang="pt-BR" sz="1200" dirty="0" smtClean="0">
                <a:solidFill>
                  <a:srgbClr val="FFC000"/>
                </a:solidFill>
              </a:rPr>
              <a:t/>
            </a:r>
            <a:br>
              <a:rPr lang="pt-BR" sz="1200" dirty="0" smtClean="0">
                <a:solidFill>
                  <a:srgbClr val="FFC000"/>
                </a:solidFill>
              </a:rPr>
            </a:br>
            <a:r>
              <a:rPr lang="pt-BR" sz="2400" dirty="0" smtClean="0">
                <a:solidFill>
                  <a:srgbClr val="FFC000"/>
                </a:solidFill>
              </a:rPr>
              <a:t>. da obediência do outro – negação de si mesmo e do outro, em troca da conservação de algo </a:t>
            </a:r>
            <a:br>
              <a:rPr lang="pt-BR" sz="2400" dirty="0" smtClean="0">
                <a:solidFill>
                  <a:srgbClr val="FFC000"/>
                </a:solidFill>
              </a:rPr>
            </a:br>
            <a:r>
              <a:rPr lang="pt-BR" sz="1200" dirty="0" smtClean="0">
                <a:solidFill>
                  <a:srgbClr val="FFC000"/>
                </a:solidFill>
              </a:rPr>
              <a:t/>
            </a:r>
            <a:br>
              <a:rPr lang="pt-BR" sz="1200" dirty="0" smtClean="0">
                <a:solidFill>
                  <a:srgbClr val="FFC000"/>
                </a:solidFill>
              </a:rPr>
            </a:br>
            <a:r>
              <a:rPr lang="pt-BR" sz="2400" dirty="0" smtClean="0">
                <a:solidFill>
                  <a:srgbClr val="FFC000"/>
                </a:solidFill>
              </a:rPr>
              <a:t>. da hierarquia e da autoridade – negação do outro e de si mesmo, aceita diante de um argumento transcendental de caráter racional, espiritual ou místico</a:t>
            </a:r>
            <a:br>
              <a:rPr lang="pt-BR" sz="2400" dirty="0" smtClean="0">
                <a:solidFill>
                  <a:srgbClr val="FFC000"/>
                </a:solidFill>
              </a:rPr>
            </a:br>
            <a:r>
              <a:rPr lang="pt-BR" sz="1200" dirty="0" smtClean="0">
                <a:solidFill>
                  <a:srgbClr val="FFC000"/>
                </a:solidFill>
              </a:rPr>
              <a:t/>
            </a:r>
            <a:br>
              <a:rPr lang="pt-BR" sz="1200" dirty="0" smtClean="0">
                <a:solidFill>
                  <a:srgbClr val="FFC000"/>
                </a:solidFill>
              </a:rPr>
            </a:br>
            <a:r>
              <a:rPr lang="pt-BR" sz="2400" dirty="0" smtClean="0">
                <a:solidFill>
                  <a:srgbClr val="FFC000"/>
                </a:solidFill>
              </a:rPr>
              <a:t>. da amizade e da inimizade e o desejo de controle – negação do outro pela falta de confiança... </a:t>
            </a:r>
            <a:br>
              <a:rPr lang="pt-BR" sz="2400" dirty="0" smtClean="0">
                <a:solidFill>
                  <a:srgbClr val="FFC000"/>
                </a:solidFill>
              </a:rPr>
            </a:br>
            <a:r>
              <a:rPr lang="pt-BR" sz="2400" dirty="0" smtClean="0">
                <a:solidFill>
                  <a:srgbClr val="FFC000"/>
                </a:solidFill>
              </a:rPr>
              <a:t>					...</a:t>
            </a:r>
            <a:br>
              <a:rPr lang="pt-BR" sz="2400" dirty="0" smtClean="0">
                <a:solidFill>
                  <a:srgbClr val="FFC000"/>
                </a:solidFill>
              </a:rPr>
            </a:br>
            <a:r>
              <a:rPr lang="pt-BR" sz="2400" dirty="0" smtClean="0">
                <a:solidFill>
                  <a:srgbClr val="FFC000"/>
                </a:solidFill>
              </a:rPr>
              <a:t>						...</a:t>
            </a:r>
            <a:br>
              <a:rPr lang="pt-BR" sz="2400" dirty="0" smtClean="0">
                <a:solidFill>
                  <a:srgbClr val="FFC000"/>
                </a:solidFill>
              </a:rPr>
            </a:br>
            <a:r>
              <a:rPr lang="pt-BR" sz="2400" dirty="0" smtClean="0">
                <a:solidFill>
                  <a:srgbClr val="FFC000"/>
                </a:solidFill>
              </a:rPr>
              <a:t/>
            </a:r>
            <a:br>
              <a:rPr lang="pt-BR" sz="2400" dirty="0" smtClean="0">
                <a:solidFill>
                  <a:srgbClr val="FFC000"/>
                </a:solidFill>
              </a:rPr>
            </a:br>
            <a:r>
              <a:rPr lang="pt-BR" sz="2600" dirty="0" smtClean="0">
                <a:solidFill>
                  <a:srgbClr val="FFC000"/>
                </a:solidFill>
              </a:rPr>
              <a:t/>
            </a:r>
            <a:br>
              <a:rPr lang="pt-BR" sz="2600" dirty="0" smtClean="0">
                <a:solidFill>
                  <a:srgbClr val="FFC000"/>
                </a:solidFill>
              </a:rPr>
            </a:br>
            <a:endParaRPr lang="pt-BR" sz="2600" b="1" cap="all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764704"/>
            <a:ext cx="8424936" cy="4883150"/>
          </a:xfrm>
        </p:spPr>
        <p:txBody>
          <a:bodyPr>
            <a:noAutofit/>
          </a:bodyPr>
          <a:lstStyle/>
          <a:p>
            <a:pPr algn="l">
              <a:spcAft>
                <a:spcPts val="2400"/>
              </a:spcAft>
            </a:pPr>
            <a:r>
              <a:rPr lang="pt-BR" sz="2800" dirty="0" smtClean="0">
                <a:solidFill>
                  <a:srgbClr val="FFC000"/>
                </a:solidFill>
              </a:rPr>
              <a:t>O emocionar que constitui a APROPRIAÇÃO do outro,</a:t>
            </a:r>
            <a:br>
              <a:rPr lang="pt-BR" sz="2800" dirty="0" smtClean="0">
                <a:solidFill>
                  <a:srgbClr val="FFC000"/>
                </a:solidFill>
              </a:rPr>
            </a:br>
            <a:r>
              <a:rPr lang="pt-BR" sz="2800" dirty="0" smtClean="0">
                <a:solidFill>
                  <a:srgbClr val="FFC000"/>
                </a:solidFill>
              </a:rPr>
              <a:t/>
            </a:r>
            <a:br>
              <a:rPr lang="pt-BR" sz="2800" dirty="0" smtClean="0">
                <a:solidFill>
                  <a:srgbClr val="FFC000"/>
                </a:solidFill>
              </a:rPr>
            </a:br>
            <a:r>
              <a:rPr lang="pt-BR" sz="2800" dirty="0" smtClean="0">
                <a:solidFill>
                  <a:srgbClr val="FFFF00"/>
                </a:solidFill>
              </a:rPr>
              <a:t>deve ter se estabelecido como um aspecto da maneira cotidiana de viver antes que as mulheres pudessem ser submetidas e escravizadas de modo que </a:t>
            </a:r>
            <a:br>
              <a:rPr lang="pt-BR" sz="2800" dirty="0" smtClean="0">
                <a:solidFill>
                  <a:srgbClr val="FFFF00"/>
                </a:solidFill>
              </a:rPr>
            </a:br>
            <a:r>
              <a:rPr lang="pt-BR" sz="2800" dirty="0" smtClean="0">
                <a:solidFill>
                  <a:srgbClr val="FFFF00"/>
                </a:solidFill>
              </a:rPr>
              <a:t/>
            </a:r>
            <a:br>
              <a:rPr lang="pt-BR" sz="2800" dirty="0" smtClean="0">
                <a:solidFill>
                  <a:srgbClr val="FFFF00"/>
                </a:solidFill>
              </a:rPr>
            </a:br>
            <a:r>
              <a:rPr lang="pt-BR" sz="2800" dirty="0" smtClean="0">
                <a:solidFill>
                  <a:schemeClr val="bg1"/>
                </a:solidFill>
              </a:rPr>
              <a:t>seus filhos viessem a se tornar adultos que aceitassem a escravização de suas mães como algo natural.</a:t>
            </a:r>
            <a:br>
              <a:rPr lang="pt-BR" sz="2800" dirty="0" smtClean="0">
                <a:solidFill>
                  <a:schemeClr val="bg1"/>
                </a:solidFill>
              </a:rPr>
            </a:br>
            <a:r>
              <a:rPr lang="pt-BR" sz="2800" dirty="0" smtClean="0">
                <a:solidFill>
                  <a:schemeClr val="bg1"/>
                </a:solidFill>
              </a:rPr>
              <a:t/>
            </a:r>
            <a:br>
              <a:rPr lang="pt-BR" sz="2800" dirty="0" smtClean="0">
                <a:solidFill>
                  <a:schemeClr val="bg1"/>
                </a:solidFill>
              </a:rPr>
            </a:br>
            <a:r>
              <a:rPr lang="pt-BR" sz="2200" dirty="0" smtClean="0">
                <a:solidFill>
                  <a:schemeClr val="bg1"/>
                </a:solidFill>
              </a:rPr>
              <a:t>[questionam o Complexo de Édipo proposto por Freud como universal, propondo sua origem, de fato, no menino que se revolta contra o pai que escraviza e faz sofrer sua mãe cativa – na transição de culturas e </a:t>
            </a:r>
            <a:br>
              <a:rPr lang="pt-BR" sz="2200" dirty="0" smtClean="0">
                <a:solidFill>
                  <a:schemeClr val="bg1"/>
                </a:solidFill>
              </a:rPr>
            </a:br>
            <a:r>
              <a:rPr lang="pt-BR" sz="2200" dirty="0" smtClean="0">
                <a:solidFill>
                  <a:schemeClr val="bg1"/>
                </a:solidFill>
              </a:rPr>
              <a:t>em sua continuidade]</a:t>
            </a:r>
            <a:endParaRPr lang="pt-BR" sz="2200" b="1" cap="all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764704"/>
            <a:ext cx="8208912" cy="4883150"/>
          </a:xfrm>
        </p:spPr>
        <p:txBody>
          <a:bodyPr>
            <a:noAutofit/>
          </a:bodyPr>
          <a:lstStyle/>
          <a:p>
            <a:pPr algn="l">
              <a:spcAft>
                <a:spcPts val="2400"/>
              </a:spcAft>
            </a:pPr>
            <a:r>
              <a:rPr lang="pt-BR" sz="2800" dirty="0" smtClean="0">
                <a:solidFill>
                  <a:srgbClr val="FFC000"/>
                </a:solidFill>
              </a:rPr>
              <a:t>Fazer algo pelo outro ou para o outro não constitui subordinação ou servidão.</a:t>
            </a:r>
            <a:br>
              <a:rPr lang="pt-BR" sz="2800" dirty="0" smtClean="0">
                <a:solidFill>
                  <a:srgbClr val="FFC000"/>
                </a:solidFill>
              </a:rPr>
            </a:br>
            <a:r>
              <a:rPr lang="pt-BR" sz="2800" dirty="0" smtClean="0">
                <a:solidFill>
                  <a:srgbClr val="FFC000"/>
                </a:solidFill>
              </a:rPr>
              <a:t/>
            </a:r>
            <a:br>
              <a:rPr lang="pt-BR" sz="2800" dirty="0" smtClean="0">
                <a:solidFill>
                  <a:srgbClr val="FFC000"/>
                </a:solidFill>
              </a:rPr>
            </a:br>
            <a:r>
              <a:rPr lang="pt-BR" sz="2800" dirty="0" smtClean="0">
                <a:solidFill>
                  <a:srgbClr val="FFC000"/>
                </a:solidFill>
              </a:rPr>
              <a:t/>
            </a:r>
            <a:br>
              <a:rPr lang="pt-BR" sz="2800" dirty="0" smtClean="0">
                <a:solidFill>
                  <a:srgbClr val="FFC000"/>
                </a:solidFill>
              </a:rPr>
            </a:br>
            <a:r>
              <a:rPr lang="pt-BR" sz="2800" dirty="0" smtClean="0">
                <a:solidFill>
                  <a:srgbClr val="FFFF00"/>
                </a:solidFill>
              </a:rPr>
              <a:t>É a emoção sob a qual se faz ou se recebe o que </a:t>
            </a:r>
            <a:br>
              <a:rPr lang="pt-BR" sz="2800" dirty="0" smtClean="0">
                <a:solidFill>
                  <a:srgbClr val="FFFF00"/>
                </a:solidFill>
              </a:rPr>
            </a:br>
            <a:r>
              <a:rPr lang="pt-BR" sz="2800" dirty="0" smtClean="0">
                <a:solidFill>
                  <a:srgbClr val="FFFF00"/>
                </a:solidFill>
              </a:rPr>
              <a:t>é feito que transforma esse fazer </a:t>
            </a:r>
            <a:br>
              <a:rPr lang="pt-BR" sz="2800" dirty="0" smtClean="0">
                <a:solidFill>
                  <a:srgbClr val="FFFF00"/>
                </a:solidFill>
              </a:rPr>
            </a:br>
            <a:r>
              <a:rPr lang="pt-BR" sz="2800" dirty="0" smtClean="0">
                <a:solidFill>
                  <a:srgbClr val="FFFF00"/>
                </a:solidFill>
              </a:rPr>
              <a:t>numa coisa ou noutra.</a:t>
            </a:r>
            <a:br>
              <a:rPr lang="pt-BR" sz="2800" dirty="0" smtClean="0">
                <a:solidFill>
                  <a:srgbClr val="FFFF00"/>
                </a:solidFill>
              </a:rPr>
            </a:br>
            <a:r>
              <a:rPr lang="pt-BR" sz="2600" dirty="0" smtClean="0">
                <a:solidFill>
                  <a:srgbClr val="FFFF00"/>
                </a:solidFill>
              </a:rPr>
              <a:t/>
            </a:r>
            <a:br>
              <a:rPr lang="pt-BR" sz="2600" dirty="0" smtClean="0">
                <a:solidFill>
                  <a:srgbClr val="FFFF00"/>
                </a:solidFill>
              </a:rPr>
            </a:br>
            <a:endParaRPr lang="pt-BR" sz="2600" b="1" cap="all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764704"/>
            <a:ext cx="8424936" cy="4883150"/>
          </a:xfrm>
        </p:spPr>
        <p:txBody>
          <a:bodyPr>
            <a:noAutofit/>
          </a:bodyPr>
          <a:lstStyle/>
          <a:p>
            <a:pPr algn="l">
              <a:spcAft>
                <a:spcPts val="2400"/>
              </a:spcAft>
            </a:pPr>
            <a:r>
              <a:rPr lang="pt-BR" sz="2800" dirty="0" smtClean="0">
                <a:solidFill>
                  <a:srgbClr val="FFC000"/>
                </a:solidFill>
              </a:rPr>
              <a:t>O respeito por si mesmo e pelo outro surgem nas relações de aceitação mútua e no encontro corporal, </a:t>
            </a:r>
            <a:br>
              <a:rPr lang="pt-BR" sz="2800" dirty="0" smtClean="0">
                <a:solidFill>
                  <a:srgbClr val="FFC000"/>
                </a:solidFill>
              </a:rPr>
            </a:br>
            <a:r>
              <a:rPr lang="pt-BR" sz="2800" dirty="0" smtClean="0">
                <a:solidFill>
                  <a:srgbClr val="FFC000"/>
                </a:solidFill>
              </a:rPr>
              <a:t>no âmbito de uma confiança mútua e total.</a:t>
            </a:r>
            <a:br>
              <a:rPr lang="pt-BR" sz="2800" dirty="0" smtClean="0">
                <a:solidFill>
                  <a:srgbClr val="FFC000"/>
                </a:solidFill>
              </a:rPr>
            </a:br>
            <a:r>
              <a:rPr lang="pt-BR" sz="2800" dirty="0" smtClean="0">
                <a:solidFill>
                  <a:schemeClr val="bg1"/>
                </a:solidFill>
              </a:rPr>
              <a:t/>
            </a:r>
            <a:br>
              <a:rPr lang="pt-BR" sz="2800" dirty="0" smtClean="0">
                <a:solidFill>
                  <a:schemeClr val="bg1"/>
                </a:solidFill>
              </a:rPr>
            </a:br>
            <a:r>
              <a:rPr lang="pt-BR" sz="2800" dirty="0" smtClean="0">
                <a:solidFill>
                  <a:schemeClr val="bg1"/>
                </a:solidFill>
              </a:rPr>
              <a:t/>
            </a:r>
            <a:br>
              <a:rPr lang="pt-BR" sz="2800" dirty="0" smtClean="0">
                <a:solidFill>
                  <a:schemeClr val="bg1"/>
                </a:solidFill>
              </a:rPr>
            </a:br>
            <a:r>
              <a:rPr lang="pt-BR" sz="2800" dirty="0" smtClean="0">
                <a:solidFill>
                  <a:srgbClr val="FFFF00"/>
                </a:solidFill>
              </a:rPr>
              <a:t>O abuso (uso forçado)  e a mutilação do corpo de uma pessoa por outra viola essa confiança fundamental.</a:t>
            </a:r>
            <a:endParaRPr lang="pt-BR" sz="2800" b="1" cap="all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764704"/>
            <a:ext cx="8424936" cy="4883150"/>
          </a:xfrm>
        </p:spPr>
        <p:txBody>
          <a:bodyPr>
            <a:noAutofit/>
          </a:bodyPr>
          <a:lstStyle/>
          <a:p>
            <a:pPr algn="l">
              <a:spcAft>
                <a:spcPts val="2400"/>
              </a:spcAft>
            </a:pPr>
            <a:r>
              <a:rPr lang="pt-BR" sz="2800" dirty="0" smtClean="0">
                <a:solidFill>
                  <a:srgbClr val="FFC000"/>
                </a:solidFill>
              </a:rPr>
              <a:t>A perda do respeito por si mesmo e pelo outro, destrói a identidade social e a dignidade individual de um ser humano como aspectos de sua dinâmica biológica. </a:t>
            </a:r>
            <a:br>
              <a:rPr lang="pt-BR" sz="2800" dirty="0" smtClean="0">
                <a:solidFill>
                  <a:srgbClr val="FFC000"/>
                </a:solidFill>
              </a:rPr>
            </a:br>
            <a:r>
              <a:rPr lang="pt-BR" sz="2800" dirty="0" smtClean="0">
                <a:solidFill>
                  <a:srgbClr val="FFC000"/>
                </a:solidFill>
              </a:rPr>
              <a:t/>
            </a:r>
            <a:br>
              <a:rPr lang="pt-BR" sz="2800" dirty="0" smtClean="0">
                <a:solidFill>
                  <a:srgbClr val="FFC000"/>
                </a:solidFill>
              </a:rPr>
            </a:br>
            <a:r>
              <a:rPr lang="pt-BR" sz="2800" dirty="0" smtClean="0">
                <a:solidFill>
                  <a:srgbClr val="FFFF00"/>
                </a:solidFill>
              </a:rPr>
              <a:t>Instala-se uma desolação  que só pode ser curada por meio da recuperação do respeito por si mesmo e pelo outro, </a:t>
            </a:r>
            <a:r>
              <a:rPr lang="pt-BR" sz="2800" b="1" dirty="0" smtClean="0">
                <a:solidFill>
                  <a:srgbClr val="FFFF00"/>
                </a:solidFill>
              </a:rPr>
              <a:t>na mesma ou em outra comunidade humana</a:t>
            </a:r>
            <a:r>
              <a:rPr lang="pt-BR" sz="2800" dirty="0" smtClean="0">
                <a:solidFill>
                  <a:srgbClr val="FFFF00"/>
                </a:solidFill>
              </a:rPr>
              <a:t>.</a:t>
            </a:r>
            <a:br>
              <a:rPr lang="pt-BR" sz="2800" dirty="0" smtClean="0">
                <a:solidFill>
                  <a:srgbClr val="FFFF00"/>
                </a:solidFill>
              </a:rPr>
            </a:br>
            <a:r>
              <a:rPr lang="pt-BR" sz="2800" dirty="0" smtClean="0">
                <a:solidFill>
                  <a:srgbClr val="FFFF00"/>
                </a:solidFill>
              </a:rPr>
              <a:t/>
            </a:r>
            <a:br>
              <a:rPr lang="pt-BR" sz="2800" dirty="0" smtClean="0">
                <a:solidFill>
                  <a:srgbClr val="FFFF00"/>
                </a:solidFill>
              </a:rPr>
            </a:br>
            <a:r>
              <a:rPr lang="pt-BR" sz="2800" b="1" dirty="0" smtClean="0">
                <a:solidFill>
                  <a:schemeClr val="bg1"/>
                </a:solidFill>
              </a:rPr>
              <a:t>Para que ocorra a aceitação da subordinação como relação legítima, tanto pelo abusador quanto por </a:t>
            </a:r>
            <a:br>
              <a:rPr lang="pt-BR" sz="2800" b="1" dirty="0" smtClean="0">
                <a:solidFill>
                  <a:schemeClr val="bg1"/>
                </a:solidFill>
              </a:rPr>
            </a:br>
            <a:r>
              <a:rPr lang="pt-BR" sz="2800" b="1" dirty="0" smtClean="0">
                <a:solidFill>
                  <a:schemeClr val="bg1"/>
                </a:solidFill>
              </a:rPr>
              <a:t>sua vítima, ambos devem viver no </a:t>
            </a:r>
            <a:br>
              <a:rPr lang="pt-BR" sz="2800" b="1" dirty="0" smtClean="0">
                <a:solidFill>
                  <a:schemeClr val="bg1"/>
                </a:solidFill>
              </a:rPr>
            </a:br>
            <a:r>
              <a:rPr lang="pt-BR" sz="2800" b="1" dirty="0" smtClean="0">
                <a:solidFill>
                  <a:schemeClr val="bg1"/>
                </a:solidFill>
              </a:rPr>
              <a:t>espaço psíquico da apropriação.</a:t>
            </a:r>
            <a:endParaRPr lang="pt-BR" sz="2800" b="1" cap="all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836712"/>
            <a:ext cx="8424936" cy="4883150"/>
          </a:xfrm>
        </p:spPr>
        <p:txBody>
          <a:bodyPr>
            <a:noAutofit/>
          </a:bodyPr>
          <a:lstStyle/>
          <a:p>
            <a:pPr algn="l">
              <a:spcAft>
                <a:spcPts val="2400"/>
              </a:spcAft>
            </a:pPr>
            <a:r>
              <a:rPr lang="pt-BR" sz="2800" dirty="0" smtClean="0">
                <a:solidFill>
                  <a:srgbClr val="FFC000"/>
                </a:solidFill>
              </a:rPr>
              <a:t>Tal maneira de viver, na cultura ocidental, surgiu com o patriarcado, com o estabelecimento da vida pastoril.</a:t>
            </a:r>
            <a:br>
              <a:rPr lang="pt-BR" sz="2800" dirty="0" smtClean="0">
                <a:solidFill>
                  <a:srgbClr val="FFC000"/>
                </a:solidFill>
              </a:rPr>
            </a:br>
            <a:r>
              <a:rPr lang="pt-BR" sz="2800" dirty="0" smtClean="0">
                <a:solidFill>
                  <a:srgbClr val="FFC000"/>
                </a:solidFill>
              </a:rPr>
              <a:t/>
            </a:r>
            <a:br>
              <a:rPr lang="pt-BR" sz="2800" dirty="0" smtClean="0">
                <a:solidFill>
                  <a:srgbClr val="FFC000"/>
                </a:solidFill>
              </a:rPr>
            </a:br>
            <a:r>
              <a:rPr lang="pt-BR" sz="2800" dirty="0" smtClean="0">
                <a:solidFill>
                  <a:srgbClr val="FFFF00"/>
                </a:solidFill>
              </a:rPr>
              <a:t>Ao se </a:t>
            </a:r>
            <a:r>
              <a:rPr lang="pt-BR" sz="2800" b="1" dirty="0" smtClean="0">
                <a:solidFill>
                  <a:srgbClr val="FFFF00"/>
                </a:solidFill>
              </a:rPr>
              <a:t>possuir</a:t>
            </a:r>
            <a:r>
              <a:rPr lang="pt-BR" sz="2800" dirty="0" smtClean="0">
                <a:solidFill>
                  <a:srgbClr val="FFFF00"/>
                </a:solidFill>
              </a:rPr>
              <a:t> um rebanho os outros seres antes comensais tornam-se inimigos.</a:t>
            </a:r>
            <a:br>
              <a:rPr lang="pt-BR" sz="2800" dirty="0" smtClean="0">
                <a:solidFill>
                  <a:srgbClr val="FFFF00"/>
                </a:solidFill>
              </a:rPr>
            </a:br>
            <a:r>
              <a:rPr lang="pt-BR" sz="2800" dirty="0" smtClean="0">
                <a:solidFill>
                  <a:srgbClr val="FFFF00"/>
                </a:solidFill>
              </a:rPr>
              <a:t/>
            </a:r>
            <a:br>
              <a:rPr lang="pt-BR" sz="2800" dirty="0" smtClean="0">
                <a:solidFill>
                  <a:srgbClr val="FFFF00"/>
                </a:solidFill>
              </a:rPr>
            </a:br>
            <a:r>
              <a:rPr lang="pt-BR" sz="2800" dirty="0" smtClean="0">
                <a:solidFill>
                  <a:schemeClr val="bg1"/>
                </a:solidFill>
              </a:rPr>
              <a:t>Instala-se o espaço psíquico da</a:t>
            </a:r>
            <a:br>
              <a:rPr lang="pt-BR" sz="2800" dirty="0" smtClean="0">
                <a:solidFill>
                  <a:schemeClr val="bg1"/>
                </a:solidFill>
              </a:rPr>
            </a:br>
            <a:r>
              <a:rPr lang="pt-BR" sz="2800" dirty="0" smtClean="0">
                <a:solidFill>
                  <a:schemeClr val="bg1"/>
                </a:solidFill>
              </a:rPr>
              <a:t>APROPRIAÇÃO da natureza e do outro.</a:t>
            </a:r>
            <a:br>
              <a:rPr lang="pt-BR" sz="2800" dirty="0" smtClean="0">
                <a:solidFill>
                  <a:schemeClr val="bg1"/>
                </a:solidFill>
              </a:rPr>
            </a:br>
            <a:r>
              <a:rPr lang="pt-BR" sz="2800" dirty="0" smtClean="0">
                <a:solidFill>
                  <a:schemeClr val="bg1"/>
                </a:solidFill>
              </a:rPr>
              <a:t/>
            </a:r>
            <a:br>
              <a:rPr lang="pt-BR" sz="2800" dirty="0" smtClean="0">
                <a:solidFill>
                  <a:schemeClr val="bg1"/>
                </a:solidFill>
              </a:rPr>
            </a:br>
            <a:r>
              <a:rPr lang="pt-BR" sz="2800" b="1" dirty="0" smtClean="0">
                <a:solidFill>
                  <a:schemeClr val="bg1"/>
                </a:solidFill>
              </a:rPr>
              <a:t>O outro/a natureza tornam-se um </a:t>
            </a:r>
            <a:br>
              <a:rPr lang="pt-BR" sz="2800" b="1" dirty="0" smtClean="0">
                <a:solidFill>
                  <a:schemeClr val="bg1"/>
                </a:solidFill>
              </a:rPr>
            </a:br>
            <a:r>
              <a:rPr lang="pt-BR" sz="2800" b="1" dirty="0" smtClean="0">
                <a:solidFill>
                  <a:schemeClr val="bg1"/>
                </a:solidFill>
              </a:rPr>
              <a:t>inimigo em potencial.</a:t>
            </a:r>
            <a:endParaRPr lang="pt-BR" sz="2800" b="1" cap="all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719064" y="836712"/>
            <a:ext cx="8424936" cy="4883150"/>
          </a:xfrm>
        </p:spPr>
        <p:txBody>
          <a:bodyPr>
            <a:noAutofit/>
          </a:bodyPr>
          <a:lstStyle/>
          <a:p>
            <a:pPr algn="l">
              <a:spcAft>
                <a:spcPts val="2400"/>
              </a:spcAft>
            </a:pPr>
            <a:r>
              <a:rPr lang="pt-BR" sz="2800" dirty="0" smtClean="0">
                <a:solidFill>
                  <a:srgbClr val="FFC000"/>
                </a:solidFill>
              </a:rPr>
              <a:t>As mulheres aceitaram como condição legítima de convivência a dominação e o abuso por parte do</a:t>
            </a:r>
            <a:br>
              <a:rPr lang="pt-BR" sz="2800" dirty="0" smtClean="0">
                <a:solidFill>
                  <a:srgbClr val="FFC000"/>
                </a:solidFill>
              </a:rPr>
            </a:br>
            <a:r>
              <a:rPr lang="pt-BR" sz="2800" dirty="0" smtClean="0">
                <a:solidFill>
                  <a:srgbClr val="FFC000"/>
                </a:solidFill>
              </a:rPr>
              <a:t>homem como patriarca.</a:t>
            </a:r>
            <a:br>
              <a:rPr lang="pt-BR" sz="2800" dirty="0" smtClean="0">
                <a:solidFill>
                  <a:srgbClr val="FFC000"/>
                </a:solidFill>
              </a:rPr>
            </a:br>
            <a:r>
              <a:rPr lang="pt-BR" sz="2800" dirty="0" smtClean="0">
                <a:solidFill>
                  <a:srgbClr val="FFC000"/>
                </a:solidFill>
              </a:rPr>
              <a:t/>
            </a:r>
            <a:br>
              <a:rPr lang="pt-BR" sz="2800" dirty="0" smtClean="0">
                <a:solidFill>
                  <a:srgbClr val="FFC000"/>
                </a:solidFill>
              </a:rPr>
            </a:br>
            <a:r>
              <a:rPr lang="pt-BR" sz="2800" dirty="0" smtClean="0">
                <a:solidFill>
                  <a:srgbClr val="FFFF00"/>
                </a:solidFill>
              </a:rPr>
              <a:t>Isso aceito, passou a ser a principal fonte de servidão e escravidão em nossa cultura - </a:t>
            </a:r>
            <a:r>
              <a:rPr lang="pt-BR" sz="2800" b="1" dirty="0" smtClean="0">
                <a:solidFill>
                  <a:schemeClr val="bg1"/>
                </a:solidFill>
              </a:rPr>
              <a:t>como consequência do espaço psíquico do patriarcado</a:t>
            </a:r>
            <a:br>
              <a:rPr lang="pt-BR" sz="2800" b="1" dirty="0" smtClean="0">
                <a:solidFill>
                  <a:schemeClr val="bg1"/>
                </a:solidFill>
              </a:rPr>
            </a:br>
            <a:r>
              <a:rPr lang="pt-BR" sz="2800" b="1" dirty="0" smtClean="0">
                <a:solidFill>
                  <a:schemeClr val="bg1"/>
                </a:solidFill>
              </a:rPr>
              <a:t/>
            </a:r>
            <a:br>
              <a:rPr lang="pt-BR" sz="2800" b="1" dirty="0" smtClean="0">
                <a:solidFill>
                  <a:schemeClr val="bg1"/>
                </a:solidFill>
              </a:rPr>
            </a:br>
            <a:r>
              <a:rPr lang="pt-BR" sz="2800" dirty="0" smtClean="0">
                <a:solidFill>
                  <a:schemeClr val="bg1"/>
                </a:solidFill>
              </a:rPr>
              <a:t>estabelecido</a:t>
            </a:r>
            <a:r>
              <a:rPr lang="pt-BR" sz="2800" b="1" dirty="0" smtClean="0">
                <a:solidFill>
                  <a:schemeClr val="bg1"/>
                </a:solidFill>
              </a:rPr>
              <a:t> </a:t>
            </a:r>
            <a:r>
              <a:rPr lang="pt-BR" sz="2800" dirty="0" smtClean="0">
                <a:solidFill>
                  <a:schemeClr val="bg1"/>
                </a:solidFill>
              </a:rPr>
              <a:t>por meio da apropriação das mulheres patriarcais e não patriarcais na guerra</a:t>
            </a:r>
            <a:br>
              <a:rPr lang="pt-BR" sz="2800" dirty="0" smtClean="0">
                <a:solidFill>
                  <a:schemeClr val="bg1"/>
                </a:solidFill>
              </a:rPr>
            </a:br>
            <a:r>
              <a:rPr lang="pt-BR" sz="2800" dirty="0" smtClean="0">
                <a:solidFill>
                  <a:schemeClr val="bg1"/>
                </a:solidFill>
              </a:rPr>
              <a:t>e  sua  subordinação  mediante  a </a:t>
            </a:r>
            <a:br>
              <a:rPr lang="pt-BR" sz="2800" dirty="0" smtClean="0">
                <a:solidFill>
                  <a:schemeClr val="bg1"/>
                </a:solidFill>
              </a:rPr>
            </a:br>
            <a:r>
              <a:rPr lang="pt-BR" sz="2800" dirty="0" smtClean="0">
                <a:solidFill>
                  <a:schemeClr val="bg1"/>
                </a:solidFill>
              </a:rPr>
              <a:t>sexualidade e trabalhos forçados.</a:t>
            </a:r>
            <a:endParaRPr lang="pt-BR" sz="2800" b="1" cap="all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719064" y="836712"/>
            <a:ext cx="8424936" cy="4883150"/>
          </a:xfrm>
        </p:spPr>
        <p:txBody>
          <a:bodyPr>
            <a:noAutofit/>
          </a:bodyPr>
          <a:lstStyle/>
          <a:p>
            <a:pPr algn="l">
              <a:spcAft>
                <a:spcPts val="2400"/>
              </a:spcAft>
            </a:pPr>
            <a:r>
              <a:rPr lang="pt-BR" sz="2800" dirty="0" smtClean="0">
                <a:solidFill>
                  <a:srgbClr val="FFC000"/>
                </a:solidFill>
              </a:rPr>
              <a:t>Por meio do emocionar da apropriação, o patriarcado criou o espaço psíquico que tornou possível a </a:t>
            </a:r>
            <a:br>
              <a:rPr lang="pt-BR" sz="2800" dirty="0" smtClean="0">
                <a:solidFill>
                  <a:srgbClr val="FFC000"/>
                </a:solidFill>
              </a:rPr>
            </a:br>
            <a:r>
              <a:rPr lang="pt-BR" sz="2800" dirty="0" smtClean="0">
                <a:solidFill>
                  <a:srgbClr val="FFC000"/>
                </a:solidFill>
              </a:rPr>
              <a:t>destruição da colaboração fundamental </a:t>
            </a:r>
            <a:br>
              <a:rPr lang="pt-BR" sz="2800" dirty="0" smtClean="0">
                <a:solidFill>
                  <a:srgbClr val="FFC000"/>
                </a:solidFill>
              </a:rPr>
            </a:br>
            <a:r>
              <a:rPr lang="pt-BR" sz="2800" dirty="0" smtClean="0">
                <a:solidFill>
                  <a:srgbClr val="FFC000"/>
                </a:solidFill>
              </a:rPr>
              <a:t>de homens e mulheres, própria da </a:t>
            </a:r>
            <a:br>
              <a:rPr lang="pt-BR" sz="2800" dirty="0" smtClean="0">
                <a:solidFill>
                  <a:srgbClr val="FFC000"/>
                </a:solidFill>
              </a:rPr>
            </a:br>
            <a:r>
              <a:rPr lang="pt-BR" sz="2800" dirty="0" smtClean="0">
                <a:solidFill>
                  <a:srgbClr val="FFC000"/>
                </a:solidFill>
              </a:rPr>
              <a:t>vida </a:t>
            </a:r>
            <a:r>
              <a:rPr lang="pt-BR" sz="2800" dirty="0" err="1" smtClean="0">
                <a:solidFill>
                  <a:srgbClr val="FFC000"/>
                </a:solidFill>
              </a:rPr>
              <a:t>matrística</a:t>
            </a:r>
            <a:r>
              <a:rPr lang="pt-BR" sz="2800" dirty="0" smtClean="0">
                <a:solidFill>
                  <a:srgbClr val="FFC000"/>
                </a:solidFill>
              </a:rPr>
              <a:t>.</a:t>
            </a:r>
            <a:br>
              <a:rPr lang="pt-BR" sz="2800" dirty="0" smtClean="0">
                <a:solidFill>
                  <a:srgbClr val="FFC000"/>
                </a:solidFill>
              </a:rPr>
            </a:br>
            <a:r>
              <a:rPr lang="pt-BR" sz="2800" dirty="0" smtClean="0">
                <a:solidFill>
                  <a:srgbClr val="FFC000"/>
                </a:solidFill>
              </a:rPr>
              <a:t/>
            </a:r>
            <a:br>
              <a:rPr lang="pt-BR" sz="2800" dirty="0" smtClean="0">
                <a:solidFill>
                  <a:srgbClr val="FFC000"/>
                </a:solidFill>
              </a:rPr>
            </a:br>
            <a:r>
              <a:rPr lang="pt-BR" sz="2800" dirty="0" smtClean="0">
                <a:solidFill>
                  <a:srgbClr val="FFFF00"/>
                </a:solidFill>
              </a:rPr>
              <a:t>A servidão e a escravização da mulher surgiram na expansão do patriarcado, na guerra e na pirataria resultantes do crescimento da população.</a:t>
            </a:r>
            <a:r>
              <a:rPr lang="pt-BR" sz="2800" b="1" dirty="0" smtClean="0">
                <a:solidFill>
                  <a:schemeClr val="bg1"/>
                </a:solidFill>
              </a:rPr>
              <a:t/>
            </a:r>
            <a:br>
              <a:rPr lang="pt-BR" sz="2800" b="1" dirty="0" smtClean="0">
                <a:solidFill>
                  <a:schemeClr val="bg1"/>
                </a:solidFill>
              </a:rPr>
            </a:br>
            <a:r>
              <a:rPr lang="pt-BR" sz="2800" b="1" dirty="0" smtClean="0">
                <a:solidFill>
                  <a:schemeClr val="bg1"/>
                </a:solidFill>
              </a:rPr>
              <a:t/>
            </a:r>
            <a:br>
              <a:rPr lang="pt-BR" sz="2800" b="1" dirty="0" smtClean="0">
                <a:solidFill>
                  <a:schemeClr val="bg1"/>
                </a:solidFill>
              </a:rPr>
            </a:br>
            <a:r>
              <a:rPr lang="pt-BR" sz="2800" dirty="0" smtClean="0">
                <a:solidFill>
                  <a:schemeClr val="bg1"/>
                </a:solidFill>
              </a:rPr>
              <a:t>Valorização da procriação no patriarcado – posse.</a:t>
            </a:r>
            <a:endParaRPr lang="pt-BR" sz="2800" b="1" cap="all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791072" y="1052736"/>
            <a:ext cx="8029400" cy="4883150"/>
          </a:xfrm>
        </p:spPr>
        <p:txBody>
          <a:bodyPr>
            <a:noAutofit/>
          </a:bodyPr>
          <a:lstStyle/>
          <a:p>
            <a:pPr algn="l">
              <a:spcAft>
                <a:spcPts val="2400"/>
              </a:spcAft>
            </a:pPr>
            <a:r>
              <a:rPr lang="pt-BR" sz="3200" b="1" dirty="0" smtClean="0">
                <a:solidFill>
                  <a:srgbClr val="FFC000"/>
                </a:solidFill>
              </a:rPr>
              <a:t>A conservação do novo emocionar ocorre </a:t>
            </a:r>
            <a:br>
              <a:rPr lang="pt-BR" sz="3200" b="1" dirty="0" smtClean="0">
                <a:solidFill>
                  <a:srgbClr val="FFC000"/>
                </a:solidFill>
              </a:rPr>
            </a:br>
            <a:r>
              <a:rPr lang="pt-BR" sz="3200" b="1" dirty="0" smtClean="0">
                <a:solidFill>
                  <a:srgbClr val="FFC000"/>
                </a:solidFill>
              </a:rPr>
              <a:t>por meio das crianças da comunidade.</a:t>
            </a:r>
            <a:br>
              <a:rPr lang="pt-BR" sz="3200" b="1" dirty="0" smtClean="0">
                <a:solidFill>
                  <a:srgbClr val="FFC000"/>
                </a:solidFill>
              </a:rPr>
            </a:br>
            <a:r>
              <a:rPr lang="pt-BR" sz="2800" dirty="0" smtClean="0">
                <a:solidFill>
                  <a:srgbClr val="FFC000"/>
                </a:solidFill>
              </a:rPr>
              <a:t/>
            </a:r>
            <a:br>
              <a:rPr lang="pt-BR" sz="2800" dirty="0" smtClean="0">
                <a:solidFill>
                  <a:srgbClr val="FFC000"/>
                </a:solidFill>
              </a:rPr>
            </a:br>
            <a:endParaRPr lang="pt-BR" sz="2800" b="1" cap="all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706090"/>
            <a:ext cx="8424936" cy="4883150"/>
          </a:xfrm>
        </p:spPr>
        <p:txBody>
          <a:bodyPr>
            <a:noAutofit/>
          </a:bodyPr>
          <a:lstStyle/>
          <a:p>
            <a:pPr algn="l">
              <a:spcAft>
                <a:spcPts val="2400"/>
              </a:spcAft>
            </a:pPr>
            <a:r>
              <a:rPr lang="pt-BR" sz="2800" dirty="0" smtClean="0">
                <a:solidFill>
                  <a:srgbClr val="FFC000"/>
                </a:solidFill>
              </a:rPr>
              <a:t>O patriarcado é um modo de viver um espaço psíquico.</a:t>
            </a:r>
            <a:br>
              <a:rPr lang="pt-BR" sz="2800" dirty="0" smtClean="0">
                <a:solidFill>
                  <a:srgbClr val="FFC000"/>
                </a:solidFill>
              </a:rPr>
            </a:br>
            <a:r>
              <a:rPr lang="pt-BR" sz="2800" dirty="0" smtClean="0">
                <a:solidFill>
                  <a:srgbClr val="FFC000"/>
                </a:solidFill>
              </a:rPr>
              <a:t/>
            </a:r>
            <a:br>
              <a:rPr lang="pt-BR" sz="2800" dirty="0" smtClean="0">
                <a:solidFill>
                  <a:srgbClr val="FFC000"/>
                </a:solidFill>
              </a:rPr>
            </a:br>
            <a:r>
              <a:rPr lang="pt-BR" sz="2800" dirty="0" smtClean="0">
                <a:solidFill>
                  <a:srgbClr val="FFFF00"/>
                </a:solidFill>
              </a:rPr>
              <a:t>Se quisermos recuperar a igualdade colaborativa da relação homem-mulher própria da vida </a:t>
            </a:r>
            <a:r>
              <a:rPr lang="pt-BR" sz="2800" dirty="0" err="1" smtClean="0">
                <a:solidFill>
                  <a:srgbClr val="FFFF00"/>
                </a:solidFill>
              </a:rPr>
              <a:t>matrística</a:t>
            </a:r>
            <a:r>
              <a:rPr lang="pt-BR" sz="2800" dirty="0" smtClean="0">
                <a:solidFill>
                  <a:srgbClr val="FFFF00"/>
                </a:solidFill>
              </a:rPr>
              <a:t>, </a:t>
            </a:r>
            <a:br>
              <a:rPr lang="pt-BR" sz="2800" dirty="0" smtClean="0">
                <a:solidFill>
                  <a:srgbClr val="FFFF00"/>
                </a:solidFill>
              </a:rPr>
            </a:br>
            <a:r>
              <a:rPr lang="pt-BR" sz="2800" dirty="0" smtClean="0">
                <a:solidFill>
                  <a:srgbClr val="FFFF00"/>
                </a:solidFill>
              </a:rPr>
              <a:t>temos de gerar um </a:t>
            </a:r>
            <a:r>
              <a:rPr lang="pt-BR" sz="2800" b="1" dirty="0" smtClean="0">
                <a:solidFill>
                  <a:srgbClr val="FFFF00"/>
                </a:solidFill>
              </a:rPr>
              <a:t>espaço psíquico </a:t>
            </a:r>
            <a:br>
              <a:rPr lang="pt-BR" sz="2800" b="1" dirty="0" smtClean="0">
                <a:solidFill>
                  <a:srgbClr val="FFFF00"/>
                </a:solidFill>
              </a:rPr>
            </a:br>
            <a:r>
              <a:rPr lang="pt-BR" sz="2800" b="1" dirty="0" err="1" smtClean="0">
                <a:solidFill>
                  <a:srgbClr val="FFFF00"/>
                </a:solidFill>
              </a:rPr>
              <a:t>neomatrístico</a:t>
            </a:r>
            <a:r>
              <a:rPr lang="pt-BR" sz="2800" b="1" dirty="0" smtClean="0">
                <a:solidFill>
                  <a:schemeClr val="bg1"/>
                </a:solidFill>
              </a:rPr>
              <a:t/>
            </a:r>
            <a:br>
              <a:rPr lang="pt-BR" sz="2800" b="1" dirty="0" smtClean="0">
                <a:solidFill>
                  <a:schemeClr val="bg1"/>
                </a:solidFill>
              </a:rPr>
            </a:br>
            <a:r>
              <a:rPr lang="pt-BR" sz="2800" b="1" dirty="0" smtClean="0">
                <a:solidFill>
                  <a:schemeClr val="bg1"/>
                </a:solidFill>
              </a:rPr>
              <a:t/>
            </a:r>
            <a:br>
              <a:rPr lang="pt-BR" sz="2800" b="1" dirty="0" smtClean="0">
                <a:solidFill>
                  <a:schemeClr val="bg1"/>
                </a:solidFill>
              </a:rPr>
            </a:br>
            <a:r>
              <a:rPr lang="pt-BR" sz="2800" dirty="0" smtClean="0">
                <a:solidFill>
                  <a:schemeClr val="bg1"/>
                </a:solidFill>
              </a:rPr>
              <a:t>reestabelecendo uma convivência mutuamente acolhedora e liberadora que se prolonga </a:t>
            </a:r>
            <a:br>
              <a:rPr lang="pt-BR" sz="2800" dirty="0" smtClean="0">
                <a:solidFill>
                  <a:schemeClr val="bg1"/>
                </a:solidFill>
              </a:rPr>
            </a:br>
            <a:r>
              <a:rPr lang="pt-BR" sz="2800" dirty="0" smtClean="0">
                <a:solidFill>
                  <a:schemeClr val="bg1"/>
                </a:solidFill>
              </a:rPr>
              <a:t>desde a infância até a vida adulta.</a:t>
            </a:r>
            <a:endParaRPr lang="pt-BR" sz="2800" b="1" cap="all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836712"/>
            <a:ext cx="8136904" cy="4883150"/>
          </a:xfrm>
        </p:spPr>
        <p:txBody>
          <a:bodyPr>
            <a:normAutofit fontScale="90000"/>
          </a:bodyPr>
          <a:lstStyle/>
          <a:p>
            <a:pPr>
              <a:lnSpc>
                <a:spcPct val="114000"/>
              </a:lnSpc>
            </a:pPr>
            <a:r>
              <a:rPr lang="pt-BR" sz="2900" dirty="0" smtClean="0">
                <a:solidFill>
                  <a:srgbClr val="FFC000"/>
                </a:solidFill>
              </a:rPr>
              <a:t>Nossa extrema interdependência, </a:t>
            </a:r>
            <a:br>
              <a:rPr lang="pt-BR" sz="2900" dirty="0" smtClean="0">
                <a:solidFill>
                  <a:srgbClr val="FFC000"/>
                </a:solidFill>
              </a:rPr>
            </a:br>
            <a:r>
              <a:rPr lang="pt-BR" sz="2900" dirty="0" smtClean="0">
                <a:solidFill>
                  <a:srgbClr val="FFC000"/>
                </a:solidFill>
              </a:rPr>
              <a:t>mesmo quando adultos e a </a:t>
            </a:r>
            <a:br>
              <a:rPr lang="pt-BR" sz="2900" dirty="0" smtClean="0">
                <a:solidFill>
                  <a:srgbClr val="FFC000"/>
                </a:solidFill>
              </a:rPr>
            </a:br>
            <a:r>
              <a:rPr lang="pt-BR" sz="2900" dirty="0" smtClean="0">
                <a:solidFill>
                  <a:srgbClr val="FFC000"/>
                </a:solidFill>
              </a:rPr>
              <a:t>extrema dependência de nossos filhotes, </a:t>
            </a:r>
            <a:r>
              <a:rPr lang="pt-BR" sz="3100" dirty="0" smtClean="0">
                <a:solidFill>
                  <a:srgbClr val="FFFF00"/>
                </a:solidFill>
              </a:rPr>
              <a:t>solicitaram, selecionaram o </a:t>
            </a:r>
            <a:br>
              <a:rPr lang="pt-BR" sz="3100" dirty="0" smtClean="0">
                <a:solidFill>
                  <a:srgbClr val="FFFF00"/>
                </a:solidFill>
              </a:rPr>
            </a:br>
            <a:r>
              <a:rPr lang="pt-BR" sz="3100" dirty="0" smtClean="0">
                <a:solidFill>
                  <a:srgbClr val="FFFF00"/>
                </a:solidFill>
              </a:rPr>
              <a:t>viver em intensa cooperação.</a:t>
            </a:r>
            <a:r>
              <a:rPr 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600" dirty="0" smtClean="0">
                <a:solidFill>
                  <a:srgbClr val="FFFF00"/>
                </a:solidFill>
              </a:rPr>
              <a:t>(grupos, casais, vínculos, </a:t>
            </a:r>
            <a:r>
              <a:rPr lang="pt-BR" sz="2600" b="1" dirty="0" smtClean="0">
                <a:solidFill>
                  <a:srgbClr val="FFFF00"/>
                </a:solidFill>
              </a:rPr>
              <a:t>representação abstrata do outro</a:t>
            </a:r>
            <a:r>
              <a:rPr lang="pt-BR" sz="2600" dirty="0" smtClean="0">
                <a:solidFill>
                  <a:srgbClr val="FFFF00"/>
                </a:solidFill>
              </a:rPr>
              <a:t>)</a:t>
            </a:r>
            <a:r>
              <a:rPr lang="pt-BR" sz="2600" dirty="0" smtClean="0">
                <a:solidFill>
                  <a:schemeClr val="bg1"/>
                </a:solidFill>
              </a:rPr>
              <a:t/>
            </a:r>
            <a:br>
              <a:rPr lang="pt-BR" sz="2600" dirty="0" smtClean="0">
                <a:solidFill>
                  <a:schemeClr val="bg1"/>
                </a:solidFill>
              </a:rPr>
            </a:br>
            <a:r>
              <a:rPr lang="pt-BR" sz="2600" dirty="0" smtClean="0">
                <a:solidFill>
                  <a:schemeClr val="bg1"/>
                </a:solidFill>
              </a:rPr>
              <a:t/>
            </a:r>
            <a:br>
              <a:rPr lang="pt-BR" sz="2600" dirty="0" smtClean="0">
                <a:solidFill>
                  <a:schemeClr val="bg1"/>
                </a:solidFill>
              </a:rPr>
            </a:br>
            <a:r>
              <a:rPr lang="pt-B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BIOLOGIA DO AMAR</a:t>
            </a:r>
            <a:br>
              <a:rPr lang="pt-BR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amar: constituir o outro como um legítimo outro para as interações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490066"/>
            <a:ext cx="6984776" cy="4883150"/>
          </a:xfrm>
        </p:spPr>
        <p:txBody>
          <a:bodyPr>
            <a:noAutofit/>
          </a:bodyPr>
          <a:lstStyle/>
          <a:p>
            <a:pPr algn="l">
              <a:spcAft>
                <a:spcPts val="2400"/>
              </a:spcAft>
            </a:pPr>
            <a:r>
              <a:rPr lang="pt-BR" sz="2800" dirty="0" smtClean="0">
                <a:solidFill>
                  <a:srgbClr val="FFC000"/>
                </a:solidFill>
              </a:rPr>
              <a:t>A consciência do que se quer viver é a única coisa que nos permite ser responsáveis </a:t>
            </a:r>
            <a:br>
              <a:rPr lang="pt-BR" sz="2800" dirty="0" smtClean="0">
                <a:solidFill>
                  <a:srgbClr val="FFC000"/>
                </a:solidFill>
              </a:rPr>
            </a:br>
            <a:r>
              <a:rPr lang="pt-BR" sz="2800" dirty="0" smtClean="0">
                <a:solidFill>
                  <a:srgbClr val="FFC000"/>
                </a:solidFill>
              </a:rPr>
              <a:t>em nosso viver,</a:t>
            </a:r>
            <a:br>
              <a:rPr lang="pt-BR" sz="2800" dirty="0" smtClean="0">
                <a:solidFill>
                  <a:srgbClr val="FFC000"/>
                </a:solidFill>
              </a:rPr>
            </a:br>
            <a:r>
              <a:rPr lang="pt-BR" sz="2800" dirty="0" smtClean="0">
                <a:solidFill>
                  <a:srgbClr val="FFC000"/>
                </a:solidFill>
              </a:rPr>
              <a:t/>
            </a:r>
            <a:br>
              <a:rPr lang="pt-BR" sz="2800" dirty="0" smtClean="0">
                <a:solidFill>
                  <a:srgbClr val="FFC000"/>
                </a:solidFill>
              </a:rPr>
            </a:br>
            <a:r>
              <a:rPr lang="pt-BR" sz="2800" dirty="0" smtClean="0">
                <a:solidFill>
                  <a:srgbClr val="FFFF00"/>
                </a:solidFill>
              </a:rPr>
              <a:t>possibilitando que a </a:t>
            </a:r>
            <a:r>
              <a:rPr lang="pt-BR" sz="2800" i="1" dirty="0" smtClean="0">
                <a:solidFill>
                  <a:srgbClr val="FFFF00"/>
                </a:solidFill>
              </a:rPr>
              <a:t>biologia do amar</a:t>
            </a:r>
            <a:r>
              <a:rPr lang="pt-BR" sz="2800" dirty="0" smtClean="0">
                <a:solidFill>
                  <a:srgbClr val="FFFF00"/>
                </a:solidFill>
              </a:rPr>
              <a:t> </a:t>
            </a:r>
            <a:br>
              <a:rPr lang="pt-BR" sz="2800" dirty="0" smtClean="0">
                <a:solidFill>
                  <a:srgbClr val="FFFF00"/>
                </a:solidFill>
              </a:rPr>
            </a:br>
            <a:r>
              <a:rPr lang="pt-BR" sz="2800" dirty="0" smtClean="0">
                <a:solidFill>
                  <a:srgbClr val="FFFF00"/>
                </a:solidFill>
              </a:rPr>
              <a:t>seja o nosso fundamento,</a:t>
            </a:r>
            <a:r>
              <a:rPr lang="pt-BR" sz="2600" dirty="0" smtClean="0">
                <a:solidFill>
                  <a:srgbClr val="FFFF00"/>
                </a:solidFill>
              </a:rPr>
              <a:t/>
            </a:r>
            <a:br>
              <a:rPr lang="pt-BR" sz="2600" dirty="0" smtClean="0">
                <a:solidFill>
                  <a:srgbClr val="FFFF00"/>
                </a:solidFill>
              </a:rPr>
            </a:br>
            <a:r>
              <a:rPr lang="pt-BR" sz="2600" dirty="0" smtClean="0">
                <a:solidFill>
                  <a:srgbClr val="FFFF00"/>
                </a:solidFill>
              </a:rPr>
              <a:t/>
            </a:r>
            <a:br>
              <a:rPr lang="pt-BR" sz="2600" dirty="0" smtClean="0">
                <a:solidFill>
                  <a:srgbClr val="FFFF00"/>
                </a:solidFill>
              </a:rPr>
            </a:br>
            <a:r>
              <a:rPr lang="pt-BR" sz="2600" dirty="0" smtClean="0">
                <a:solidFill>
                  <a:schemeClr val="bg1"/>
                </a:solidFill>
              </a:rPr>
              <a:t>e não o desejo de controle e domínio.</a:t>
            </a:r>
            <a:endParaRPr lang="pt-BR" sz="2600" b="1" cap="all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418058"/>
            <a:ext cx="6984776" cy="4883150"/>
          </a:xfrm>
        </p:spPr>
        <p:txBody>
          <a:bodyPr>
            <a:noAutofit/>
          </a:bodyPr>
          <a:lstStyle/>
          <a:p>
            <a:pPr algn="l">
              <a:spcAft>
                <a:spcPts val="2400"/>
              </a:spcAft>
            </a:pPr>
            <a:r>
              <a:rPr lang="pt-BR" sz="2800" b="1" dirty="0" smtClean="0">
                <a:solidFill>
                  <a:srgbClr val="FFC000"/>
                </a:solidFill>
              </a:rPr>
              <a:t>Perspectiva Relacional</a:t>
            </a:r>
            <a:br>
              <a:rPr lang="pt-BR" sz="2800" b="1" dirty="0" smtClean="0">
                <a:solidFill>
                  <a:srgbClr val="FFC000"/>
                </a:solidFill>
              </a:rPr>
            </a:br>
            <a:r>
              <a:rPr lang="pt-BR" sz="2800" dirty="0" smtClean="0">
                <a:solidFill>
                  <a:srgbClr val="FFC000"/>
                </a:solidFill>
              </a:rPr>
              <a:t/>
            </a:r>
            <a:br>
              <a:rPr lang="pt-BR" sz="2800" dirty="0" smtClean="0">
                <a:solidFill>
                  <a:srgbClr val="FFC000"/>
                </a:solidFill>
              </a:rPr>
            </a:br>
            <a:r>
              <a:rPr lang="pt-BR" sz="2800" dirty="0" smtClean="0">
                <a:solidFill>
                  <a:srgbClr val="FFFF00"/>
                </a:solidFill>
              </a:rPr>
              <a:t>É o foco na qualidade da interação, </a:t>
            </a:r>
            <a:br>
              <a:rPr lang="pt-BR" sz="2800" dirty="0" smtClean="0">
                <a:solidFill>
                  <a:srgbClr val="FFFF00"/>
                </a:solidFill>
              </a:rPr>
            </a:br>
            <a:r>
              <a:rPr lang="pt-BR" sz="2800" dirty="0" smtClean="0">
                <a:solidFill>
                  <a:srgbClr val="FFFF00"/>
                </a:solidFill>
              </a:rPr>
              <a:t>o foco na relação com o outro, </a:t>
            </a:r>
            <a:br>
              <a:rPr lang="pt-BR" sz="2800" dirty="0" smtClean="0">
                <a:solidFill>
                  <a:srgbClr val="FFFF00"/>
                </a:solidFill>
              </a:rPr>
            </a:br>
            <a:r>
              <a:rPr lang="pt-BR" sz="2800" dirty="0" smtClean="0">
                <a:solidFill>
                  <a:srgbClr val="FFFF00"/>
                </a:solidFill>
              </a:rPr>
              <a:t>não foco em mim ou no outro.</a:t>
            </a:r>
            <a:r>
              <a:rPr lang="pt-BR" sz="2600" dirty="0" smtClean="0">
                <a:solidFill>
                  <a:srgbClr val="FFFF00"/>
                </a:solidFill>
              </a:rPr>
              <a:t/>
            </a:r>
            <a:br>
              <a:rPr lang="pt-BR" sz="2600" dirty="0" smtClean="0">
                <a:solidFill>
                  <a:srgbClr val="FFFF00"/>
                </a:solidFill>
              </a:rPr>
            </a:br>
            <a:r>
              <a:rPr lang="pt-BR" sz="2600" dirty="0" smtClean="0">
                <a:solidFill>
                  <a:srgbClr val="FFFF00"/>
                </a:solidFill>
              </a:rPr>
              <a:t/>
            </a:r>
            <a:br>
              <a:rPr lang="pt-BR" sz="2600" dirty="0" smtClean="0">
                <a:solidFill>
                  <a:srgbClr val="FFFF00"/>
                </a:solidFill>
              </a:rPr>
            </a:br>
            <a:r>
              <a:rPr lang="pt-BR" sz="2600" dirty="0" smtClean="0">
                <a:solidFill>
                  <a:schemeClr val="bg1"/>
                </a:solidFill>
              </a:rPr>
              <a:t>O foco nas interações muda nossa perspectiva,</a:t>
            </a:r>
            <a:br>
              <a:rPr lang="pt-BR" sz="2600" dirty="0" smtClean="0">
                <a:solidFill>
                  <a:schemeClr val="bg1"/>
                </a:solidFill>
              </a:rPr>
            </a:br>
            <a:r>
              <a:rPr lang="pt-BR" sz="2600" dirty="0" smtClean="0">
                <a:solidFill>
                  <a:schemeClr val="bg1"/>
                </a:solidFill>
              </a:rPr>
              <a:t>nossa visão de mundo.</a:t>
            </a:r>
            <a:endParaRPr lang="pt-BR" sz="2600" b="1" cap="all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418058"/>
            <a:ext cx="6984776" cy="4883150"/>
          </a:xfrm>
        </p:spPr>
        <p:txBody>
          <a:bodyPr>
            <a:noAutofit/>
          </a:bodyPr>
          <a:lstStyle/>
          <a:p>
            <a:pPr algn="l">
              <a:spcAft>
                <a:spcPts val="2400"/>
              </a:spcAft>
            </a:pPr>
            <a:r>
              <a:rPr lang="pt-BR" sz="3200" b="1" dirty="0" smtClean="0">
                <a:solidFill>
                  <a:srgbClr val="FFC000"/>
                </a:solidFill>
              </a:rPr>
              <a:t>Ética</a:t>
            </a:r>
            <a:r>
              <a:rPr lang="pt-BR" sz="2800" dirty="0" smtClean="0">
                <a:solidFill>
                  <a:srgbClr val="FFC000"/>
                </a:solidFill>
              </a:rPr>
              <a:t/>
            </a:r>
            <a:br>
              <a:rPr lang="pt-BR" sz="2800" dirty="0" smtClean="0">
                <a:solidFill>
                  <a:srgbClr val="FFC000"/>
                </a:solidFill>
              </a:rPr>
            </a:br>
            <a:r>
              <a:rPr lang="pt-BR" sz="1200" dirty="0" smtClean="0">
                <a:solidFill>
                  <a:srgbClr val="FFC000"/>
                </a:solidFill>
              </a:rPr>
              <a:t/>
            </a:r>
            <a:br>
              <a:rPr lang="pt-BR" sz="1200" dirty="0" smtClean="0">
                <a:solidFill>
                  <a:srgbClr val="FFC000"/>
                </a:solidFill>
              </a:rPr>
            </a:br>
            <a:r>
              <a:rPr lang="pt-BR" sz="3200" dirty="0" smtClean="0">
                <a:solidFill>
                  <a:srgbClr val="FFFF00"/>
                </a:solidFill>
              </a:rPr>
              <a:t>Arte da Convivência.</a:t>
            </a:r>
            <a:br>
              <a:rPr lang="pt-BR" sz="3200" dirty="0" smtClean="0">
                <a:solidFill>
                  <a:srgbClr val="FFFF00"/>
                </a:solidFill>
              </a:rPr>
            </a:br>
            <a:r>
              <a:rPr lang="pt-BR" sz="2800" dirty="0" smtClean="0">
                <a:solidFill>
                  <a:srgbClr val="FFFF00"/>
                </a:solidFill>
              </a:rPr>
              <a:t/>
            </a:r>
            <a:br>
              <a:rPr lang="pt-BR" sz="2800" dirty="0" smtClean="0">
                <a:solidFill>
                  <a:srgbClr val="FFFF00"/>
                </a:solidFill>
              </a:rPr>
            </a:br>
            <a:r>
              <a:rPr lang="pt-BR" sz="2800" dirty="0" smtClean="0">
                <a:solidFill>
                  <a:srgbClr val="FFFF00"/>
                </a:solidFill>
              </a:rPr>
              <a:t>====================================</a:t>
            </a:r>
            <a:r>
              <a:rPr lang="pt-BR" sz="2600" dirty="0" smtClean="0">
                <a:solidFill>
                  <a:srgbClr val="FFFF00"/>
                </a:solidFill>
              </a:rPr>
              <a:t/>
            </a:r>
            <a:br>
              <a:rPr lang="pt-BR" sz="2600" dirty="0" smtClean="0">
                <a:solidFill>
                  <a:srgbClr val="FFFF00"/>
                </a:solidFill>
              </a:rPr>
            </a:br>
            <a:r>
              <a:rPr lang="pt-BR" sz="2600" dirty="0" smtClean="0">
                <a:solidFill>
                  <a:schemeClr val="bg1"/>
                </a:solidFill>
              </a:rPr>
              <a:t>Princípio Vida</a:t>
            </a:r>
            <a:br>
              <a:rPr lang="pt-BR" sz="2600" dirty="0" smtClean="0">
                <a:solidFill>
                  <a:schemeClr val="bg1"/>
                </a:solidFill>
              </a:rPr>
            </a:br>
            <a:r>
              <a:rPr lang="pt-BR" sz="2600" dirty="0" smtClean="0">
                <a:solidFill>
                  <a:schemeClr val="bg1"/>
                </a:solidFill>
              </a:rPr>
              <a:t>Princípio Responsabilidade</a:t>
            </a:r>
            <a:br>
              <a:rPr lang="pt-BR" sz="2600" dirty="0" smtClean="0">
                <a:solidFill>
                  <a:schemeClr val="bg1"/>
                </a:solidFill>
              </a:rPr>
            </a:br>
            <a:r>
              <a:rPr lang="pt-BR" sz="2600" dirty="0" smtClean="0">
                <a:solidFill>
                  <a:schemeClr val="bg1"/>
                </a:solidFill>
              </a:rPr>
              <a:t/>
            </a:r>
            <a:br>
              <a:rPr lang="pt-BR" sz="2600" dirty="0" smtClean="0">
                <a:solidFill>
                  <a:schemeClr val="bg1"/>
                </a:solidFill>
              </a:rPr>
            </a:br>
            <a:r>
              <a:rPr lang="pt-BR" sz="2600" dirty="0" smtClean="0">
                <a:solidFill>
                  <a:schemeClr val="bg1"/>
                </a:solidFill>
              </a:rPr>
              <a:t/>
            </a:r>
            <a:br>
              <a:rPr lang="pt-BR" sz="2600" dirty="0" smtClean="0">
                <a:solidFill>
                  <a:schemeClr val="bg1"/>
                </a:solidFill>
              </a:rPr>
            </a:br>
            <a:r>
              <a:rPr lang="pt-BR" sz="2600" dirty="0" smtClean="0">
                <a:solidFill>
                  <a:schemeClr val="bg1"/>
                </a:solidFill>
              </a:rPr>
              <a:t>Ética da Responsabilidade</a:t>
            </a:r>
            <a:br>
              <a:rPr lang="pt-BR" sz="2600" dirty="0" smtClean="0">
                <a:solidFill>
                  <a:schemeClr val="bg1"/>
                </a:solidFill>
              </a:rPr>
            </a:br>
            <a:r>
              <a:rPr lang="pt-BR" sz="2600" dirty="0" smtClean="0">
                <a:solidFill>
                  <a:schemeClr val="bg1"/>
                </a:solidFill>
              </a:rPr>
              <a:t/>
            </a:r>
            <a:br>
              <a:rPr lang="pt-BR" sz="2600" dirty="0" smtClean="0">
                <a:solidFill>
                  <a:schemeClr val="bg1"/>
                </a:solidFill>
              </a:rPr>
            </a:br>
            <a:r>
              <a:rPr lang="pt-BR" sz="2600" dirty="0" smtClean="0">
                <a:solidFill>
                  <a:schemeClr val="bg1"/>
                </a:solidFill>
              </a:rPr>
              <a:t>(Hans Jonas)</a:t>
            </a:r>
            <a:endParaRPr lang="pt-BR" sz="2600" b="1" cap="all" dirty="0" smtClean="0">
              <a:solidFill>
                <a:schemeClr val="bg1"/>
              </a:solidFill>
            </a:endParaRPr>
          </a:p>
        </p:txBody>
      </p:sp>
      <p:sp>
        <p:nvSpPr>
          <p:cNvPr id="3" name="Seta em curva para a direita 2"/>
          <p:cNvSpPr/>
          <p:nvPr/>
        </p:nvSpPr>
        <p:spPr>
          <a:xfrm>
            <a:off x="755576" y="2780928"/>
            <a:ext cx="504056" cy="1512168"/>
          </a:xfrm>
          <a:prstGeom prst="curved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778098"/>
            <a:ext cx="7200800" cy="4883150"/>
          </a:xfrm>
        </p:spPr>
        <p:txBody>
          <a:bodyPr>
            <a:noAutofit/>
          </a:bodyPr>
          <a:lstStyle/>
          <a:p>
            <a:pPr algn="l">
              <a:spcAft>
                <a:spcPts val="2400"/>
              </a:spcAft>
            </a:pPr>
            <a:r>
              <a:rPr lang="pt-BR" sz="3200" b="1" dirty="0" smtClean="0">
                <a:solidFill>
                  <a:srgbClr val="FFC000"/>
                </a:solidFill>
              </a:rPr>
              <a:t>DARWIN</a:t>
            </a:r>
            <a:br>
              <a:rPr lang="pt-BR" sz="3200" b="1" dirty="0" smtClean="0">
                <a:solidFill>
                  <a:srgbClr val="FFC000"/>
                </a:solidFill>
              </a:rPr>
            </a:br>
            <a:r>
              <a:rPr lang="pt-BR" sz="3200" b="1" dirty="0" smtClean="0">
                <a:solidFill>
                  <a:srgbClr val="FFC000"/>
                </a:solidFill>
              </a:rPr>
              <a:t/>
            </a:r>
            <a:br>
              <a:rPr lang="pt-BR" sz="3200" b="1" dirty="0" smtClean="0">
                <a:solidFill>
                  <a:srgbClr val="FFC000"/>
                </a:solidFill>
              </a:rPr>
            </a:br>
            <a:r>
              <a:rPr lang="pt-BR" sz="3200" dirty="0" smtClean="0">
                <a:solidFill>
                  <a:srgbClr val="FFFF00"/>
                </a:solidFill>
              </a:rPr>
              <a:t>Primeiro psicólogo evolucionista </a:t>
            </a:r>
            <a:br>
              <a:rPr lang="pt-BR" sz="3200" dirty="0" smtClean="0">
                <a:solidFill>
                  <a:srgbClr val="FFFF00"/>
                </a:solidFill>
              </a:rPr>
            </a:br>
            <a:r>
              <a:rPr lang="pt-BR" sz="3200" dirty="0" smtClean="0">
                <a:solidFill>
                  <a:srgbClr val="FFFF00"/>
                </a:solidFill>
              </a:rPr>
              <a:t>e </a:t>
            </a:r>
            <a:r>
              <a:rPr lang="pt-BR" sz="3200" dirty="0" err="1" smtClean="0">
                <a:solidFill>
                  <a:srgbClr val="FFFF00"/>
                </a:solidFill>
              </a:rPr>
              <a:t>Eticista</a:t>
            </a:r>
            <a:r>
              <a:rPr lang="pt-BR" sz="3200" dirty="0" smtClean="0">
                <a:solidFill>
                  <a:srgbClr val="FFFF00"/>
                </a:solidFill>
              </a:rPr>
              <a:t>.</a:t>
            </a:r>
            <a:r>
              <a:rPr lang="pt-BR" sz="2800" dirty="0" smtClean="0">
                <a:solidFill>
                  <a:srgbClr val="FFFF00"/>
                </a:solidFill>
              </a:rPr>
              <a:t/>
            </a:r>
            <a:br>
              <a:rPr lang="pt-BR" sz="2800" dirty="0" smtClean="0">
                <a:solidFill>
                  <a:srgbClr val="FFFF00"/>
                </a:solidFill>
              </a:rPr>
            </a:br>
            <a:r>
              <a:rPr lang="pt-BR" sz="2800" dirty="0" smtClean="0">
                <a:solidFill>
                  <a:srgbClr val="FFFF00"/>
                </a:solidFill>
              </a:rPr>
              <a:t/>
            </a:r>
            <a:br>
              <a:rPr lang="pt-BR" sz="2800" dirty="0" smtClean="0">
                <a:solidFill>
                  <a:srgbClr val="FFFF00"/>
                </a:solidFill>
              </a:rPr>
            </a:br>
            <a:r>
              <a:rPr lang="pt-BR" sz="2800" dirty="0" smtClean="0">
                <a:solidFill>
                  <a:srgbClr val="FFFF00"/>
                </a:solidFill>
              </a:rPr>
              <a:t/>
            </a:r>
            <a:br>
              <a:rPr lang="pt-BR" sz="2800" dirty="0" smtClean="0">
                <a:solidFill>
                  <a:srgbClr val="FFFF00"/>
                </a:solidFill>
              </a:rPr>
            </a:br>
            <a:r>
              <a:rPr lang="pt-BR" sz="2800" dirty="0" smtClean="0">
                <a:solidFill>
                  <a:srgbClr val="FFFF00"/>
                </a:solidFill>
              </a:rPr>
              <a:t/>
            </a:r>
            <a:br>
              <a:rPr lang="pt-BR" sz="2800" dirty="0" smtClean="0">
                <a:solidFill>
                  <a:srgbClr val="FFFF00"/>
                </a:solidFill>
              </a:rPr>
            </a:br>
            <a:r>
              <a:rPr lang="pt-BR" sz="2200" dirty="0" smtClean="0">
                <a:solidFill>
                  <a:schemeClr val="bg1"/>
                </a:solidFill>
              </a:rPr>
              <a:t>---------------------------------------------------</a:t>
            </a:r>
            <a:br>
              <a:rPr lang="pt-BR" sz="2200" dirty="0" smtClean="0">
                <a:solidFill>
                  <a:schemeClr val="bg1"/>
                </a:solidFill>
              </a:rPr>
            </a:br>
            <a:r>
              <a:rPr lang="pt-BR" sz="2200" dirty="0" smtClean="0">
                <a:solidFill>
                  <a:schemeClr val="bg1"/>
                </a:solidFill>
              </a:rPr>
              <a:t>Basílio </a:t>
            </a:r>
            <a:r>
              <a:rPr lang="pt-BR" sz="2200" dirty="0" err="1" smtClean="0">
                <a:solidFill>
                  <a:schemeClr val="bg1"/>
                </a:solidFill>
              </a:rPr>
              <a:t>Pawlowics</a:t>
            </a:r>
            <a:r>
              <a:rPr lang="pt-BR" sz="2200" dirty="0" smtClean="0">
                <a:solidFill>
                  <a:schemeClr val="bg1"/>
                </a:solidFill>
              </a:rPr>
              <a:t> – Brevíssima História das Doutrinas Éticas. São Paulo: Palas Athena, s/d, 15 p.</a:t>
            </a:r>
            <a:endParaRPr lang="pt-BR" sz="2200" b="1" cap="all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778098"/>
            <a:ext cx="7200800" cy="4883150"/>
          </a:xfrm>
        </p:spPr>
        <p:txBody>
          <a:bodyPr>
            <a:noAutofit/>
          </a:bodyPr>
          <a:lstStyle/>
          <a:p>
            <a:pPr algn="l">
              <a:spcAft>
                <a:spcPts val="2400"/>
              </a:spcAft>
            </a:pPr>
            <a:r>
              <a:rPr lang="pt-BR" sz="3200" b="1" dirty="0" smtClean="0">
                <a:solidFill>
                  <a:srgbClr val="FFC000"/>
                </a:solidFill>
              </a:rPr>
              <a:t>Ecologia (Evolutiva) Humana</a:t>
            </a:r>
            <a:br>
              <a:rPr lang="pt-BR" sz="3200" b="1" dirty="0" smtClean="0">
                <a:solidFill>
                  <a:srgbClr val="FFC000"/>
                </a:solidFill>
              </a:rPr>
            </a:br>
            <a:r>
              <a:rPr lang="pt-BR" sz="3200" b="1" dirty="0" smtClean="0">
                <a:solidFill>
                  <a:srgbClr val="FFC000"/>
                </a:solidFill>
              </a:rPr>
              <a:t/>
            </a:r>
            <a:br>
              <a:rPr lang="pt-BR" sz="3200" b="1" dirty="0" smtClean="0">
                <a:solidFill>
                  <a:srgbClr val="FFC000"/>
                </a:solidFill>
              </a:rPr>
            </a:br>
            <a:r>
              <a:rPr lang="pt-BR" sz="3200" dirty="0" smtClean="0">
                <a:solidFill>
                  <a:srgbClr val="FFFF00"/>
                </a:solidFill>
              </a:rPr>
              <a:t>TRANSDISCIPLINA</a:t>
            </a:r>
            <a:r>
              <a:rPr lang="pt-BR" sz="2800" dirty="0" smtClean="0">
                <a:solidFill>
                  <a:srgbClr val="FFFF00"/>
                </a:solidFill>
              </a:rPr>
              <a:t/>
            </a:r>
            <a:br>
              <a:rPr lang="pt-BR" sz="2800" dirty="0" smtClean="0">
                <a:solidFill>
                  <a:srgbClr val="FFFF00"/>
                </a:solidFill>
              </a:rPr>
            </a:br>
            <a:r>
              <a:rPr lang="pt-BR" sz="2800" dirty="0" smtClean="0">
                <a:solidFill>
                  <a:srgbClr val="FFFF00"/>
                </a:solidFill>
              </a:rPr>
              <a:t/>
            </a:r>
            <a:br>
              <a:rPr lang="pt-BR" sz="2800" dirty="0" smtClean="0">
                <a:solidFill>
                  <a:srgbClr val="FFFF00"/>
                </a:solidFill>
              </a:rPr>
            </a:br>
            <a:r>
              <a:rPr lang="pt-BR" sz="2800" dirty="0" smtClean="0">
                <a:solidFill>
                  <a:srgbClr val="FFFF00"/>
                </a:solidFill>
              </a:rPr>
              <a:t/>
            </a:r>
            <a:br>
              <a:rPr lang="pt-BR" sz="2800" dirty="0" smtClean="0">
                <a:solidFill>
                  <a:srgbClr val="FFFF00"/>
                </a:solidFill>
              </a:rPr>
            </a:br>
            <a:r>
              <a:rPr lang="pt-BR" sz="2200" dirty="0" smtClean="0">
                <a:solidFill>
                  <a:srgbClr val="FFFF00"/>
                </a:solidFill>
              </a:rPr>
              <a:t>interação de disciplinas e outras formas de conhecimento como meio para um fim:</a:t>
            </a:r>
            <a:br>
              <a:rPr lang="pt-BR" sz="2200" dirty="0" smtClean="0">
                <a:solidFill>
                  <a:srgbClr val="FFFF00"/>
                </a:solidFill>
              </a:rPr>
            </a:br>
            <a:r>
              <a:rPr lang="pt-BR" sz="2200" dirty="0" smtClean="0">
                <a:solidFill>
                  <a:schemeClr val="bg1"/>
                </a:solidFill>
              </a:rPr>
              <a:t>compreender a relação dos seres humanos com o ambiente</a:t>
            </a:r>
            <a:br>
              <a:rPr lang="pt-BR" sz="2200" dirty="0" smtClean="0">
                <a:solidFill>
                  <a:schemeClr val="bg1"/>
                </a:solidFill>
              </a:rPr>
            </a:br>
            <a:r>
              <a:rPr lang="pt-BR" sz="2200" dirty="0" smtClean="0">
                <a:solidFill>
                  <a:schemeClr val="bg1"/>
                </a:solidFill>
              </a:rPr>
              <a:t>(em especial recursos naturais).</a:t>
            </a:r>
            <a:endParaRPr lang="pt-BR" sz="2200" b="1" cap="all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600200"/>
            <a:ext cx="8712968" cy="4525963"/>
          </a:xfrm>
        </p:spPr>
        <p:txBody>
          <a:bodyPr/>
          <a:lstStyle/>
          <a:p>
            <a:pPr>
              <a:buNone/>
            </a:pPr>
            <a:r>
              <a:rPr lang="pt-BR" dirty="0" smtClean="0">
                <a:solidFill>
                  <a:srgbClr val="FFC000"/>
                </a:solidFill>
              </a:rPr>
              <a:t>	BIBLIOGRAFIA</a:t>
            </a:r>
          </a:p>
          <a:p>
            <a:pPr>
              <a:buNone/>
            </a:pPr>
            <a:endParaRPr lang="pt-BR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pt-BR" dirty="0" smtClean="0">
                <a:solidFill>
                  <a:srgbClr val="FFC000"/>
                </a:solidFill>
              </a:rPr>
              <a:t>	</a:t>
            </a:r>
            <a:r>
              <a:rPr lang="pt-BR" sz="2800" dirty="0" smtClean="0">
                <a:solidFill>
                  <a:srgbClr val="FFC000"/>
                </a:solidFill>
              </a:rPr>
              <a:t>MATURANA, H.; VERDEN-ZOLLER, G. </a:t>
            </a:r>
          </a:p>
          <a:p>
            <a:pPr>
              <a:buNone/>
            </a:pPr>
            <a:r>
              <a:rPr lang="pt-BR" sz="2800" b="1" dirty="0" smtClean="0">
                <a:solidFill>
                  <a:srgbClr val="FFC000"/>
                </a:solidFill>
              </a:rPr>
              <a:t>	</a:t>
            </a:r>
            <a:r>
              <a:rPr lang="pt-BR" sz="2800" b="1" dirty="0" smtClean="0">
                <a:solidFill>
                  <a:srgbClr val="FFFF00"/>
                </a:solidFill>
              </a:rPr>
              <a:t>Amar e brincar:</a:t>
            </a:r>
            <a:r>
              <a:rPr lang="pt-BR" sz="2800" dirty="0" smtClean="0">
                <a:solidFill>
                  <a:srgbClr val="FFFF00"/>
                </a:solidFill>
              </a:rPr>
              <a:t> fundamentos esquecidos do humano. </a:t>
            </a:r>
          </a:p>
          <a:p>
            <a:pPr>
              <a:buNone/>
            </a:pPr>
            <a:r>
              <a:rPr lang="pt-BR" sz="2800" dirty="0" smtClean="0">
                <a:solidFill>
                  <a:srgbClr val="FFFF00"/>
                </a:solidFill>
              </a:rPr>
              <a:t>	</a:t>
            </a:r>
            <a:r>
              <a:rPr lang="pt-BR" sz="2800" dirty="0" smtClean="0">
                <a:solidFill>
                  <a:schemeClr val="bg1"/>
                </a:solidFill>
              </a:rPr>
              <a:t>[tradução: Humberto </a:t>
            </a:r>
            <a:r>
              <a:rPr lang="pt-BR" sz="2800" dirty="0" err="1" smtClean="0">
                <a:solidFill>
                  <a:schemeClr val="bg1"/>
                </a:solidFill>
              </a:rPr>
              <a:t>Mariotti</a:t>
            </a:r>
            <a:r>
              <a:rPr lang="pt-BR" sz="2800" dirty="0" smtClean="0">
                <a:solidFill>
                  <a:schemeClr val="bg1"/>
                </a:solidFill>
              </a:rPr>
              <a:t> e Lia </a:t>
            </a:r>
            <a:r>
              <a:rPr lang="pt-BR" sz="2800" dirty="0" err="1" smtClean="0">
                <a:solidFill>
                  <a:schemeClr val="bg1"/>
                </a:solidFill>
              </a:rPr>
              <a:t>Diskin</a:t>
            </a:r>
            <a:r>
              <a:rPr lang="pt-BR" sz="2800" dirty="0" smtClean="0">
                <a:solidFill>
                  <a:schemeClr val="bg1"/>
                </a:solidFill>
              </a:rPr>
              <a:t>]</a:t>
            </a:r>
            <a:r>
              <a:rPr lang="pt-BR" sz="2800" dirty="0" smtClean="0">
                <a:solidFill>
                  <a:srgbClr val="FFFF00"/>
                </a:solidFill>
              </a:rPr>
              <a:t> </a:t>
            </a:r>
          </a:p>
          <a:p>
            <a:pPr>
              <a:buNone/>
            </a:pPr>
            <a:r>
              <a:rPr lang="pt-BR" sz="2800" dirty="0" smtClean="0">
                <a:solidFill>
                  <a:srgbClr val="FFFF00"/>
                </a:solidFill>
              </a:rPr>
              <a:t>	</a:t>
            </a:r>
            <a:r>
              <a:rPr lang="pt-BR" sz="2800" dirty="0" smtClean="0">
                <a:solidFill>
                  <a:schemeClr val="bg1"/>
                </a:solidFill>
              </a:rPr>
              <a:t>São Paulo: Palas Athena. 2004, 363 p.</a:t>
            </a:r>
            <a:endParaRPr lang="pt-BR" sz="2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980728"/>
            <a:ext cx="8568952" cy="4883150"/>
          </a:xfrm>
        </p:spPr>
        <p:txBody>
          <a:bodyPr>
            <a:noAutofit/>
          </a:bodyPr>
          <a:lstStyle/>
          <a:p>
            <a:pPr>
              <a:spcAft>
                <a:spcPts val="2400"/>
              </a:spcAft>
            </a:pPr>
            <a:r>
              <a:rPr lang="pt-BR" sz="3400" b="1" dirty="0" smtClean="0">
                <a:solidFill>
                  <a:srgbClr val="FFC000"/>
                </a:solidFill>
              </a:rPr>
              <a:t>Somente sociedades de </a:t>
            </a:r>
            <a:r>
              <a:rPr lang="pt-BR" sz="3400" b="1" dirty="0" err="1" smtClean="0">
                <a:solidFill>
                  <a:srgbClr val="FFC000"/>
                </a:solidFill>
              </a:rPr>
              <a:t>caçadores-coletores</a:t>
            </a:r>
            <a:r>
              <a:rPr lang="pt-BR" sz="3400" b="1" dirty="0" smtClean="0">
                <a:solidFill>
                  <a:srgbClr val="FFC000"/>
                </a:solidFill>
              </a:rPr>
              <a:t> foram </a:t>
            </a:r>
            <a:r>
              <a:rPr lang="pt-BR" sz="3400" b="1" dirty="0" err="1" smtClean="0">
                <a:solidFill>
                  <a:srgbClr val="FFC000"/>
                </a:solidFill>
              </a:rPr>
              <a:t>matrísticas</a:t>
            </a:r>
            <a:r>
              <a:rPr lang="pt-BR" sz="3400" b="1" dirty="0" smtClean="0">
                <a:solidFill>
                  <a:srgbClr val="FFC000"/>
                </a:solidFill>
              </a:rPr>
              <a:t>?</a:t>
            </a:r>
            <a:r>
              <a:rPr lang="pt-BR" sz="3200" dirty="0" smtClean="0">
                <a:solidFill>
                  <a:srgbClr val="FFFF00"/>
                </a:solidFill>
              </a:rPr>
              <a:t/>
            </a:r>
            <a:br>
              <a:rPr lang="pt-BR" sz="3200" dirty="0" smtClean="0">
                <a:solidFill>
                  <a:srgbClr val="FFFF00"/>
                </a:solidFill>
              </a:rPr>
            </a:br>
            <a:r>
              <a:rPr lang="pt-BR" sz="2800" dirty="0" smtClean="0">
                <a:solidFill>
                  <a:srgbClr val="FFFF00"/>
                </a:solidFill>
              </a:rPr>
              <a:t/>
            </a:r>
            <a:br>
              <a:rPr lang="pt-BR" sz="2800" dirty="0" smtClean="0">
                <a:solidFill>
                  <a:srgbClr val="FFFF00"/>
                </a:solidFill>
              </a:rPr>
            </a:br>
            <a:endParaRPr lang="pt-BR" sz="2600" b="1" cap="all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6453336"/>
            <a:ext cx="8568952" cy="432048"/>
          </a:xfrm>
        </p:spPr>
        <p:txBody>
          <a:bodyPr>
            <a:noAutofit/>
          </a:bodyPr>
          <a:lstStyle/>
          <a:p>
            <a:pPr>
              <a:spcAft>
                <a:spcPts val="2400"/>
              </a:spcAft>
            </a:pPr>
            <a:r>
              <a:rPr lang="pt-BR" sz="1200" dirty="0" smtClean="0">
                <a:solidFill>
                  <a:srgbClr val="FFFF00"/>
                </a:solidFill>
                <a:hlinkClick r:id="rId2"/>
              </a:rPr>
              <a:t>http://macacoevoluido.blogspot.com.br/2012/03/ser-humano-ja-navegava-ha-130-mil-anos.html</a:t>
            </a:r>
            <a:r>
              <a:rPr lang="pt-BR" sz="1600" dirty="0" smtClean="0">
                <a:solidFill>
                  <a:srgbClr val="FFFF00"/>
                </a:solidFill>
              </a:rPr>
              <a:t> </a:t>
            </a:r>
            <a:endParaRPr lang="pt-BR" sz="2600" b="1" cap="all" dirty="0" smtClean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164672"/>
            <a:ext cx="7119005" cy="4568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80512" cy="5856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642194"/>
            <a:ext cx="8568952" cy="4883150"/>
          </a:xfrm>
        </p:spPr>
        <p:txBody>
          <a:bodyPr>
            <a:noAutofit/>
          </a:bodyPr>
          <a:lstStyle/>
          <a:p>
            <a:pPr algn="l">
              <a:spcAft>
                <a:spcPts val="2400"/>
              </a:spcAft>
            </a:pPr>
            <a:r>
              <a:rPr lang="pt-BR" sz="3200" b="1" dirty="0" smtClean="0">
                <a:solidFill>
                  <a:srgbClr val="FFC000"/>
                </a:solidFill>
              </a:rPr>
              <a:t>Ilha de Creta</a:t>
            </a:r>
            <a:r>
              <a:rPr lang="pt-BR" sz="2800" dirty="0" smtClean="0">
                <a:solidFill>
                  <a:srgbClr val="FFC000"/>
                </a:solidFill>
              </a:rPr>
              <a:t/>
            </a:r>
            <a:br>
              <a:rPr lang="pt-BR" sz="2800" dirty="0" smtClean="0">
                <a:solidFill>
                  <a:srgbClr val="FFC000"/>
                </a:solidFill>
              </a:rPr>
            </a:br>
            <a:r>
              <a:rPr lang="pt-BR" sz="3200" dirty="0" smtClean="0">
                <a:solidFill>
                  <a:srgbClr val="FFC000"/>
                </a:solidFill>
              </a:rPr>
              <a:t>Evidências de </a:t>
            </a:r>
            <a:r>
              <a:rPr lang="pt-BR" sz="3200" b="1" dirty="0" smtClean="0">
                <a:solidFill>
                  <a:srgbClr val="FFC000"/>
                </a:solidFill>
              </a:rPr>
              <a:t>sociedade </a:t>
            </a:r>
            <a:r>
              <a:rPr lang="pt-BR" sz="3200" b="1" dirty="0" err="1" smtClean="0">
                <a:solidFill>
                  <a:srgbClr val="FFC000"/>
                </a:solidFill>
              </a:rPr>
              <a:t>matrística</a:t>
            </a:r>
            <a:r>
              <a:rPr lang="pt-BR" sz="3200" dirty="0" smtClean="0">
                <a:solidFill>
                  <a:srgbClr val="FFC000"/>
                </a:solidFill>
              </a:rPr>
              <a:t> </a:t>
            </a:r>
            <a:r>
              <a:rPr lang="pt-BR" sz="3200" dirty="0" smtClean="0">
                <a:solidFill>
                  <a:srgbClr val="FFFF00"/>
                </a:solidFill>
              </a:rPr>
              <a:t/>
            </a:r>
            <a:br>
              <a:rPr lang="pt-BR" sz="3200" dirty="0" smtClean="0">
                <a:solidFill>
                  <a:srgbClr val="FFFF00"/>
                </a:solidFill>
              </a:rPr>
            </a:br>
            <a:r>
              <a:rPr lang="pt-BR" sz="2600" dirty="0" smtClean="0">
                <a:solidFill>
                  <a:srgbClr val="FFC000"/>
                </a:solidFill>
              </a:rPr>
              <a:t>nas escavações: ausência de artefatos bélicos, suavidade das cenas em afrescos, revelando detalhes da vida cotidiana pacífica – </a:t>
            </a:r>
            <a:r>
              <a:rPr lang="pt-BR" sz="2400" dirty="0" smtClean="0">
                <a:solidFill>
                  <a:srgbClr val="FFC000"/>
                </a:solidFill>
              </a:rPr>
              <a:t>não há muros, muralhas em  torno das edificações</a:t>
            </a:r>
            <a:r>
              <a:rPr lang="pt-BR" sz="2600" dirty="0" smtClean="0">
                <a:solidFill>
                  <a:srgbClr val="FFC000"/>
                </a:solidFill>
              </a:rPr>
              <a:t/>
            </a:r>
            <a:br>
              <a:rPr lang="pt-BR" sz="2600" dirty="0" smtClean="0">
                <a:solidFill>
                  <a:srgbClr val="FFC000"/>
                </a:solidFill>
              </a:rPr>
            </a:br>
            <a:r>
              <a:rPr lang="pt-BR" sz="1200" dirty="0" smtClean="0">
                <a:solidFill>
                  <a:srgbClr val="FFC000"/>
                </a:solidFill>
              </a:rPr>
              <a:t/>
            </a:r>
            <a:br>
              <a:rPr lang="pt-BR" sz="1200" dirty="0" smtClean="0">
                <a:solidFill>
                  <a:srgbClr val="FFC000"/>
                </a:solidFill>
              </a:rPr>
            </a:br>
            <a:r>
              <a:rPr lang="pt-BR" sz="2600" dirty="0" smtClean="0">
                <a:solidFill>
                  <a:srgbClr val="FFC000"/>
                </a:solidFill>
              </a:rPr>
              <a:t>--------------------------------------------------------------------------------</a:t>
            </a:r>
            <a:r>
              <a:rPr lang="pt-BR" sz="1200" dirty="0" smtClean="0">
                <a:solidFill>
                  <a:srgbClr val="FFC000"/>
                </a:solidFill>
              </a:rPr>
              <a:t/>
            </a:r>
            <a:br>
              <a:rPr lang="pt-BR" sz="1200" dirty="0" smtClean="0">
                <a:solidFill>
                  <a:srgbClr val="FFC000"/>
                </a:solidFill>
              </a:rPr>
            </a:br>
            <a:r>
              <a:rPr lang="pt-BR" sz="2400" dirty="0" smtClean="0">
                <a:solidFill>
                  <a:srgbClr val="FFFF00"/>
                </a:solidFill>
              </a:rPr>
              <a:t>Civilização Minoica: entre início do 3º milênio </a:t>
            </a:r>
            <a:r>
              <a:rPr lang="pt-BR" sz="2400" dirty="0" err="1" smtClean="0">
                <a:solidFill>
                  <a:srgbClr val="FFFF00"/>
                </a:solidFill>
              </a:rPr>
              <a:t>a.C.</a:t>
            </a:r>
            <a:r>
              <a:rPr lang="pt-BR" sz="2400" dirty="0" smtClean="0">
                <a:solidFill>
                  <a:srgbClr val="FFFF00"/>
                </a:solidFill>
              </a:rPr>
              <a:t> e meados do 2º.</a:t>
            </a:r>
            <a:br>
              <a:rPr lang="pt-BR" sz="2400" dirty="0" smtClean="0">
                <a:solidFill>
                  <a:srgbClr val="FFFF00"/>
                </a:solidFill>
              </a:rPr>
            </a:br>
            <a:r>
              <a:rPr lang="pt-BR" sz="2400" dirty="0" smtClean="0">
                <a:solidFill>
                  <a:srgbClr val="FFFF00"/>
                </a:solidFill>
              </a:rPr>
              <a:t>Viviam na Idade do Bronze.</a:t>
            </a:r>
            <a:br>
              <a:rPr lang="pt-BR" sz="2400" dirty="0" smtClean="0">
                <a:solidFill>
                  <a:srgbClr val="FFFF00"/>
                </a:solidFill>
              </a:rPr>
            </a:br>
            <a:r>
              <a:rPr lang="pt-BR" sz="300" dirty="0" smtClean="0">
                <a:solidFill>
                  <a:srgbClr val="FFFF00"/>
                </a:solidFill>
              </a:rPr>
              <a:t/>
            </a:r>
            <a:br>
              <a:rPr lang="pt-BR" sz="300" dirty="0" smtClean="0">
                <a:solidFill>
                  <a:srgbClr val="FFFF00"/>
                </a:solidFill>
              </a:rPr>
            </a:br>
            <a:r>
              <a:rPr lang="pt-BR" sz="2400" dirty="0" smtClean="0">
                <a:solidFill>
                  <a:srgbClr val="FFFF00"/>
                </a:solidFill>
              </a:rPr>
              <a:t>Final: conquistada pelos aqueus (Civilização </a:t>
            </a:r>
            <a:r>
              <a:rPr lang="pt-BR" sz="2400" dirty="0" err="1" smtClean="0">
                <a:solidFill>
                  <a:srgbClr val="FFFF00"/>
                </a:solidFill>
              </a:rPr>
              <a:t>Micênica</a:t>
            </a:r>
            <a:r>
              <a:rPr lang="pt-BR" sz="2400" dirty="0" smtClean="0">
                <a:solidFill>
                  <a:srgbClr val="FFFF00"/>
                </a:solidFill>
              </a:rPr>
              <a:t>) em 1400 </a:t>
            </a:r>
            <a:r>
              <a:rPr lang="pt-BR" sz="2400" dirty="0" err="1" smtClean="0">
                <a:solidFill>
                  <a:srgbClr val="FFFF00"/>
                </a:solidFill>
              </a:rPr>
              <a:t>a.C.</a:t>
            </a:r>
            <a:r>
              <a:rPr lang="pt-BR" sz="2400" dirty="0" smtClean="0">
                <a:solidFill>
                  <a:srgbClr val="FFFF00"/>
                </a:solidFill>
              </a:rPr>
              <a:t/>
            </a:r>
            <a:br>
              <a:rPr lang="pt-BR" sz="2400" dirty="0" smtClean="0">
                <a:solidFill>
                  <a:srgbClr val="FFFF00"/>
                </a:solidFill>
              </a:rPr>
            </a:br>
            <a:r>
              <a:rPr lang="pt-BR" sz="2400" dirty="0" smtClean="0">
                <a:solidFill>
                  <a:srgbClr val="FFFF00"/>
                </a:solidFill>
              </a:rPr>
              <a:t>Sucessão de ocupações até independência 1908.</a:t>
            </a:r>
            <a:br>
              <a:rPr lang="pt-BR" sz="2400" dirty="0" smtClean="0">
                <a:solidFill>
                  <a:srgbClr val="FFFF00"/>
                </a:solidFill>
              </a:rPr>
            </a:br>
            <a:r>
              <a:rPr lang="pt-BR" sz="300" dirty="0" smtClean="0">
                <a:solidFill>
                  <a:srgbClr val="FFFF00"/>
                </a:solidFill>
              </a:rPr>
              <a:t/>
            </a:r>
            <a:br>
              <a:rPr lang="pt-BR" sz="300" dirty="0" smtClean="0">
                <a:solidFill>
                  <a:srgbClr val="FFFF00"/>
                </a:solidFill>
              </a:rPr>
            </a:br>
            <a:r>
              <a:rPr lang="pt-BR" sz="2400" b="1" dirty="0" smtClean="0">
                <a:solidFill>
                  <a:srgbClr val="FFFF00"/>
                </a:solidFill>
              </a:rPr>
              <a:t>Considerada a mais antiga civilização europeia </a:t>
            </a:r>
            <a:br>
              <a:rPr lang="pt-BR" sz="2400" b="1" dirty="0" smtClean="0">
                <a:solidFill>
                  <a:srgbClr val="FFFF00"/>
                </a:solidFill>
              </a:rPr>
            </a:br>
            <a:r>
              <a:rPr lang="pt-BR" sz="2400" b="1" dirty="0" smtClean="0">
                <a:solidFill>
                  <a:srgbClr val="FFFF00"/>
                </a:solidFill>
              </a:rPr>
              <a:t>– sociedade marítima, vivendo do </a:t>
            </a:r>
            <a:r>
              <a:rPr lang="pt-BR" sz="2400" b="1" u="sng" dirty="0" smtClean="0">
                <a:solidFill>
                  <a:srgbClr val="FFFF00"/>
                </a:solidFill>
              </a:rPr>
              <a:t>comércio</a:t>
            </a:r>
            <a:r>
              <a:rPr lang="pt-BR" sz="2400" b="1" dirty="0" smtClean="0">
                <a:solidFill>
                  <a:srgbClr val="FFFF00"/>
                </a:solidFill>
              </a:rPr>
              <a:t>.</a:t>
            </a:r>
            <a:br>
              <a:rPr lang="pt-BR" sz="2400" b="1" dirty="0" smtClean="0">
                <a:solidFill>
                  <a:srgbClr val="FFFF00"/>
                </a:solidFill>
              </a:rPr>
            </a:br>
            <a:r>
              <a:rPr lang="pt-BR" sz="300" b="1" dirty="0" smtClean="0">
                <a:solidFill>
                  <a:srgbClr val="FFFF00"/>
                </a:solidFill>
              </a:rPr>
              <a:t/>
            </a:r>
            <a:br>
              <a:rPr lang="pt-BR" sz="300" b="1" dirty="0" smtClean="0">
                <a:solidFill>
                  <a:srgbClr val="FFFF00"/>
                </a:solidFill>
              </a:rPr>
            </a:br>
            <a:r>
              <a:rPr lang="pt-BR" sz="2000" b="1" u="sng" dirty="0" smtClean="0">
                <a:solidFill>
                  <a:srgbClr val="FFFF00"/>
                </a:solidFill>
              </a:rPr>
              <a:t>Não somente caçadores coletores podem viver em sociedades </a:t>
            </a:r>
            <a:r>
              <a:rPr lang="pt-BR" sz="2000" b="1" u="sng" dirty="0" err="1" smtClean="0">
                <a:solidFill>
                  <a:srgbClr val="FFFF00"/>
                </a:solidFill>
              </a:rPr>
              <a:t>matrísticas</a:t>
            </a:r>
            <a:r>
              <a:rPr lang="pt-BR" sz="2000" b="1" u="sng" dirty="0" smtClean="0">
                <a:solidFill>
                  <a:srgbClr val="FFFF00"/>
                </a:solidFill>
              </a:rPr>
              <a:t>!!</a:t>
            </a:r>
            <a:r>
              <a:rPr lang="pt-BR" sz="2400" b="1" dirty="0" smtClean="0">
                <a:solidFill>
                  <a:srgbClr val="FFFF00"/>
                </a:solidFill>
              </a:rPr>
              <a:t/>
            </a:r>
            <a:br>
              <a:rPr lang="pt-BR" sz="2400" b="1" dirty="0" smtClean="0">
                <a:solidFill>
                  <a:srgbClr val="FFFF00"/>
                </a:solidFill>
              </a:rPr>
            </a:br>
            <a:r>
              <a:rPr lang="pt-BR" sz="2200" b="1" dirty="0" smtClean="0">
                <a:solidFill>
                  <a:srgbClr val="FFFF00"/>
                </a:solidFill>
              </a:rPr>
              <a:t> Possibilitado pela origem como sociedade de pesca ?</a:t>
            </a:r>
            <a:r>
              <a:rPr lang="pt-BR" sz="3200" dirty="0" smtClean="0">
                <a:solidFill>
                  <a:srgbClr val="FFFF00"/>
                </a:solidFill>
              </a:rPr>
              <a:t/>
            </a:r>
            <a:br>
              <a:rPr lang="pt-BR" sz="3200" dirty="0" smtClean="0">
                <a:solidFill>
                  <a:srgbClr val="FFFF00"/>
                </a:solidFill>
              </a:rPr>
            </a:br>
            <a:r>
              <a:rPr lang="pt-BR" sz="3200" dirty="0" smtClean="0">
                <a:solidFill>
                  <a:srgbClr val="FFC000"/>
                </a:solidFill>
              </a:rPr>
              <a:t>------------------------------------------------------------------</a:t>
            </a:r>
            <a:r>
              <a:rPr lang="pt-BR" sz="1200" dirty="0" smtClean="0">
                <a:solidFill>
                  <a:srgbClr val="FFC000"/>
                </a:solidFill>
              </a:rPr>
              <a:t/>
            </a:r>
            <a:br>
              <a:rPr lang="pt-BR" sz="1200" dirty="0" smtClean="0">
                <a:solidFill>
                  <a:srgbClr val="FFC000"/>
                </a:solidFill>
              </a:rPr>
            </a:br>
            <a:r>
              <a:rPr lang="pt-BR" sz="1800" dirty="0" smtClean="0">
                <a:solidFill>
                  <a:schemeClr val="bg1"/>
                </a:solidFill>
              </a:rPr>
              <a:t>[chamada das imagens: ilha de Creta escavações imagens]</a:t>
            </a:r>
            <a:r>
              <a:rPr lang="pt-BR" sz="2200" dirty="0" smtClean="0">
                <a:solidFill>
                  <a:srgbClr val="FFFF00"/>
                </a:solidFill>
              </a:rPr>
              <a:t/>
            </a:r>
            <a:br>
              <a:rPr lang="pt-BR" sz="2200" dirty="0" smtClean="0">
                <a:solidFill>
                  <a:srgbClr val="FFFF00"/>
                </a:solidFill>
              </a:rPr>
            </a:br>
            <a:r>
              <a:rPr lang="pt-BR" sz="3200" dirty="0" smtClean="0">
                <a:solidFill>
                  <a:srgbClr val="FFFF00"/>
                </a:solidFill>
              </a:rPr>
              <a:t/>
            </a:r>
            <a:br>
              <a:rPr lang="pt-BR" sz="3200" dirty="0" smtClean="0">
                <a:solidFill>
                  <a:srgbClr val="FFFF00"/>
                </a:solidFill>
              </a:rPr>
            </a:br>
            <a:r>
              <a:rPr lang="pt-BR" sz="2800" dirty="0" smtClean="0">
                <a:solidFill>
                  <a:srgbClr val="FFFF00"/>
                </a:solidFill>
              </a:rPr>
              <a:t/>
            </a:r>
            <a:br>
              <a:rPr lang="pt-BR" sz="2800" dirty="0" smtClean="0">
                <a:solidFill>
                  <a:srgbClr val="FFFF00"/>
                </a:solidFill>
              </a:rPr>
            </a:br>
            <a:endParaRPr lang="pt-BR" sz="2600" b="1" cap="all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836712"/>
            <a:ext cx="6911975" cy="4883150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</a:pPr>
            <a:r>
              <a:rPr lang="pt-BR" sz="2800" dirty="0" smtClean="0">
                <a:solidFill>
                  <a:srgbClr val="FFC000"/>
                </a:solidFill>
              </a:rPr>
              <a:t>A linguagem, como </a:t>
            </a:r>
            <a:br>
              <a:rPr lang="pt-BR" sz="2800" dirty="0" smtClean="0">
                <a:solidFill>
                  <a:srgbClr val="FFC000"/>
                </a:solidFill>
              </a:rPr>
            </a:br>
            <a:r>
              <a:rPr lang="pt-BR" sz="2800" b="1" dirty="0" smtClean="0">
                <a:solidFill>
                  <a:srgbClr val="FFC000"/>
                </a:solidFill>
              </a:rPr>
              <a:t>fenômeno biológico relacional</a:t>
            </a:r>
            <a:r>
              <a:rPr lang="pt-BR" sz="2800" dirty="0" smtClean="0">
                <a:solidFill>
                  <a:srgbClr val="FFC000"/>
                </a:solidFill>
              </a:rPr>
              <a:t> </a:t>
            </a:r>
            <a:br>
              <a:rPr lang="pt-BR" sz="2800" dirty="0" smtClean="0">
                <a:solidFill>
                  <a:srgbClr val="FFC000"/>
                </a:solidFill>
              </a:rPr>
            </a:br>
            <a:r>
              <a:rPr lang="pt-BR" sz="2800" dirty="0" smtClean="0">
                <a:solidFill>
                  <a:srgbClr val="FFC000"/>
                </a:solidFill>
              </a:rPr>
              <a:t>é a coexistência de</a:t>
            </a:r>
            <a:r>
              <a:rPr lang="pt-BR" sz="2800" b="1" dirty="0" smtClean="0">
                <a:solidFill>
                  <a:srgbClr val="FFC000"/>
                </a:solidFill>
              </a:rPr>
              <a:t> </a:t>
            </a:r>
            <a:br>
              <a:rPr lang="pt-BR" sz="2800" b="1" dirty="0" smtClean="0">
                <a:solidFill>
                  <a:srgbClr val="FFC000"/>
                </a:solidFill>
              </a:rPr>
            </a:br>
            <a:r>
              <a:rPr lang="pt-BR" sz="2800" b="1" dirty="0" smtClean="0">
                <a:solidFill>
                  <a:srgbClr val="FFC000"/>
                </a:solidFill>
              </a:rPr>
              <a:t>interações recorrentes </a:t>
            </a:r>
            <a:br>
              <a:rPr lang="pt-BR" sz="2800" b="1" dirty="0" smtClean="0">
                <a:solidFill>
                  <a:srgbClr val="FFC000"/>
                </a:solidFill>
              </a:rPr>
            </a:br>
            <a:r>
              <a:rPr lang="pt-BR" sz="2800" dirty="0" smtClean="0">
                <a:solidFill>
                  <a:srgbClr val="FFC000"/>
                </a:solidFill>
              </a:rPr>
              <a:t>sob a forma de um fluxo recursivo de</a:t>
            </a:r>
            <a:br>
              <a:rPr lang="pt-BR" sz="2800" dirty="0" smtClean="0">
                <a:solidFill>
                  <a:srgbClr val="FFC000"/>
                </a:solidFill>
              </a:rPr>
            </a:br>
            <a:r>
              <a:rPr lang="pt-BR" sz="2800" dirty="0" smtClean="0">
                <a:solidFill>
                  <a:srgbClr val="FFFF00"/>
                </a:solidFill>
              </a:rPr>
              <a:t>coordenações de coordenações comportamentais consensuais.</a:t>
            </a:r>
            <a:r>
              <a:rPr lang="pt-BR" sz="2800" dirty="0">
                <a:solidFill>
                  <a:srgbClr val="FFFF00"/>
                </a:solidFill>
              </a:rPr>
              <a:t/>
            </a:r>
            <a:br>
              <a:rPr lang="pt-BR" sz="2800" dirty="0">
                <a:solidFill>
                  <a:srgbClr val="FFFF00"/>
                </a:solidFill>
              </a:rPr>
            </a:br>
            <a:r>
              <a:rPr lang="pt-BR" sz="2800" dirty="0" smtClean="0">
                <a:solidFill>
                  <a:srgbClr val="FFC000"/>
                </a:solidFill>
              </a:rPr>
              <a:t>Processo denominado</a:t>
            </a:r>
            <a:r>
              <a:rPr lang="pt-BR" sz="2800" dirty="0" smtClean="0">
                <a:solidFill>
                  <a:schemeClr val="bg1"/>
                </a:solidFill>
              </a:rPr>
              <a:t> </a:t>
            </a:r>
            <a:br>
              <a:rPr lang="pt-BR" sz="2800" dirty="0" smtClean="0">
                <a:solidFill>
                  <a:schemeClr val="bg1"/>
                </a:solidFill>
              </a:rPr>
            </a:br>
            <a:r>
              <a:rPr lang="pt-BR" sz="2800" dirty="0" smtClean="0">
                <a:solidFill>
                  <a:schemeClr val="bg1"/>
                </a:solidFill>
              </a:rPr>
              <a:t>LINGUAGEAR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3712" y="1052736"/>
            <a:ext cx="6864672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363445"/>
            <a:ext cx="6371487" cy="415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394817"/>
            <a:ext cx="2847975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1261" y="1340768"/>
            <a:ext cx="2577083" cy="3772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8"/>
            <a:ext cx="8426936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979" y="908720"/>
            <a:ext cx="7477671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2575" y="1533525"/>
            <a:ext cx="6038850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7943" y="404664"/>
            <a:ext cx="4468114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1234" y="332656"/>
            <a:ext cx="3781529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88640"/>
            <a:ext cx="4200466" cy="63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44624"/>
            <a:ext cx="4428381" cy="669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836712"/>
            <a:ext cx="7992888" cy="4883150"/>
          </a:xfrm>
        </p:spPr>
        <p:txBody>
          <a:bodyPr>
            <a:normAutofit fontScale="90000"/>
          </a:bodyPr>
          <a:lstStyle/>
          <a:p>
            <a:pPr>
              <a:lnSpc>
                <a:spcPct val="114000"/>
              </a:lnSpc>
            </a:pPr>
            <a:r>
              <a:rPr lang="pt-BR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Ao viver, </a:t>
            </a:r>
            <a:br>
              <a:rPr lang="pt-BR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fluímos de um domínio de ações a outro, </a:t>
            </a:r>
            <a:br>
              <a:rPr lang="pt-BR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 contínuo </a:t>
            </a:r>
            <a:br>
              <a:rPr lang="pt-BR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EMOCIONAR</a:t>
            </a:r>
            <a:br>
              <a:rPr lang="pt-BR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(vivenciar emoções)</a:t>
            </a:r>
            <a:br>
              <a:rPr lang="pt-BR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 smtClean="0">
                <a:solidFill>
                  <a:srgbClr val="FFC000"/>
                </a:solidFill>
              </a:rPr>
              <a:t>que se entrelaça com nosso LINGUAGEAR.</a:t>
            </a:r>
            <a:br>
              <a:rPr lang="pt-BR" sz="2800" dirty="0" smtClean="0">
                <a:solidFill>
                  <a:srgbClr val="FFC000"/>
                </a:solidFill>
              </a:rPr>
            </a:br>
            <a:r>
              <a:rPr lang="pt-BR" sz="2800" dirty="0" smtClean="0">
                <a:solidFill>
                  <a:srgbClr val="FFC000"/>
                </a:solidFill>
              </a:rPr>
              <a:t>A esse entrelaçamento chamamos</a:t>
            </a:r>
            <a:r>
              <a:rPr lang="pt-BR" sz="2800" dirty="0" smtClean="0">
                <a:solidFill>
                  <a:schemeClr val="bg1"/>
                </a:solidFill>
              </a:rPr>
              <a:t> </a:t>
            </a:r>
            <a:br>
              <a:rPr lang="pt-BR" sz="2800" dirty="0" smtClean="0">
                <a:solidFill>
                  <a:schemeClr val="bg1"/>
                </a:solidFill>
              </a:rPr>
            </a:br>
            <a:r>
              <a:rPr lang="pt-B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CONVERSAR</a:t>
            </a:r>
            <a:br>
              <a:rPr lang="pt-B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pt-BR" sz="2400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Todo viver humano acontece em redes de conversações 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07" y="908720"/>
            <a:ext cx="8667381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551030"/>
            <a:ext cx="3328076" cy="5542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9113177" cy="592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741" y="764704"/>
            <a:ext cx="8167452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134"/>
            <a:ext cx="9144000" cy="6547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24744"/>
            <a:ext cx="307657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2143" y="2647156"/>
            <a:ext cx="2562225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404441" y="836712"/>
            <a:ext cx="6911975" cy="4883150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</a:pPr>
            <a:r>
              <a:rPr lang="pt-BR" sz="2600" dirty="0" smtClean="0">
                <a:solidFill>
                  <a:srgbClr val="FFC000"/>
                </a:solidFill>
              </a:rPr>
              <a:t>Nossa condição humana se manifesta no modo como nos relacionamos uns com os outros e com o </a:t>
            </a:r>
            <a:r>
              <a:rPr lang="pt-BR" sz="2600" b="1" dirty="0" smtClean="0">
                <a:solidFill>
                  <a:srgbClr val="FFC000"/>
                </a:solidFill>
              </a:rPr>
              <a:t>mundo que configuramos enquanto vivemos</a:t>
            </a:r>
            <a:r>
              <a:rPr lang="pt-BR" sz="2600" dirty="0" smtClean="0">
                <a:solidFill>
                  <a:srgbClr val="FFC000"/>
                </a:solidFill>
              </a:rPr>
              <a:t>.</a:t>
            </a:r>
            <a:br>
              <a:rPr lang="pt-BR" sz="2600" dirty="0" smtClean="0">
                <a:solidFill>
                  <a:srgbClr val="FFC000"/>
                </a:solidFill>
              </a:rPr>
            </a:br>
            <a:r>
              <a:rPr lang="pt-BR" sz="2600" dirty="0">
                <a:solidFill>
                  <a:srgbClr val="FFFF00"/>
                </a:solidFill>
              </a:rPr>
              <a:t/>
            </a:r>
            <a:br>
              <a:rPr lang="pt-BR" sz="2600" dirty="0">
                <a:solidFill>
                  <a:srgbClr val="FFFF00"/>
                </a:solidFill>
              </a:rPr>
            </a:br>
            <a:r>
              <a:rPr lang="pt-BR" sz="2600" dirty="0" smtClean="0">
                <a:solidFill>
                  <a:srgbClr val="FFFF00"/>
                </a:solidFill>
              </a:rPr>
              <a:t>Efetivamos nosso ser biológico no processo </a:t>
            </a:r>
            <a:br>
              <a:rPr lang="pt-BR" sz="2600" dirty="0" smtClean="0">
                <a:solidFill>
                  <a:srgbClr val="FFFF00"/>
                </a:solidFill>
              </a:rPr>
            </a:br>
            <a:r>
              <a:rPr lang="pt-BR" sz="2600" dirty="0" smtClean="0">
                <a:solidFill>
                  <a:srgbClr val="FFFF00"/>
                </a:solidFill>
              </a:rPr>
              <a:t>de existir como seres humanos ao </a:t>
            </a:r>
            <a:br>
              <a:rPr lang="pt-BR" sz="2600" dirty="0" smtClean="0">
                <a:solidFill>
                  <a:srgbClr val="FFFF00"/>
                </a:solidFill>
              </a:rPr>
            </a:br>
            <a:r>
              <a:rPr lang="pt-BR" sz="2600" b="1" i="1" dirty="0" smtClean="0">
                <a:solidFill>
                  <a:srgbClr val="FFFF00"/>
                </a:solidFill>
              </a:rPr>
              <a:t>viver imersos no conversar</a:t>
            </a:r>
            <a:r>
              <a:rPr lang="pt-BR" sz="2600" dirty="0" smtClean="0">
                <a:solidFill>
                  <a:srgbClr val="FFFF00"/>
                </a:solidFill>
              </a:rPr>
              <a:t>.</a:t>
            </a:r>
            <a:br>
              <a:rPr lang="pt-BR" sz="2600" dirty="0" smtClean="0">
                <a:solidFill>
                  <a:srgbClr val="FFFF00"/>
                </a:solidFill>
              </a:rPr>
            </a:br>
            <a:r>
              <a:rPr lang="pt-BR" sz="2800" dirty="0" smtClean="0">
                <a:solidFill>
                  <a:srgbClr val="FFFF00"/>
                </a:solidFill>
              </a:rPr>
              <a:t/>
            </a:r>
            <a:br>
              <a:rPr lang="pt-BR" sz="2800" dirty="0" smtClean="0">
                <a:solidFill>
                  <a:srgbClr val="FFFF00"/>
                </a:solidFill>
              </a:rPr>
            </a:br>
            <a:r>
              <a:rPr lang="pt-BR" sz="2600" dirty="0" smtClean="0">
                <a:solidFill>
                  <a:schemeClr val="bg1"/>
                </a:solidFill>
              </a:rPr>
              <a:t>A existência humana acontece no </a:t>
            </a:r>
            <a:br>
              <a:rPr lang="pt-BR" sz="2600" dirty="0" smtClean="0">
                <a:solidFill>
                  <a:schemeClr val="bg1"/>
                </a:solidFill>
              </a:rPr>
            </a:br>
            <a:r>
              <a:rPr lang="pt-BR" sz="2600" b="1" dirty="0" smtClean="0">
                <a:solidFill>
                  <a:schemeClr val="bg1"/>
                </a:solidFill>
              </a:rPr>
              <a:t>espaço  relacional do</a:t>
            </a:r>
            <a:r>
              <a:rPr lang="pt-BR" sz="2600" dirty="0" smtClean="0">
                <a:solidFill>
                  <a:schemeClr val="bg1"/>
                </a:solidFill>
              </a:rPr>
              <a:t> </a:t>
            </a:r>
            <a:r>
              <a:rPr lang="pt-BR" sz="2600" b="1" i="1" dirty="0" smtClean="0">
                <a:solidFill>
                  <a:schemeClr val="bg1"/>
                </a:solidFill>
              </a:rPr>
              <a:t>conversar</a:t>
            </a:r>
            <a:r>
              <a:rPr lang="pt-BR" sz="2600" dirty="0" smtClean="0">
                <a:solidFill>
                  <a:schemeClr val="bg1"/>
                </a:solidFill>
              </a:rPr>
              <a:t>.</a:t>
            </a:r>
            <a:endParaRPr lang="pt-BR" sz="26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836712"/>
            <a:ext cx="7200800" cy="4883150"/>
          </a:xfrm>
        </p:spPr>
        <p:txBody>
          <a:bodyPr>
            <a:normAutofit fontScale="90000"/>
          </a:bodyPr>
          <a:lstStyle/>
          <a:p>
            <a:pPr>
              <a:lnSpc>
                <a:spcPct val="114000"/>
              </a:lnSpc>
            </a:pPr>
            <a:r>
              <a:rPr lang="pt-BR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EMOÇÃO</a:t>
            </a:r>
            <a:br>
              <a:rPr lang="pt-BR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classes de comportamentos</a:t>
            </a:r>
            <a:br>
              <a:rPr lang="pt-BR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domínios de AÇÃO nos quais estamos e nos movemos</a:t>
            </a:r>
            <a:br>
              <a:rPr lang="pt-BR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13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13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Biologicamente, é uma dinâmica corporal distinta (incluindo o sistema nervoso) </a:t>
            </a:r>
            <a:br>
              <a:rPr lang="pt-BR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Especifica AÇÕES como tipos de condutas </a:t>
            </a:r>
            <a:br>
              <a:rPr lang="pt-BR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(medo, agressão, ternura, indiferença) </a:t>
            </a:r>
            <a:r>
              <a:rPr 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quiseres conhecer a emoção </a:t>
            </a:r>
            <a:br>
              <a:rPr lang="pt-BR" sz="2800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olha para a ação </a:t>
            </a:r>
            <a:br>
              <a:rPr lang="pt-BR" sz="2800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quiseres conhecer a ação </a:t>
            </a:r>
            <a:br>
              <a:rPr lang="pt-BR" sz="2800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olha para a emoção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1326</TotalTime>
  <Words>681</Words>
  <Application>Microsoft Office PowerPoint</Application>
  <PresentationFormat>Apresentação na tela (4:3)</PresentationFormat>
  <Paragraphs>70</Paragraphs>
  <Slides>75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75</vt:i4>
      </vt:variant>
    </vt:vector>
  </HeadingPairs>
  <TitlesOfParts>
    <vt:vector size="76" baseType="lpstr">
      <vt:lpstr>Tema do Office</vt:lpstr>
      <vt:lpstr>Slide 1</vt:lpstr>
      <vt:lpstr>Biologia Cultural - Humberto Maturana -  </vt:lpstr>
      <vt:lpstr>Humberto Maturana  (* 14/09/1928, Chile) neurobiólogo/médico (um dos propositores do pensamento sistêmico)  com Francisco Varella Teoria da Autopoiese Biologia do Conhecer    com Gerda Verden-Zöller  Biologia Cultural  - Biologia do Amar - </vt:lpstr>
      <vt:lpstr>Diferença entre o vivo e o não vivo: O vivo tem a capacidade de  produzir a si mesmo:  AUTOPOIESE</vt:lpstr>
      <vt:lpstr>Nossa extrema interdependência,  mesmo quando adultos e a  extrema dependência de nossos filhotes, solicitaram, selecionaram o  viver em intensa cooperação. (grupos, casais, vínculos, representação abstrata do outro)   BIOLOGIA DO AMAR  amar: constituir o outro como um legítimo outro para as interações</vt:lpstr>
      <vt:lpstr>A linguagem, como  fenômeno biológico relacional  é a coexistência de  interações recorrentes  sob a forma de um fluxo recursivo de coordenações de coordenações comportamentais consensuais. Processo denominado  LINGUAGEAR</vt:lpstr>
      <vt:lpstr>Ao viver,  fluímos de um domínio de ações a outro,  num contínuo  EMOCIONAR  (vivenciar emoções) que se entrelaça com nosso LINGUAGEAR. A esse entrelaçamento chamamos  CONVERSAR  - Todo viver humano acontece em redes de conversações -</vt:lpstr>
      <vt:lpstr>Nossa condição humana se manifesta no modo como nos relacionamos uns com os outros e com o mundo que configuramos enquanto vivemos.  Efetivamos nosso ser biológico no processo  de existir como seres humanos ao  viver imersos no conversar.  A existência humana acontece no  espaço  relacional do conversar.</vt:lpstr>
      <vt:lpstr>EMOÇÃO classes de comportamentos domínios de AÇÃO nos quais estamos e nos movemos  Biologicamente, é uma dinâmica corporal distinta (incluindo o sistema nervoso)   Especifica AÇÕES como tipos de condutas  (medo, agressão, ternura, indiferença)   Se quiseres conhecer a emoção  olha para a ação  se quiseres conhecer a ação  olha para a emoção</vt:lpstr>
      <vt:lpstr>A linguagem humana surgiu no grupo de primatas bípedes ao qual pertencemos há cerca de 3 M.a. quando a convivência na linguagem começou a se manter geração após geração,  como o modo de conviver que, com sua conservação definiu e constituiu daí por diante a nossa linhagem.  O VIVER NO LINGUAGEAR –  como uma coordenação de coordenações comportamentais consensuais – SURGIU  ENTRELAÇADO  COM O EMOCIONAR.</vt:lpstr>
      <vt:lpstr>Ao aparecer o humano, o que de fato surgiu foi o VIVER NO CONVERSAR, que se manteve geração após geração, como MODO DE CONVIVÊNCIA.  Nós seres humanos modernos somos o presente dessa história. Existimos como o resultado atual de   transformações anatômicas e fisiológicas que ocorreram em torno da conservação do viver no conversar.</vt:lpstr>
      <vt:lpstr>Todo linguagear se apoia num suporte emocional que pode mudar com o seu curso.  De modo recíproco, o fluir na mudança emocional modifica o linguagear.  Todo conversar é uma convivência consensual em coordenações de coordenações de ações e emoções.</vt:lpstr>
      <vt:lpstr>É a emoção que define a ação.  É a emoção a partir da qual se faz ou se recebe um certo fazer que o transforma numa ou noutra ação, que o qualifica como um comportamento  dessa ou daquela classe.  Nós humanos existimos na linguagem. Todo o ser e todos os afazeres humanos  ocorrem no conversar – que é o resultado do entrelaçamento do emocionar com o linguagear.</vt:lpstr>
      <vt:lpstr>A existência da linguagem faz com que qualquer ocupação humana aconteça como uma rede específica de conversações.  Esta é definida em sua especificidade pelo emocionar que por sua vez define as ações que nela se coordenam.</vt:lpstr>
      <vt:lpstr>Para que ocorra o conversar é necessário ACOPLAMENTO  ESTRUTURAL  </vt:lpstr>
      <vt:lpstr>A história da humanidade seguiu a trajetória do emocionar.  Seguiu o curso dos desejos e não o da disponibilidade dos recursos e oportunidades naturais ou a trilha das ideias, valores e símbolos, como se estes  existissem  por si próprios.  Já surgira antes o emocionar que os tornou possíveis como orientadores de nosso viver.  Ex:  Os recursos naturais só existem na medida em que desejamos o que chamamos de recursos naturais (gafanhotos podem ser pragas ou recursos naturais). </vt:lpstr>
      <vt:lpstr>Para compreender o curso da nossa história como seres humanos é necessário olhar para a  trajetória histórica do emocionar humano.  Devemos observar a mudança das conversações que surgem das modificações no emocionar, bem como as circunstâncias que, em cada caso, dão origem a novos emocionares e os estabilizam.</vt:lpstr>
      <vt:lpstr>ESPAÇO PSÍQUICO   o domínio em que ocorre a existência humana como modo de relacionamento com os outros  e consigo mesmo.  Aprendemos a viver como humanos vivendo nesse espaço a multidimensionalidade do viver humano.  Não se ensina às crianças o espaço psíquico de sua cultura – elas se formam nesse espaço. </vt:lpstr>
      <vt:lpstr>Com Gerda Verden-Zöller:  A criança cria seu espaço psíquico como seu espaço relacional ao viver na intimidade em contato corporal com a mãe – ou quem esteja exercendo a ação de maternagem para com ela.   Essa experiência resulta da convivência em total aceitação e confiança mútua nesse contato – não acontece por ter sido diretamente ensinada.  Nesse processo, a criança aprende o  emocionar e a dinâmica relacional fundamentais, que  constituirão  o espaço relacional que ela gerará em sua vida.  Isto é:  o que fará, ouvirá, cheirará, tocará, verá, pensará, temerá, desejará ou rechaçará, como aspectos próprios de sua vida individual e social, como membro de uma família e de uma cultura.</vt:lpstr>
      <vt:lpstr>O curso da história humana se desenrola  geração após geração.   Essa trajetória segue o emocionar adquirido pelas crianças no crescimento em relação com seus pais, outros adultos, outras crianças e com o mundo não-humano circundante.  Para compreender as mudanças culturais, precisamos entender as alterações históricas do emocionar humano em sua relação com o crescimento das crianças.</vt:lpstr>
      <vt:lpstr>Cultura é uma rede fechada de conversações  – coerente em si mesma.  Mudanças culturais acontecem como modificações das conversações nas redes coloquiais em que vivem as comunidades que se modificam.  Tais mudanças comunitárias surgem, sustentam-se e se mantêm mediante alterações no emocionar dos membros da comunidade, a qual também se modifica.</vt:lpstr>
      <vt:lpstr>A história dos seres vivos é a história da conservação dos diferentes modos de viver, que se mantiveram porque os organismos que os viveram assim o fizeram  até se reproduzir.  Na evolução, o fundamental para o estabelecimento de uma linhagem é a conservação de um modo de vida  em sucessão reprodutiva.  Nos sistemas vivos, nada ocorre que sua biologia não permita. A biologia não determina o que acontece  no viver, mas especifica o que pode acontecer.</vt:lpstr>
      <vt:lpstr>As diferentes culturas são modos diversos de convívio no entrelaçamento do linguagear e do emocionar, que especificam e definem diferentes modos  de viver as relações humanas.  Disto decorre, na história cultural humana, a grande diversidade de culturas que surgiram como diferentes  modos de conviver no devir da humanidade.  A maneira de conviver, conservada geração após geração desde a constituição de uma cultura como linhagem, na qual é mantido um certo modo de conviver, é fundamentalmente definida pela configuração do emocionar.</vt:lpstr>
      <vt:lpstr>Uma nova cultura surge por meio de uma dinâmica sistêmica, na qual a rede de conversações em que a comunidade em processo de mudança cultural vive, modifica-se, guiada e demarcada pela  nova configuração do emocionar, que  começa a se conservar na aprendizagem das crianças.  A medida que as crianças aprendem a viver em um novo emocionar e a crescer nele, tornam a este o âmbito no qual seus próprios filhos viverão e aprenderão a viver  na rede de conversações que constitui o  novo modo de convivência.  </vt:lpstr>
      <vt:lpstr>A nova rede de conversações não surge nem se mantém por ser melhor, mais eficiente, superior ou mais vantajosa que a anterior  – esses critérios não se aplicam à dinâmica sistêmica das mudanças e da conservação das culturas*.   Ela se conserva porque se manteve por meio das circunstâncias específicas do modo de viver dessa comunidade e por isso, o viver da comunidade  se torna dependente dessa rede.   [*OBS: a curto prazo? A longo prazo estratégias não adaptativas seriam eliminadas, ou mesmo a cultura colapsa se insiste em mantê-las?]</vt:lpstr>
      <vt:lpstr>Cultura Matrística:  Situação cultural na qual a mulher tem uma presença mística que implica coerência sistêmica acolhedora e liberadora do maternal – cuidado com o outro – fora do âmbito autoritário e do hierárquico.  Oposta à cultura matriarcal ou patriarcal:  culturas em que um ou outro gênero tem papel dominante.  É uma cultura na qual homens e mulheres podem participar de um modo de vida centrado na cooperação. Há consciência não hierárquica do mundo natural – ao qual nós seres humanos pertencemos, numa relação de participação e confiança e não de controle e autoridade.</vt:lpstr>
      <vt:lpstr>O PATRIARCADO surgiu como uma alteração na configuração do emocionar que constituía o  fundamento relacional  da cultura matrística pré-existente.  Disso resultou uma mudança no modo de pensar, degustar, ouvir, ver, temer, desejar,relacionar-se  – resultou em mudança  nos valores mantidos geração após geração.  O patriarcado surgiu por meio de uma modificação no espaço psíquico em que viviam e se desenvolviam as crianças.</vt:lpstr>
      <vt:lpstr>Nesta dinâmica surgiu o PATRIARCADO EUROPEU  - ao qual pertencemos como cultura.  Para compreender como surgiu, é necessário observar quais circunstâncias de vida tornaram possíveis as  mudanças no emocionar.  Circunstâncias/processo histórico? – geraram o modo de viver patriarcal e constituíram  a DINÂMICA RELACIONAL  SISTÊMICA que levou à sua conservação – geração após geração -  independente das consequências por ele produzidas.</vt:lpstr>
      <vt:lpstr>PATRIARCADO – modo de emocionar que pode ser vivido  de muitas formas.  Não confundi-lo com símbolos, ideias, instituições ou comportamentos específicos.  Importa o que acontece na infância – é a vivência das emoções aprendida pelas crianças que leva à  conservação do patriarcado como  modo de emocionar.</vt:lpstr>
      <vt:lpstr>A relação materno-infantil é um fenômeno biológico humano que envolve um adulto numa relação de cuidado – não necessariamente a mãe biológica.  A maternidade é uma relação de cuidado, não uma tarefa relacionada ao sexo – [maternagem]   – homens e mulheres estão biologicamente  aptos a realizá-la.  </vt:lpstr>
      <vt:lpstr>A SEXUALIDADE HUMANA é uma aspecto do viver relacional, corporal e espiritual, que surge a partir da biologia como  um elemento fundamental na harmonia amorosa de convivência no coemocionar.   Reprodução – fenômeno ocasional que pode ser evitado.  </vt:lpstr>
      <vt:lpstr>Consequências fundamentais da sexualidade humana  – laços de intimidade, prazer na convivência,  ternura, cuidado com o outro.   Coexistência amorosa e estética, num modo de conviver  no qual o cuidado com as crianças pode surgir como  um prazer sensual e espiritual – quando se conduz a  vida como uma escolha, não como um dever.  </vt:lpstr>
      <vt:lpstr>Para que isso ocorra:  A relação materno-infantil tem de ser vivida no brincar, numa intimidade corporal baseada na total confiança e aceitação mútuas – e não no controle e na exigência.  Essa maneira de viver abre caminhos para estender a vida matrística da infância à vida adulta.  [crise de adolescência na nossa cultura: transição do modo de viver  a infância, mais matrístico, na família, para o patriarcal no mundo do trabalho adulto] </vt:lpstr>
      <vt:lpstr>Esta reflexão sobre nossa história cultural, expandindo nossa compreensão do humano,  é um convite à participação responsável na modulação dessa história de acordo com o modo como desejamos viver, não conforme pensamos que deveríamos viver.  É de acordo com o modo como vivemos nosso emocionar – em particular nossos desejos – e não de acordo com nosso raciocínio, que viverão nossos filhos no mundo que geraremos – eles e nós – ao nos transformar,  construindo assim a História em nosso viver. </vt:lpstr>
      <vt:lpstr>Nós Homo sapiens sapiens somos entes biológicos que existimos num espaço biológico cultural.  As diferenças de gênero (masculino e feminino) são somente formas culturais específicas de vida,  redes específicas de conversações  – nós, homens e mulheres, somos igualmente  capazes de tudo o que é humano.  As distinções sexuais entre homens e mulheres são biológicas, mas o modo como as vivemos é um fenômeno cultural - as diferenças próprias de nossa cultura patriarcal, referem-se ao modo como vivemos nossa cultura patriarcal.</vt:lpstr>
      <vt:lpstr>Assim como a história cultural segue o caminho da maneira de viver que se conserva  geração após geração  a maneira de viver numa cultura, guia o curso que a biologia segue na história e o modo como ela se transforma segundo esse viver.  [Coevolução genes-cultura]  Os diversos modos culturais de viver têm diversas consequências possíveis.</vt:lpstr>
      <vt:lpstr>Há 3 M.a. a humanidade iniciou e começou a  conservar geração após geração  um modo de viver em conversações que envolvia a colaboração dos sexos na vida cotidiana,  por meio do compartilhamento de alimentos,  da ternura e da sensualidade.   Isso ocorreu sem reflexões, como aspectos  inerentes a esse modo de vida.  Nossa biologia atual é o presente dessa história – que revela a BIOLOGIA DA HUMANIZAÇÃO – embora  o humano seja uma condição cultural. </vt:lpstr>
      <vt:lpstr>A COLABORAÇÃO ocorre na realização espontânea de comportamentos coerentes de dois ou mais seres vivos.   Na colaboração não há divisão valorativa do trabalho, própria da nossa cultura patriarcal, que  nega a colaboração.  Há/houve condições biológicas para a humanização, mas o tipo de ser humano que nos tornamos é algo próprio da cultura em que crescemos – somos um fenômeno biológico integrado num viver social que é cultural.</vt:lpstr>
      <vt:lpstr>A criança deve viver na dignidade de ser respeitada e respeitar o outro para que chegue a ser um adulto  com o mesmo comportamento, vivendo como  um ser com responsabilidade social,  qualquer que seja sua vida futura.   Para isso acontecer é preciso respeitar a biologia da relação materno-infantil.  Meninos e meninas devem crescer na biologia do amar, e não na biologia da exigência e da obediência (movida pelo medo).</vt:lpstr>
      <vt:lpstr>O emocionar  que constitui a APROPRIAÇÃO:  . do poder do outro – impedir o acesso normal do outro ser a algo que lhe é naturalmente legítimo   . da obediência do outro – negação de si mesmo e do outro, em troca da conservação de algo   . da hierarquia e da autoridade – negação do outro e de si mesmo, aceita diante de um argumento transcendental de caráter racional, espiritual ou místico  . da amizade e da inimizade e o desejo de controle – negação do outro pela falta de confiança...       ...       ...   </vt:lpstr>
      <vt:lpstr>O emocionar que constitui a APROPRIAÇÃO do outro,  deve ter se estabelecido como um aspecto da maneira cotidiana de viver antes que as mulheres pudessem ser submetidas e escravizadas de modo que   seus filhos viessem a se tornar adultos que aceitassem a escravização de suas mães como algo natural.  [questionam o Complexo de Édipo proposto por Freud como universal, propondo sua origem, de fato, no menino que se revolta contra o pai que escraviza e faz sofrer sua mãe cativa – na transição de culturas e  em sua continuidade]</vt:lpstr>
      <vt:lpstr>Fazer algo pelo outro ou para o outro não constitui subordinação ou servidão.   É a emoção sob a qual se faz ou se recebe o que  é feito que transforma esse fazer  numa coisa ou noutra.  </vt:lpstr>
      <vt:lpstr>O respeito por si mesmo e pelo outro surgem nas relações de aceitação mútua e no encontro corporal,  no âmbito de uma confiança mútua e total.   O abuso (uso forçado)  e a mutilação do corpo de uma pessoa por outra viola essa confiança fundamental.</vt:lpstr>
      <vt:lpstr>A perda do respeito por si mesmo e pelo outro, destrói a identidade social e a dignidade individual de um ser humano como aspectos de sua dinâmica biológica.   Instala-se uma desolação  que só pode ser curada por meio da recuperação do respeito por si mesmo e pelo outro, na mesma ou em outra comunidade humana.  Para que ocorra a aceitação da subordinação como relação legítima, tanto pelo abusador quanto por  sua vítima, ambos devem viver no  espaço psíquico da apropriação.</vt:lpstr>
      <vt:lpstr>Tal maneira de viver, na cultura ocidental, surgiu com o patriarcado, com o estabelecimento da vida pastoril.  Ao se possuir um rebanho os outros seres antes comensais tornam-se inimigos.  Instala-se o espaço psíquico da APROPRIAÇÃO da natureza e do outro.  O outro/a natureza tornam-se um  inimigo em potencial.</vt:lpstr>
      <vt:lpstr>As mulheres aceitaram como condição legítima de convivência a dominação e o abuso por parte do homem como patriarca.  Isso aceito, passou a ser a principal fonte de servidão e escravidão em nossa cultura - como consequência do espaço psíquico do patriarcado  estabelecido por meio da apropriação das mulheres patriarcais e não patriarcais na guerra e  sua  subordinação  mediante  a  sexualidade e trabalhos forçados.</vt:lpstr>
      <vt:lpstr>Por meio do emocionar da apropriação, o patriarcado criou o espaço psíquico que tornou possível a  destruição da colaboração fundamental  de homens e mulheres, própria da  vida matrística.  A servidão e a escravização da mulher surgiram na expansão do patriarcado, na guerra e na pirataria resultantes do crescimento da população.  Valorização da procriação no patriarcado – posse.</vt:lpstr>
      <vt:lpstr>A conservação do novo emocionar ocorre  por meio das crianças da comunidade.  </vt:lpstr>
      <vt:lpstr>O patriarcado é um modo de viver um espaço psíquico.  Se quisermos recuperar a igualdade colaborativa da relação homem-mulher própria da vida matrística,  temos de gerar um espaço psíquico  neomatrístico  reestabelecendo uma convivência mutuamente acolhedora e liberadora que se prolonga  desde a infância até a vida adulta.</vt:lpstr>
      <vt:lpstr>A consciência do que se quer viver é a única coisa que nos permite ser responsáveis  em nosso viver,  possibilitando que a biologia do amar  seja o nosso fundamento,  e não o desejo de controle e domínio.</vt:lpstr>
      <vt:lpstr>Perspectiva Relacional  É o foco na qualidade da interação,  o foco na relação com o outro,  não foco em mim ou no outro.  O foco nas interações muda nossa perspectiva, nossa visão de mundo.</vt:lpstr>
      <vt:lpstr>Ética  Arte da Convivência.  ==================================== Princípio Vida Princípio Responsabilidade   Ética da Responsabilidade  (Hans Jonas)</vt:lpstr>
      <vt:lpstr>DARWIN  Primeiro psicólogo evolucionista  e Eticista.    --------------------------------------------------- Basílio Pawlowics – Brevíssima História das Doutrinas Éticas. São Paulo: Palas Athena, s/d, 15 p.</vt:lpstr>
      <vt:lpstr>Ecologia (Evolutiva) Humana  TRANSDISCIPLINA   interação de disciplinas e outras formas de conhecimento como meio para um fim: compreender a relação dos seres humanos com o ambiente (em especial recursos naturais).</vt:lpstr>
      <vt:lpstr>Slide 55</vt:lpstr>
      <vt:lpstr>Somente sociedades de caçadores-coletores foram matrísticas?  </vt:lpstr>
      <vt:lpstr>http://macacoevoluido.blogspot.com.br/2012/03/ser-humano-ja-navegava-ha-130-mil-anos.html </vt:lpstr>
      <vt:lpstr>Slide 58</vt:lpstr>
      <vt:lpstr>Ilha de Creta Evidências de sociedade matrística  nas escavações: ausência de artefatos bélicos, suavidade das cenas em afrescos, revelando detalhes da vida cotidiana pacífica – não há muros, muralhas em  torno das edificações  -------------------------------------------------------------------------------- Civilização Minoica: entre início do 3º milênio a.C. e meados do 2º. Viviam na Idade do Bronze.  Final: conquistada pelos aqueus (Civilização Micênica) em 1400 a.C. Sucessão de ocupações até independência 1908.  Considerada a mais antiga civilização europeia  – sociedade marítima, vivendo do comércio.  Não somente caçadores coletores podem viver em sociedades matrísticas!!  Possibilitado pela origem como sociedade de pesca ? ------------------------------------------------------------------ [chamada das imagens: ilha de Creta escavações imagens]   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</vt:vector>
  </TitlesOfParts>
  <Company>LGN/ESALQ/USP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Silvia MG Molina</dc:creator>
  <cp:lastModifiedBy>Silvia MG Molina</cp:lastModifiedBy>
  <cp:revision>119</cp:revision>
  <dcterms:created xsi:type="dcterms:W3CDTF">2014-06-09T12:39:35Z</dcterms:created>
  <dcterms:modified xsi:type="dcterms:W3CDTF">2017-06-16T20:40:27Z</dcterms:modified>
</cp:coreProperties>
</file>