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6" r:id="rId2"/>
    <p:sldId id="273" r:id="rId3"/>
    <p:sldId id="274" r:id="rId4"/>
  </p:sldIdLst>
  <p:sldSz cx="9144000" cy="6858000" type="screen4x3"/>
  <p:notesSz cx="6881813" cy="100028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  <a:srgbClr val="FF0000"/>
    <a:srgbClr val="FFDE75"/>
    <a:srgbClr val="FF9900"/>
    <a:srgbClr val="5BFFD4"/>
    <a:srgbClr val="00CC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7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1" tIns="46735" rIns="93471" bIns="46735" numCol="1" anchor="t" anchorCtr="0" compatLnSpc="1">
            <a:prstTxWarp prst="textNoShape">
              <a:avLst/>
            </a:prstTxWarp>
          </a:bodyPr>
          <a:lstStyle>
            <a:lvl1pPr defTabSz="935467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1" tIns="46735" rIns="93471" bIns="46735" numCol="1" anchor="t" anchorCtr="0" compatLnSpc="1">
            <a:prstTxWarp prst="textNoShape">
              <a:avLst/>
            </a:prstTxWarp>
          </a:bodyPr>
          <a:lstStyle>
            <a:lvl1pPr algn="r" defTabSz="935467">
              <a:defRPr sz="1300"/>
            </a:lvl1pPr>
          </a:lstStyle>
          <a:p>
            <a:pPr>
              <a:defRPr/>
            </a:pPr>
            <a:fld id="{D742F4E3-04C9-439A-AA9F-23D78B513CDC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184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1025"/>
            <a:ext cx="29829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1" tIns="46735" rIns="93471" bIns="46735" numCol="1" anchor="b" anchorCtr="0" compatLnSpc="1">
            <a:prstTxWarp prst="textNoShape">
              <a:avLst/>
            </a:prstTxWarp>
          </a:bodyPr>
          <a:lstStyle>
            <a:lvl1pPr defTabSz="935467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9471025"/>
            <a:ext cx="29829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1" tIns="46735" rIns="93471" bIns="46735" numCol="1" anchor="b" anchorCtr="0" compatLnSpc="1">
            <a:prstTxWarp prst="textNoShape">
              <a:avLst/>
            </a:prstTxWarp>
          </a:bodyPr>
          <a:lstStyle>
            <a:lvl1pPr algn="r" defTabSz="935467">
              <a:defRPr sz="1300"/>
            </a:lvl1pPr>
          </a:lstStyle>
          <a:p>
            <a:pPr>
              <a:defRPr/>
            </a:pPr>
            <a:fld id="{C07AD59D-4D3E-4AFA-BC8A-BCD27EA096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54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F3C95-9CF4-4AD2-BF0B-FE5728F7A0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44F8C-110B-416F-894E-C838B7B342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70CD7-5148-4E17-99F0-268DE12B5A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A2656-7D53-4342-8BC0-7BBA93D0A4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85370-C476-4EAE-B86A-5FCBF8AD29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52435-0EF2-41A9-A340-63A7C72EC7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9CAD-088E-4E2F-A309-908F764406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D4B0E-6A1A-4D7D-B41E-C905185F44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12443-C4E8-46FE-88A5-415CD44CAD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F1422-DB7C-46B6-B7FA-540AC10E81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80748-0F3C-407C-A30F-05EB7E08AE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59B48F-6B6A-475D-A30A-7BC64B8170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512" y="2636912"/>
            <a:ext cx="8784976" cy="2862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300000"/>
              </a:lnSpc>
            </a:pPr>
            <a:r>
              <a:rPr lang="pt-BR" sz="2600" dirty="0">
                <a:latin typeface="Calibri" panose="020F0502020204030204" pitchFamily="34" charset="0"/>
              </a:rPr>
              <a:t>ESTUDO DIRIGIDO - ORGANIZAÇÕES ESPORTIVAS</a:t>
            </a:r>
          </a:p>
          <a:p>
            <a:pPr algn="ctr">
              <a:lnSpc>
                <a:spcPct val="300000"/>
              </a:lnSpc>
            </a:pPr>
            <a:r>
              <a:rPr lang="pt-BR" sz="2600" dirty="0">
                <a:latin typeface="Calibri" panose="020F0502020204030204" pitchFamily="34" charset="0"/>
              </a:rPr>
              <a:t>TRABALHO 1 - EM GRUPO – VISITA/ENTREVISTA </a:t>
            </a:r>
            <a:r>
              <a:rPr lang="pt-BR" sz="2600" dirty="0" smtClean="0">
                <a:latin typeface="Calibri" panose="020F0502020204030204" pitchFamily="34" charset="0"/>
              </a:rPr>
              <a:t>ORGANIZAÇÃO</a:t>
            </a:r>
          </a:p>
          <a:p>
            <a:pPr algn="ctr">
              <a:lnSpc>
                <a:spcPct val="300000"/>
              </a:lnSpc>
            </a:pPr>
            <a:endParaRPr lang="pt-BR" sz="800" dirty="0"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5BFFD4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53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EEFEUSP - Departamento de Esporte</a:t>
            </a: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Disciplina: EFE 0153 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467100" y="34290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4000" b="1">
                <a:solidFill>
                  <a:schemeClr val="hlink"/>
                </a:solidFill>
                <a:latin typeface="Tahoma" pitchFamily="34" charset="0"/>
              </a:rPr>
              <a:t>REDE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0"/>
            <a:ext cx="9144000" cy="332656"/>
            <a:chOff x="0" y="0"/>
            <a:chExt cx="9144000" cy="332656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332656"/>
            </a:xfrm>
            <a:prstGeom prst="rect">
              <a:avLst/>
            </a:prstGeom>
            <a:solidFill>
              <a:srgbClr val="5BFFD4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23528" y="44624"/>
              <a:ext cx="8534400" cy="216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</a:pPr>
              <a:r>
                <a:rPr lang="pt-BR" sz="1000" b="1" dirty="0" smtClean="0">
                  <a:latin typeface="Comic Sans MS" pitchFamily="66" charset="0"/>
                  <a:cs typeface="Times New Roman" pitchFamily="18" charset="0"/>
                </a:rPr>
                <a:t>DIMENSÕES </a:t>
              </a:r>
              <a:r>
                <a:rPr lang="pt-BR" sz="1000" b="1" dirty="0">
                  <a:latin typeface="Comic Sans MS" pitchFamily="66" charset="0"/>
                  <a:cs typeface="Times New Roman" pitchFamily="18" charset="0"/>
                </a:rPr>
                <a:t>ECONÔMICAS E ADMINISTRATIVAS DA EDUCAÇÃO FÍSICA E DO </a:t>
              </a:r>
              <a:r>
                <a:rPr lang="pt-BR" sz="1000" b="1" dirty="0" smtClean="0">
                  <a:latin typeface="Comic Sans MS" pitchFamily="66" charset="0"/>
                  <a:cs typeface="Times New Roman" pitchFamily="18" charset="0"/>
                </a:rPr>
                <a:t>ESPORTE</a:t>
              </a:r>
              <a:endParaRPr lang="en-GB" sz="1000" dirty="0">
                <a:cs typeface="Times New Roman" pitchFamily="18" charset="0"/>
              </a:endParaRP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140460"/>
              </p:ext>
            </p:extLst>
          </p:nvPr>
        </p:nvGraphicFramePr>
        <p:xfrm>
          <a:off x="107504" y="3199343"/>
          <a:ext cx="9036496" cy="35661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567038"/>
                <a:gridCol w="546945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PRIMÁRIA/SECUNDÁRIA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finalidade/uso do esporte 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FONTE DE RECURSOS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</a:rPr>
                        <a:t>pública ou privada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FINALIDADE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Calibri" panose="020F0502020204030204" pitchFamily="34" charset="0"/>
                        </a:rPr>
                        <a:t>fins </a:t>
                      </a: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lucrativos ou fins não </a:t>
                      </a:r>
                      <a:r>
                        <a:rPr lang="pt-BR" sz="1800" dirty="0" smtClean="0">
                          <a:effectLst/>
                          <a:latin typeface="Calibri" panose="020F0502020204030204" pitchFamily="34" charset="0"/>
                        </a:rPr>
                        <a:t>lucrativos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PRÁTICA/ADMINISTRAÇÃO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Lei 9.615/98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PRÁTICA/ PRODUÇÃO/PROMOÇÃO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Indústria do </a:t>
                      </a:r>
                      <a:r>
                        <a:rPr lang="pt-BR" sz="1800" dirty="0" smtClean="0">
                          <a:effectLst/>
                          <a:latin typeface="Calibri" panose="020F0502020204030204" pitchFamily="34" charset="0"/>
                        </a:rPr>
                        <a:t>Esporte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BENEFICIÁRIOS PRIMÁRIOS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associações de benefício mútuo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negócios-proprietários/gestores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</a:rPr>
                        <a:t>usuários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323528" y="820446"/>
            <a:ext cx="8820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altLang="pt-B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PASSO 1 </a:t>
            </a:r>
          </a:p>
          <a:p>
            <a:pPr lvl="0"/>
            <a:r>
              <a:rPr lang="pt-BR" altLang="pt-B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Fazer uma lista de 3 </a:t>
            </a:r>
            <a:r>
              <a:rPr lang="pt-BR" altLang="pt-BR" sz="2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organizações esportivas nacionais e 3 internacionais</a:t>
            </a:r>
            <a:endParaRPr lang="pt-BR" altLang="pt-B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2069014"/>
            <a:ext cx="22322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PASSO 2</a:t>
            </a:r>
          </a:p>
          <a:p>
            <a:pPr lvl="0" eaLnBrk="0" hangingPunct="0"/>
            <a:r>
              <a:rPr lang="pt-BR" altLang="pt-B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Classificar</a:t>
            </a:r>
            <a:endParaRPr lang="pt-BR" altLang="pt-B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467100" y="34290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4000" b="1">
                <a:solidFill>
                  <a:schemeClr val="hlink"/>
                </a:solidFill>
                <a:latin typeface="Tahoma" pitchFamily="34" charset="0"/>
              </a:rPr>
              <a:t>REDE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0"/>
            <a:ext cx="9144000" cy="332656"/>
            <a:chOff x="0" y="0"/>
            <a:chExt cx="9144000" cy="332656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332656"/>
            </a:xfrm>
            <a:prstGeom prst="rect">
              <a:avLst/>
            </a:prstGeom>
            <a:solidFill>
              <a:srgbClr val="5BFFD4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23528" y="44624"/>
              <a:ext cx="8534400" cy="216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</a:pPr>
              <a:r>
                <a:rPr lang="pt-BR" sz="1000" b="1" dirty="0" smtClean="0">
                  <a:latin typeface="Comic Sans MS" pitchFamily="66" charset="0"/>
                  <a:cs typeface="Times New Roman" pitchFamily="18" charset="0"/>
                </a:rPr>
                <a:t>DIMENSÕES </a:t>
              </a:r>
              <a:r>
                <a:rPr lang="pt-BR" sz="1000" b="1" dirty="0">
                  <a:latin typeface="Comic Sans MS" pitchFamily="66" charset="0"/>
                  <a:cs typeface="Times New Roman" pitchFamily="18" charset="0"/>
                </a:rPr>
                <a:t>ECONÔMICAS E ADMINISTRATIVAS DA EDUCAÇÃO FÍSICA E DO </a:t>
              </a:r>
              <a:r>
                <a:rPr lang="pt-BR" sz="1000" b="1" dirty="0" smtClean="0">
                  <a:latin typeface="Comic Sans MS" pitchFamily="66" charset="0"/>
                  <a:cs typeface="Times New Roman" pitchFamily="18" charset="0"/>
                </a:rPr>
                <a:t>ESPORTE</a:t>
              </a:r>
              <a:endParaRPr lang="en-GB" sz="1000" dirty="0">
                <a:cs typeface="Times New Roman" pitchFamily="18" charset="0"/>
              </a:endParaRPr>
            </a:p>
          </p:txBody>
        </p:sp>
      </p:grp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06084" y="908720"/>
            <a:ext cx="853183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PASSO </a:t>
            </a:r>
            <a:r>
              <a:rPr kumimoji="0" lang="pt-BR" altLang="pt-B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3</a:t>
            </a:r>
            <a:r>
              <a:rPr kumimoji="0" lang="pt-BR" altLang="pt-BR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pt-BR" altLang="pt-B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– preparando o Trabalho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Escolher uma organização para o trabalho de visita/entrevista</a:t>
            </a:r>
          </a:p>
          <a:p>
            <a:pPr marL="358775" marR="0" lvl="0" indent="-3587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Discutir e listar o que queremos conhecer/saber, levantar dados prévios sobre a Organização na WEB</a:t>
            </a:r>
          </a:p>
          <a:p>
            <a:pPr marL="358775" marR="0" lvl="0" indent="-3587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358775" marR="0" lvl="0" indent="-3587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Definir funções no grupo – Ex.: Coordenação Geral do</a:t>
            </a:r>
            <a:r>
              <a:rPr kumimoji="0" lang="pt-BR" altLang="pt-B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Trabalho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Contato/Agendamento, Roteiro, Pesquisa literatura, Elaboração Relatório, Elaboração Apresentação.</a:t>
            </a:r>
          </a:p>
          <a:p>
            <a:pPr marL="358775" marR="0" lvl="0" indent="-3587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pt-BR" altLang="pt-BR" dirty="0" smtClean="0">
                <a:latin typeface="Calibri" pitchFamily="34" charset="0"/>
                <a:cs typeface="Times New Roman" pitchFamily="18" charset="0"/>
              </a:rPr>
              <a:t>Elaborar um cronograma de trabalho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7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173</Words>
  <Application>Microsoft Office PowerPoint</Application>
  <PresentationFormat>Apresentação na tela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Estrutura padrão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flaviabastos</dc:creator>
  <cp:lastModifiedBy>EFE</cp:lastModifiedBy>
  <cp:revision>89</cp:revision>
  <dcterms:created xsi:type="dcterms:W3CDTF">2005-07-29T20:25:06Z</dcterms:created>
  <dcterms:modified xsi:type="dcterms:W3CDTF">2015-08-11T13:41:00Z</dcterms:modified>
</cp:coreProperties>
</file>