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8" r:id="rId3"/>
    <p:sldId id="259" r:id="rId4"/>
    <p:sldId id="283" r:id="rId5"/>
    <p:sldId id="287" r:id="rId6"/>
    <p:sldId id="288" r:id="rId7"/>
    <p:sldId id="289" r:id="rId8"/>
    <p:sldId id="285" r:id="rId9"/>
    <p:sldId id="290" r:id="rId10"/>
    <p:sldId id="265" r:id="rId11"/>
    <p:sldId id="275" r:id="rId12"/>
    <p:sldId id="276" r:id="rId13"/>
    <p:sldId id="266" r:id="rId14"/>
    <p:sldId id="269" r:id="rId15"/>
    <p:sldId id="274" r:id="rId16"/>
    <p:sldId id="278" r:id="rId17"/>
    <p:sldId id="27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084" autoAdjust="0"/>
  </p:normalViewPr>
  <p:slideViewPr>
    <p:cSldViewPr>
      <p:cViewPr>
        <p:scale>
          <a:sx n="71" d="100"/>
          <a:sy n="71" d="100"/>
        </p:scale>
        <p:origin x="-13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17759-F22D-482C-BAEB-018A93E53BD4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FB2F-CCD0-452D-B37F-59F0294EF8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30C1-6879-45E1-B488-EFE4433E400C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19B5-EBC8-4525-849A-0BD204BF8F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https://pt.slideshare.net/ElaineLima4/ps-modernidade-e-os-meios-de-comunicao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Seminário do curso de Jornalismo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slideshare</a:t>
            </a:r>
            <a:r>
              <a:rPr lang="pt-BR" baseline="0" dirty="0" smtClean="0"/>
              <a:t> -  disponibilidade </a:t>
            </a:r>
            <a:r>
              <a:rPr lang="pt-BR" baseline="0" dirty="0" smtClean="0"/>
              <a:t>gratuita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http://www.academia.edu/6299202/_P%C3%B3s-</a:t>
            </a:r>
            <a:r>
              <a:rPr lang="pt-BR" baseline="0" dirty="0" err="1" smtClean="0"/>
              <a:t>modernidade_vs</a:t>
            </a:r>
            <a:r>
              <a:rPr lang="pt-BR" baseline="0" dirty="0" smtClean="0"/>
              <a:t>._P%C3%B3s-</a:t>
            </a:r>
            <a:r>
              <a:rPr lang="pt-BR" baseline="0" dirty="0" err="1" smtClean="0"/>
              <a:t>modernismo_</a:t>
            </a: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Pos-Modernidade</a:t>
            </a:r>
            <a:r>
              <a:rPr lang="pt-BR" baseline="0" dirty="0" smtClean="0"/>
              <a:t>: a estrutura, o </a:t>
            </a:r>
            <a:r>
              <a:rPr lang="pt-BR" baseline="0" dirty="0" err="1" smtClean="0"/>
              <a:t>periodo</a:t>
            </a:r>
            <a:r>
              <a:rPr lang="pt-BR" baseline="0" dirty="0" smtClean="0"/>
              <a:t> histórico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Pos</a:t>
            </a:r>
            <a:r>
              <a:rPr lang="pt-BR" baseline="0" dirty="0" smtClean="0"/>
              <a:t>- Modernismo: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 do movimento filosófico, cultural e artístico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https://pt.slideshare.net/ElaineLima4/ps-modernidade-e-os-meios-de-comunicao </a:t>
            </a:r>
          </a:p>
          <a:p>
            <a:r>
              <a:rPr lang="pt-BR" dirty="0" smtClean="0"/>
              <a:t>Seminário do curso de Jornalismo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slideshare</a:t>
            </a:r>
            <a:r>
              <a:rPr lang="pt-BR" baseline="0" dirty="0" smtClean="0"/>
              <a:t> -  disponibilidade gratuita</a:t>
            </a:r>
          </a:p>
          <a:p>
            <a:r>
              <a:rPr lang="pt-BR" dirty="0" smtClean="0"/>
              <a:t>https://pt.wikipedia.org/wiki/P%C3%B3s-modernidade </a:t>
            </a:r>
          </a:p>
          <a:p>
            <a:r>
              <a:rPr lang="pt-BR" dirty="0" smtClean="0"/>
              <a:t>https://pt.slideshare.net/luiz-menezes/psmodernismo-professor-menezes/7 </a:t>
            </a:r>
          </a:p>
          <a:p>
            <a:r>
              <a:rPr lang="pt-BR" dirty="0" smtClean="0"/>
              <a:t>Aula do professor Menezes: </a:t>
            </a:r>
            <a:r>
              <a:rPr lang="pt-BR" dirty="0" err="1" smtClean="0"/>
              <a:t>slideshare</a:t>
            </a:r>
            <a:r>
              <a:rPr lang="pt-BR" dirty="0" smtClean="0"/>
              <a:t> – disponibilidade gratuita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https://pt.slideshare.net/luiz-menezes/psmodernismo-professor-menezes/7 </a:t>
            </a:r>
          </a:p>
          <a:p>
            <a:r>
              <a:rPr lang="pt-BR" dirty="0" smtClean="0"/>
              <a:t>Aula do professor Menezes: </a:t>
            </a:r>
            <a:r>
              <a:rPr lang="pt-BR" dirty="0" err="1" smtClean="0"/>
              <a:t>slideshare</a:t>
            </a:r>
            <a:r>
              <a:rPr lang="pt-BR" dirty="0" smtClean="0"/>
              <a:t> – disponibilidade gratuita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https://pt.slideshare.net/luiz-menezes/psmodernismo-professor-menezes/7 </a:t>
            </a:r>
          </a:p>
          <a:p>
            <a:r>
              <a:rPr lang="pt-BR" dirty="0" smtClean="0"/>
              <a:t>Aula do professor Menezes: </a:t>
            </a:r>
            <a:r>
              <a:rPr lang="pt-BR" dirty="0" err="1" smtClean="0"/>
              <a:t>slideshare</a:t>
            </a:r>
            <a:r>
              <a:rPr lang="pt-BR" dirty="0" smtClean="0"/>
              <a:t> – disponibilidade gratuita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http://www.scielo.br/scielo.</a:t>
            </a:r>
            <a:r>
              <a:rPr lang="pt-BR" dirty="0" err="1" smtClean="0"/>
              <a:t>php</a:t>
            </a:r>
            <a:r>
              <a:rPr lang="pt-BR" dirty="0" smtClean="0"/>
              <a:t>?script=</a:t>
            </a:r>
            <a:r>
              <a:rPr lang="pt-BR" dirty="0" err="1" smtClean="0"/>
              <a:t>sci_arttext&amp;pid</a:t>
            </a:r>
            <a:r>
              <a:rPr lang="pt-BR" dirty="0" smtClean="0"/>
              <a:t>=S1678-31662008000100003 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Desencantamento da modernidade e da pós-modernidade: diferenciação, fragmentação e a matriz de entrelaçamento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https://pt.slideshare.net/ElaineLima4/ps-modernidade-e-os-meios-de-comunicao </a:t>
            </a:r>
          </a:p>
          <a:p>
            <a:r>
              <a:rPr lang="pt-BR" dirty="0" smtClean="0"/>
              <a:t>Seminário do curso de Jornalismo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slideshare</a:t>
            </a:r>
            <a:r>
              <a:rPr lang="pt-BR" baseline="0" dirty="0" smtClean="0"/>
              <a:t> -  disponibilidade </a:t>
            </a:r>
            <a:r>
              <a:rPr lang="pt-BR" baseline="0" dirty="0" smtClean="0"/>
              <a:t>gratuita</a:t>
            </a:r>
          </a:p>
          <a:p>
            <a:r>
              <a:rPr lang="pt-BR" dirty="0" smtClean="0"/>
              <a:t>Segundo o pensamento de Leonardo Boff, “a pós-modernidade participa de todos os pós-ismos (</a:t>
            </a:r>
            <a:r>
              <a:rPr lang="pt-BR" dirty="0" err="1" smtClean="0"/>
              <a:t>pós-histoire</a:t>
            </a:r>
            <a:r>
              <a:rPr lang="pt-BR" dirty="0" smtClean="0"/>
              <a:t>, </a:t>
            </a:r>
            <a:r>
              <a:rPr lang="pt-BR" dirty="0" err="1" smtClean="0"/>
              <a:t>pós-industrialismo</a:t>
            </a:r>
            <a:r>
              <a:rPr lang="pt-BR" dirty="0" smtClean="0"/>
              <a:t>, pós-estruturalismo, pós-socialismo, pós-marxismo, pós-cristianismo, etc.) com aquilo que eles têm em comum: a vontade de distanciamento de certo tipo de passado ou a recusa a certo tipo de vida e de consciência, a percepção de descontinuidade sentida e sofrida no curso comum da história, e a sensação de insegurança generalizada”.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/>
              <a:t>Fontes:http://meuartigo.brasilescola.uol.com.br/geografia/o-conceito-posmodernidade-na-sociedade-atual.htm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Fonte:http://zh.clicrbs.com.br/rs/vida-e-estilo/noticia/2016/07/redes-sociais-estao-deixando-usuarios-viciados-em-likes-6550937.html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/>
              <a:t>Fonte:</a:t>
            </a:r>
            <a:r>
              <a:rPr lang="pt-BR" sz="1400" dirty="0" err="1" smtClean="0"/>
              <a:t>https</a:t>
            </a:r>
            <a:r>
              <a:rPr lang="pt-BR" sz="1400" dirty="0" smtClean="0"/>
              <a:t>://33giga.</a:t>
            </a:r>
            <a:r>
              <a:rPr lang="pt-BR" sz="1400" dirty="0" err="1" smtClean="0"/>
              <a:t>com.br/vicio-redes-sociais-depressao/</a:t>
            </a:r>
            <a:endParaRPr lang="pt-BR" sz="1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https://www.youtube.com/watch?v=EYG1DsAkS_Y </a:t>
            </a:r>
          </a:p>
          <a:p>
            <a:r>
              <a:rPr lang="pt-BR" dirty="0" err="1" smtClean="0"/>
              <a:t>Hiperrealidade</a:t>
            </a:r>
            <a:r>
              <a:rPr lang="pt-BR" dirty="0" smtClean="0"/>
              <a:t>: https://pt.wikipedia.org/wiki/P%C3%B3s-modernidade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https://pt.slideshare.net/ElaineLima4/ps-modernidade-e-os-meios-de-comunicao </a:t>
            </a:r>
          </a:p>
          <a:p>
            <a:r>
              <a:rPr lang="pt-BR" dirty="0" smtClean="0"/>
              <a:t>Seminário do curso de Jornalismo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slideshare</a:t>
            </a:r>
            <a:r>
              <a:rPr lang="pt-BR" baseline="0" dirty="0" smtClean="0"/>
              <a:t> -  disponibilidade gratuita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9B5-EBC8-4525-849A-0BD204BF8FC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B9D8-A20F-4DA0-8D50-922446B24818}" type="datetimeFigureOut">
              <a:rPr lang="pt-BR" smtClean="0"/>
              <a:pPr/>
              <a:t>04/06/2017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77EF-CA87-4C31-B5E9-1ECB7DFD1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ÓS MODERNISMO.jpg"/>
          <p:cNvPicPr>
            <a:picLocks noChangeAspect="1"/>
          </p:cNvPicPr>
          <p:nvPr/>
        </p:nvPicPr>
        <p:blipFill>
          <a:blip r:embed="rId3">
            <a:lum contrast="-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286116" y="4358540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latin typeface="Bauhaus 93" pitchFamily="82" charset="0"/>
              </a:rPr>
              <a:t>As mídias e o </a:t>
            </a:r>
            <a:endParaRPr lang="pt-BR" sz="5500" dirty="0">
              <a:latin typeface="Bauhaus 93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596" y="5715016"/>
            <a:ext cx="185738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Camila </a:t>
            </a:r>
            <a:r>
              <a:rPr lang="pt-BR" sz="2000" b="1" dirty="0" smtClean="0"/>
              <a:t>Paiva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Pós - Modernidade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76" y="1203830"/>
            <a:ext cx="885828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Jean-François </a:t>
            </a:r>
            <a:r>
              <a:rPr lang="pt-BR" dirty="0" err="1" smtClean="0"/>
              <a:t>Lyotard</a:t>
            </a:r>
            <a:r>
              <a:rPr lang="pt-BR" dirty="0" smtClean="0"/>
              <a:t>:  “Estado da condição sócio – cultural e estética dominante no capitalismo após os colapsos do século XX, com </a:t>
            </a:r>
            <a:r>
              <a:rPr lang="pt-BR" sz="2200" dirty="0" smtClean="0"/>
              <a:t>dissolução </a:t>
            </a:r>
            <a:r>
              <a:rPr lang="pt-BR" dirty="0" smtClean="0"/>
              <a:t>da referencia à razão  como garantia de possibilidade de compreensão do mundo através de esquemas totalizantes. </a:t>
            </a:r>
            <a:endParaRPr lang="pt-B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Homem do séc. XXI não acredita mais que o avanço da razão irá lhe trazer a felicidade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Não existe mais projeto de felicidade  -  felicidade é apenas </a:t>
            </a:r>
            <a:r>
              <a:rPr lang="pt-BR" sz="2200" dirty="0" smtClean="0"/>
              <a:t>momentânea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/>
              <a:t> </a:t>
            </a:r>
            <a:r>
              <a:rPr lang="pt-BR" dirty="0" smtClean="0"/>
              <a:t>Mundo efêmero</a:t>
            </a:r>
            <a:r>
              <a:rPr lang="pt-BR" sz="2200" dirty="0" smtClean="0"/>
              <a:t>: </a:t>
            </a:r>
            <a:r>
              <a:rPr lang="pt-BR" dirty="0" smtClean="0"/>
              <a:t>Sociedade do mercado, do consumo e do espetáculo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s-E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s-E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</p:txBody>
      </p:sp>
      <p:pic>
        <p:nvPicPr>
          <p:cNvPr id="12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905"/>
            <a:ext cx="1643042" cy="25390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salvadorda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1" y="4286256"/>
            <a:ext cx="3857653" cy="2571744"/>
          </a:xfrm>
          <a:prstGeom prst="rect">
            <a:avLst/>
          </a:prstGeom>
        </p:spPr>
      </p:pic>
      <p:pic>
        <p:nvPicPr>
          <p:cNvPr id="14" name="Imagem 13" descr="pos_moderno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314558"/>
            <a:ext cx="3643306" cy="254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42985"/>
            <a:ext cx="8786842" cy="19288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A noção de pós-modernidade está completamente associada à comunicação: </a:t>
            </a:r>
          </a:p>
          <a:p>
            <a:pPr lvl="1"/>
            <a:r>
              <a:rPr lang="pt-BR" sz="2000" dirty="0" smtClean="0"/>
              <a:t>Transmissão de informação</a:t>
            </a:r>
          </a:p>
          <a:p>
            <a:pPr lvl="1"/>
            <a:r>
              <a:rPr lang="pt-BR" sz="2000" dirty="0" smtClean="0"/>
              <a:t>Dinamismo</a:t>
            </a:r>
          </a:p>
          <a:p>
            <a:pPr lvl="1"/>
            <a:r>
              <a:rPr lang="pt-BR" sz="2000" dirty="0" smtClean="0"/>
              <a:t>Pluralidade Cultural</a:t>
            </a:r>
          </a:p>
          <a:p>
            <a:pPr lvl="1"/>
            <a:r>
              <a:rPr lang="pt-BR" sz="2000" dirty="0" smtClean="0"/>
              <a:t>Pluralidade de </a:t>
            </a:r>
            <a:r>
              <a:rPr lang="pt-BR" sz="2000" dirty="0" err="1" smtClean="0"/>
              <a:t>Ideias</a:t>
            </a:r>
            <a:endParaRPr lang="pt-BR" sz="2000" dirty="0" smtClean="0"/>
          </a:p>
          <a:p>
            <a:pPr lvl="1">
              <a:buNone/>
            </a:pPr>
            <a:endParaRPr lang="pt-BR" sz="2400" dirty="0" smtClean="0"/>
          </a:p>
          <a:p>
            <a:pPr marL="457200" lvl="1" indent="0">
              <a:buNone/>
            </a:pPr>
            <a:endParaRPr lang="pt-BR" sz="1400" dirty="0" smtClean="0"/>
          </a:p>
          <a:p>
            <a:pPr marL="457200" lvl="1" indent="0">
              <a:buNone/>
            </a:pPr>
            <a:endParaRPr lang="pt-BR" sz="14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Pós-Modernismo e as Mídias – O imediatismo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3008050" cy="214311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142908" y="2928934"/>
            <a:ext cx="9286908" cy="154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100" dirty="0" smtClean="0"/>
              <a:t> </a:t>
            </a:r>
            <a:r>
              <a:rPr lang="pt-BR" sz="2000" dirty="0" smtClean="0"/>
              <a:t>Como previra </a:t>
            </a:r>
            <a:r>
              <a:rPr lang="pt-BR" sz="2000" dirty="0" err="1" smtClean="0"/>
              <a:t>McLuhan</a:t>
            </a:r>
            <a:r>
              <a:rPr lang="pt-BR" sz="2000" dirty="0" smtClean="0"/>
              <a:t>, os meios de comunicação iriam aos poucos se tornar parte integrante de um sistema, uma rede invisível estendida pelo planeta: </a:t>
            </a:r>
            <a:r>
              <a:rPr lang="pt-BR" sz="2200" dirty="0" smtClean="0"/>
              <a:t>Aldeia Global</a:t>
            </a:r>
          </a:p>
        </p:txBody>
      </p:sp>
      <p:pic>
        <p:nvPicPr>
          <p:cNvPr id="10" name="Imagem 9" descr="arbol-social-media.jpg"/>
          <p:cNvPicPr>
            <a:picLocks noChangeAspect="1"/>
          </p:cNvPicPr>
          <p:nvPr/>
        </p:nvPicPr>
        <p:blipFill>
          <a:blip r:embed="rId4"/>
          <a:srcRect t="6250"/>
          <a:stretch>
            <a:fillRect/>
          </a:stretch>
        </p:blipFill>
        <p:spPr>
          <a:xfrm>
            <a:off x="3143240" y="4500570"/>
            <a:ext cx="2770589" cy="2362044"/>
          </a:xfrm>
          <a:prstGeom prst="rect">
            <a:avLst/>
          </a:prstGeom>
        </p:spPr>
      </p:pic>
      <p:pic>
        <p:nvPicPr>
          <p:cNvPr id="5" name="Imagem 4" descr="consumo.jpg"/>
          <p:cNvPicPr>
            <a:picLocks noChangeAspect="1"/>
          </p:cNvPicPr>
          <p:nvPr/>
        </p:nvPicPr>
        <p:blipFill>
          <a:blip r:embed="rId5"/>
          <a:srcRect l="4255"/>
          <a:stretch>
            <a:fillRect/>
          </a:stretch>
        </p:blipFill>
        <p:spPr>
          <a:xfrm>
            <a:off x="5929322" y="4375212"/>
            <a:ext cx="3214678" cy="2482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1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22145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/>
              <a:t>Mídias Digitais são o reflexo da necessidade de comunicação do ser </a:t>
            </a:r>
            <a:r>
              <a:rPr lang="pt-BR" sz="2000" dirty="0" smtClean="0"/>
              <a:t>humano: 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Facilidade </a:t>
            </a:r>
            <a:r>
              <a:rPr lang="pt-BR" sz="2000" dirty="0"/>
              <a:t>na transmissão de mensagem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Necessidade </a:t>
            </a:r>
            <a:r>
              <a:rPr lang="pt-BR" sz="2000" dirty="0"/>
              <a:t>se torna um vício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/>
              <a:t>Fácil manipulação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/>
              <a:t>Experiências digitais cada vez mais importantes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/>
              <a:t>A razão perde espaço para as </a:t>
            </a:r>
            <a:r>
              <a:rPr lang="pt-BR" sz="2000" dirty="0" smtClean="0"/>
              <a:t>sensações</a:t>
            </a:r>
          </a:p>
          <a:p>
            <a:pPr lvl="1">
              <a:buNone/>
            </a:pPr>
            <a:endParaRPr lang="pt-BR" sz="2000" dirty="0"/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357158" y="571480"/>
            <a:ext cx="8443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Pós-Modernismo e as Mídias – Individualismo, consumo de sensações </a:t>
            </a:r>
            <a:endParaRPr lang="pt-BR" sz="2600" b="1" dirty="0"/>
          </a:p>
        </p:txBody>
      </p:sp>
      <p:pic>
        <p:nvPicPr>
          <p:cNvPr id="6" name="Imagem 5" descr="download.jpg"/>
          <p:cNvPicPr>
            <a:picLocks noChangeAspect="1"/>
          </p:cNvPicPr>
          <p:nvPr/>
        </p:nvPicPr>
        <p:blipFill>
          <a:blip r:embed="rId3"/>
          <a:srcRect l="3879" t="3704"/>
          <a:stretch>
            <a:fillRect/>
          </a:stretch>
        </p:blipFill>
        <p:spPr>
          <a:xfrm>
            <a:off x="6357950" y="5000636"/>
            <a:ext cx="2786051" cy="185736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7190" y="3929066"/>
            <a:ext cx="7572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     Apesar das inovações, as relações se tornaram menos pessoais: 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Individualismo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Exposição exacerbada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Falta de confiança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As pessoas se sentem cada vez menos satisfeitas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Procura por felicidades momentâneas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Relacionamentos</a:t>
            </a:r>
            <a:r>
              <a:rPr lang="es-ES" sz="2000" dirty="0" smtClean="0"/>
              <a:t> </a:t>
            </a:r>
            <a:r>
              <a:rPr lang="es-ES" sz="2000" dirty="0" err="1" smtClean="0"/>
              <a:t>são</a:t>
            </a:r>
            <a:r>
              <a:rPr lang="es-ES" sz="2000" dirty="0" smtClean="0"/>
              <a:t> </a:t>
            </a:r>
            <a:r>
              <a:rPr lang="es-ES" sz="2000" dirty="0" err="1" smtClean="0"/>
              <a:t>virtuais</a:t>
            </a:r>
            <a:r>
              <a:rPr lang="es-ES" sz="2000" dirty="0" smtClean="0"/>
              <a:t> - </a:t>
            </a:r>
            <a:r>
              <a:rPr lang="es-ES" sz="2000" b="1" dirty="0" smtClean="0"/>
              <a:t>Marketing </a:t>
            </a:r>
            <a:r>
              <a:rPr lang="es-ES" sz="2000" b="1" dirty="0" err="1" smtClean="0"/>
              <a:t>Pessoal</a:t>
            </a:r>
            <a:endParaRPr lang="pt-BR" sz="20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1571604" y="627437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“Sou percebido, logo existo”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879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928670"/>
            <a:ext cx="89297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Consumos – </a:t>
            </a:r>
            <a:r>
              <a:rPr lang="es-ES" dirty="0" err="1" smtClean="0"/>
              <a:t>sensação</a:t>
            </a:r>
            <a:r>
              <a:rPr lang="es-ES" dirty="0" smtClean="0"/>
              <a:t> de que </a:t>
            </a:r>
            <a:r>
              <a:rPr lang="es-ES" dirty="0" err="1" smtClean="0"/>
              <a:t>você</a:t>
            </a:r>
            <a:r>
              <a:rPr lang="es-ES" dirty="0" smtClean="0"/>
              <a:t> nao está </a:t>
            </a:r>
            <a:r>
              <a:rPr lang="es-ES" dirty="0" err="1" smtClean="0"/>
              <a:t>morrendo</a:t>
            </a:r>
            <a:endParaRPr lang="es-ES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Grande influencia da </a:t>
            </a:r>
            <a:r>
              <a:rPr lang="es-ES" dirty="0" err="1" smtClean="0"/>
              <a:t>mídia</a:t>
            </a:r>
            <a:r>
              <a:rPr lang="es-ES" dirty="0" smtClean="0"/>
              <a:t> – </a:t>
            </a:r>
            <a:r>
              <a:rPr lang="es-ES" b="1" dirty="0" err="1" smtClean="0"/>
              <a:t>Hiperrealidade</a:t>
            </a:r>
            <a:endParaRPr lang="es-ES" b="1" dirty="0" smtClean="0"/>
          </a:p>
          <a:p>
            <a:pPr marL="342900" indent="-342900">
              <a:lnSpc>
                <a:spcPct val="150000"/>
              </a:lnSpc>
            </a:pPr>
            <a:r>
              <a:rPr lang="es-ES" dirty="0" smtClean="0"/>
              <a:t>      - </a:t>
            </a:r>
            <a:r>
              <a:rPr lang="pt-BR" dirty="0" smtClean="0"/>
              <a:t>Resume-se essencialmente em </a:t>
            </a:r>
            <a:r>
              <a:rPr lang="pt-BR" b="1" dirty="0" smtClean="0"/>
              <a:t>tornar real algo em que certa altura fora irreal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 smtClean="0"/>
              <a:t>      - Através de diferentes tipos de comunicação, </a:t>
            </a:r>
            <a:r>
              <a:rPr lang="pt-BR" b="1" dirty="0" smtClean="0"/>
              <a:t>os significados atribuídos podem ser destacados do conceito original </a:t>
            </a:r>
            <a:r>
              <a:rPr lang="pt-BR" dirty="0" smtClean="0"/>
              <a:t>e outros novos podem ser atribuídos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 smtClean="0"/>
              <a:t>      - O fenômeno do marketing é imediatamente reconhecível nesta condição, dando novo significado a um termo, palavra e/ou marca</a:t>
            </a:r>
            <a:endParaRPr lang="es-ES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14282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Pós-Modernismo e as Mídias – Consumismo, narcisismo </a:t>
            </a:r>
            <a:endParaRPr lang="pt-BR" sz="2000" b="1" dirty="0"/>
          </a:p>
        </p:txBody>
      </p:sp>
      <p:pic>
        <p:nvPicPr>
          <p:cNvPr id="10" name="Imagem 9" descr="bebe_publici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54" y="-24"/>
            <a:ext cx="2299346" cy="1643074"/>
          </a:xfrm>
          <a:prstGeom prst="rect">
            <a:avLst/>
          </a:prstGeom>
        </p:spPr>
      </p:pic>
      <p:pic>
        <p:nvPicPr>
          <p:cNvPr id="13" name="Picture 6" descr="http://3.bp.blogspot.com/-Cd3UnspbB_Y/TzkAvtzOZiI/AAAAAAAAFKU/B4TbbJ0H440/s1600/Esporte+MENSCH+jet+ski+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91" b="11505"/>
          <a:stretch>
            <a:fillRect/>
          </a:stretch>
        </p:blipFill>
        <p:spPr bwMode="auto">
          <a:xfrm>
            <a:off x="357158" y="4143380"/>
            <a:ext cx="491602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m para propaganda pasta de 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86190"/>
            <a:ext cx="2886075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53306"/>
            <a:ext cx="8822214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 smtClean="0"/>
              <a:t> O </a:t>
            </a:r>
            <a:r>
              <a:rPr lang="es-ES" sz="2000" dirty="0" err="1" smtClean="0"/>
              <a:t>homem</a:t>
            </a:r>
            <a:r>
              <a:rPr lang="es-ES" sz="2000" dirty="0" smtClean="0"/>
              <a:t> </a:t>
            </a:r>
            <a:r>
              <a:rPr lang="es-ES" sz="2000" dirty="0" err="1" smtClean="0"/>
              <a:t>pós</a:t>
            </a:r>
            <a:r>
              <a:rPr lang="es-ES" sz="2000" dirty="0" smtClean="0"/>
              <a:t>-moderno é </a:t>
            </a:r>
            <a:r>
              <a:rPr lang="es-ES" sz="2000" dirty="0" err="1" smtClean="0"/>
              <a:t>sobretudo</a:t>
            </a:r>
            <a:r>
              <a:rPr lang="es-ES" sz="2000" dirty="0" smtClean="0"/>
              <a:t> </a:t>
            </a:r>
            <a:r>
              <a:rPr lang="es-ES" sz="2000" dirty="0" err="1" smtClean="0"/>
              <a:t>um</a:t>
            </a:r>
            <a:r>
              <a:rPr lang="es-ES" sz="2000" dirty="0" smtClean="0"/>
              <a:t> </a:t>
            </a:r>
            <a:r>
              <a:rPr lang="es-ES" sz="2000" dirty="0" err="1" smtClean="0"/>
              <a:t>homem</a:t>
            </a:r>
            <a:r>
              <a:rPr lang="es-ES" sz="2000" dirty="0" smtClean="0"/>
              <a:t> </a:t>
            </a:r>
            <a:r>
              <a:rPr lang="es-ES" sz="2000" dirty="0" err="1" smtClean="0"/>
              <a:t>sem</a:t>
            </a:r>
            <a:r>
              <a:rPr lang="es-ES" sz="2000" dirty="0" smtClean="0"/>
              <a:t> </a:t>
            </a:r>
            <a:r>
              <a:rPr lang="es-ES" sz="2200" dirty="0" err="1" smtClean="0"/>
              <a:t>referenciais</a:t>
            </a:r>
            <a:r>
              <a:rPr lang="es-ES" sz="2200" dirty="0" smtClean="0"/>
              <a:t>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 smtClean="0"/>
              <a:t> </a:t>
            </a:r>
            <a:r>
              <a:rPr lang="es-ES" sz="2000" dirty="0" err="1" smtClean="0"/>
              <a:t>Reflexo</a:t>
            </a:r>
            <a:r>
              <a:rPr lang="es-ES" sz="2000" dirty="0" smtClean="0"/>
              <a:t> </a:t>
            </a:r>
            <a:r>
              <a:rPr lang="es-ES" sz="2000" dirty="0" err="1" smtClean="0"/>
              <a:t>dessa</a:t>
            </a:r>
            <a:r>
              <a:rPr lang="es-ES" sz="2000" dirty="0" smtClean="0"/>
              <a:t> </a:t>
            </a:r>
            <a:r>
              <a:rPr lang="es-ES" sz="2000" dirty="0" err="1" smtClean="0"/>
              <a:t>desilusão</a:t>
            </a:r>
            <a:r>
              <a:rPr lang="es-ES" sz="2000" dirty="0" smtClean="0"/>
              <a:t> no cinema, música, </a:t>
            </a:r>
            <a:r>
              <a:rPr lang="es-ES" sz="2000" dirty="0" err="1" smtClean="0"/>
              <a:t>desenhos</a:t>
            </a:r>
            <a:r>
              <a:rPr lang="es-ES" sz="2000" dirty="0" smtClean="0"/>
              <a:t> animados - descolados da </a:t>
            </a:r>
            <a:r>
              <a:rPr lang="es-ES" sz="2000" dirty="0" err="1" smtClean="0"/>
              <a:t>realidade</a:t>
            </a:r>
            <a:endParaRPr lang="es-ES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908" y="4720085"/>
            <a:ext cx="2733859" cy="21379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5072074"/>
            <a:ext cx="4001723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214314" y="513172"/>
            <a:ext cx="8858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/>
              <a:t>Pós-Modernismo e as Mídias – Sensações e experiências por meios midiáticos  </a:t>
            </a:r>
            <a:endParaRPr lang="pt-BR" sz="2100" dirty="0"/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899" y="5111943"/>
            <a:ext cx="3104101" cy="174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8934"/>
            <a:ext cx="3090228" cy="1714512"/>
          </a:xfrm>
          <a:prstGeom prst="rect">
            <a:avLst/>
          </a:prstGeom>
        </p:spPr>
      </p:pic>
      <p:pic>
        <p:nvPicPr>
          <p:cNvPr id="13" name="Imagem 12" descr="download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542" y="2928934"/>
            <a:ext cx="3112636" cy="1743076"/>
          </a:xfrm>
          <a:prstGeom prst="rect">
            <a:avLst/>
          </a:prstGeom>
        </p:spPr>
      </p:pic>
      <p:pic>
        <p:nvPicPr>
          <p:cNvPr id="14" name="Imagem 13" descr="ex-machina.jpg"/>
          <p:cNvPicPr>
            <a:picLocks noChangeAspect="1"/>
          </p:cNvPicPr>
          <p:nvPr/>
        </p:nvPicPr>
        <p:blipFill>
          <a:blip r:embed="rId8" cstate="print"/>
          <a:srcRect l="42187" b="16681"/>
          <a:stretch>
            <a:fillRect/>
          </a:stretch>
        </p:blipFill>
        <p:spPr>
          <a:xfrm>
            <a:off x="6072198" y="2928934"/>
            <a:ext cx="3071834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7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0694" y="1285860"/>
            <a:ext cx="318610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pic>
        <p:nvPicPr>
          <p:cNvPr id="4" name="Espaço Reservado para Conteúdo 3" descr="procura-no-google.jpg"/>
          <p:cNvPicPr>
            <a:picLocks noGrp="1" noChangeAspect="1"/>
          </p:cNvPicPr>
          <p:nvPr>
            <p:ph idx="1"/>
          </p:nvPr>
        </p:nvPicPr>
        <p:blipFill>
          <a:blip r:embed="rId3"/>
          <a:srcRect l="14674" t="5041" b="13215"/>
          <a:stretch>
            <a:fillRect/>
          </a:stretch>
        </p:blipFill>
        <p:spPr>
          <a:xfrm>
            <a:off x="4096957" y="3643314"/>
            <a:ext cx="5047043" cy="3214686"/>
          </a:xfrm>
          <a:prstGeom prst="rect">
            <a:avLst/>
          </a:prstGeom>
        </p:spPr>
      </p:pic>
      <p:pic>
        <p:nvPicPr>
          <p:cNvPr id="5" name="Imagem 4" descr="uma-globalizac3a7c3a3o-que-nc3a3o-c3a9-tc3a3o-global-2.jpg"/>
          <p:cNvPicPr>
            <a:picLocks noChangeAspect="1"/>
          </p:cNvPicPr>
          <p:nvPr/>
        </p:nvPicPr>
        <p:blipFill>
          <a:blip r:embed="rId4"/>
          <a:srcRect t="18241" r="1204" b="20684"/>
          <a:stretch>
            <a:fillRect/>
          </a:stretch>
        </p:blipFill>
        <p:spPr>
          <a:xfrm>
            <a:off x="0" y="214290"/>
            <a:ext cx="5154897" cy="235743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3286124"/>
            <a:ext cx="364333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Geração do “já passou”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Mundo pós- moderno está aí; nascemos nele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As mídias tem o poder de reforçar as características pós-modernas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Na verdade, as mídias sustentam o pós-modernismo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971924" cy="868346"/>
          </a:xfrm>
        </p:spPr>
        <p:txBody>
          <a:bodyPr/>
          <a:lstStyle/>
          <a:p>
            <a:r>
              <a:rPr lang="pt-BR" b="1" dirty="0" smtClean="0"/>
              <a:t>Referências: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4291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2800" dirty="0" smtClean="0"/>
              <a:t>https://pt.slideshare.net/ElaineLima4/ps-modernidade-e-os-meios-de-comunicao 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Seminário do curso de Jornalismo – </a:t>
            </a:r>
            <a:r>
              <a:rPr lang="pt-BR" sz="2800" dirty="0" err="1" smtClean="0"/>
              <a:t>slideshare</a:t>
            </a:r>
            <a:r>
              <a:rPr lang="pt-BR" sz="2800" dirty="0" smtClean="0"/>
              <a:t> -  disponibilidade gratuita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https://pt.wikipedia.org/wiki/P%C3%B3s-modernidade 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https://pt.slideshare.net/luiz-menezes/psmodernismo-professor-menezes/7 </a:t>
            </a:r>
          </a:p>
          <a:p>
            <a:pPr>
              <a:lnSpc>
                <a:spcPct val="170000"/>
              </a:lnSpc>
            </a:pPr>
            <a:r>
              <a:rPr lang="pt-BR" sz="2800" dirty="0" smtClean="0"/>
              <a:t>Aula do professor Menezes: </a:t>
            </a:r>
            <a:r>
              <a:rPr lang="pt-BR" sz="2800" dirty="0" err="1" smtClean="0"/>
              <a:t>slideshare</a:t>
            </a:r>
            <a:r>
              <a:rPr lang="pt-BR" sz="2800" dirty="0" smtClean="0"/>
              <a:t> – disponibilidade gratuita</a:t>
            </a:r>
          </a:p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pt-BR" dirty="0" smtClean="0"/>
              <a:t>Fontes:http://meuartigo.brasilescola.uol.com.br/geografia/o-conceito-posmodernidade-na-sociedade-atual.htm</a:t>
            </a:r>
          </a:p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pt-BR" dirty="0" smtClean="0"/>
              <a:t>Fonte:http://</a:t>
            </a:r>
            <a:r>
              <a:rPr lang="pt-BR" dirty="0" smtClean="0"/>
              <a:t>operamundi.uol.com.br/conteudo/noticias/18943/redes+sociais+foram+o+</a:t>
            </a:r>
            <a:r>
              <a:rPr lang="pt-BR" dirty="0" err="1" smtClean="0"/>
              <a:t>combustivel</a:t>
            </a:r>
            <a:r>
              <a:rPr lang="pt-BR" dirty="0" smtClean="0"/>
              <a:t>+para+as+</a:t>
            </a:r>
            <a:r>
              <a:rPr lang="pt-BR" dirty="0" err="1" smtClean="0"/>
              <a:t>revolucoes</a:t>
            </a:r>
            <a:r>
              <a:rPr lang="pt-BR" dirty="0" smtClean="0"/>
              <a:t>+no+mundo+arabe.shtml</a:t>
            </a:r>
          </a:p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pt-BR" dirty="0" smtClean="0"/>
              <a:t>http://www.sitedopastor.com.br/entenda-a-mente-deste-seculo-pos-modernidade/</a:t>
            </a:r>
            <a:endParaRPr lang="pt-BR" dirty="0" smtClean="0"/>
          </a:p>
          <a:p>
            <a:pPr>
              <a:lnSpc>
                <a:spcPct val="170000"/>
              </a:lnSpc>
            </a:pPr>
            <a:endParaRPr lang="pt-BR" sz="28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08" y="1571612"/>
            <a:ext cx="5257808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8000" dirty="0" smtClean="0"/>
              <a:t>OBRIGADO</a:t>
            </a:r>
            <a:endParaRPr lang="pt-BR" sz="8000" dirty="0"/>
          </a:p>
        </p:txBody>
      </p:sp>
      <p:pic>
        <p:nvPicPr>
          <p:cNvPr id="6" name="Imagem 5" descr="bdj-110613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867"/>
            <a:ext cx="9144000" cy="27291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643570" y="357166"/>
            <a:ext cx="3143272" cy="61436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pt-BR" sz="4000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Bem - vindos ao Mundo Pós - Moderno </a:t>
            </a:r>
            <a:endParaRPr lang="pt-BR" sz="4000" dirty="0">
              <a:solidFill>
                <a:schemeClr val="tx1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" name="Imagem 4" descr="ensinando-vida-atualme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25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a direita 11"/>
          <p:cNvSpPr/>
          <p:nvPr/>
        </p:nvSpPr>
        <p:spPr>
          <a:xfrm>
            <a:off x="2428860" y="1357298"/>
            <a:ext cx="6500858" cy="107157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143240" y="642918"/>
            <a:ext cx="278608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Linha do tempo 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6" y="1643050"/>
            <a:ext cx="10001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Deus</a:t>
            </a:r>
            <a:endParaRPr lang="pt-BR" sz="2400" b="1" dirty="0"/>
          </a:p>
        </p:txBody>
      </p:sp>
      <p:sp>
        <p:nvSpPr>
          <p:cNvPr id="9" name="Seta para a esquerda e para a direita 8"/>
          <p:cNvSpPr/>
          <p:nvPr/>
        </p:nvSpPr>
        <p:spPr>
          <a:xfrm>
            <a:off x="1857356" y="1714488"/>
            <a:ext cx="500066" cy="35719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Homem – Humanismo – RAZÃO - Irracionalismo </a:t>
            </a:r>
            <a:endParaRPr lang="pt-BR" sz="2400" b="1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14282" y="3857628"/>
            <a:ext cx="8572560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28596" y="3786190"/>
            <a:ext cx="142876" cy="2857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429520" y="3786190"/>
            <a:ext cx="142876" cy="2857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929322" y="3786190"/>
            <a:ext cx="142876" cy="2857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429124" y="3786190"/>
            <a:ext cx="142876" cy="2857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928794" y="3786190"/>
            <a:ext cx="142876" cy="2857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direita 22"/>
          <p:cNvSpPr/>
          <p:nvPr/>
        </p:nvSpPr>
        <p:spPr>
          <a:xfrm rot="16200000">
            <a:off x="3036083" y="2321711"/>
            <a:ext cx="571504" cy="2071702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285720" y="26431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Teocentrismo</a:t>
            </a:r>
            <a:endParaRPr lang="pt-BR" b="1" dirty="0"/>
          </a:p>
        </p:txBody>
      </p:sp>
      <p:sp>
        <p:nvSpPr>
          <p:cNvPr id="25" name="Chave direita 24"/>
          <p:cNvSpPr/>
          <p:nvPr/>
        </p:nvSpPr>
        <p:spPr>
          <a:xfrm rot="16200000">
            <a:off x="928662" y="2428868"/>
            <a:ext cx="571504" cy="1857388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direita 25"/>
          <p:cNvSpPr/>
          <p:nvPr/>
        </p:nvSpPr>
        <p:spPr>
          <a:xfrm rot="16200000">
            <a:off x="6250793" y="1321579"/>
            <a:ext cx="571504" cy="4071966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214546" y="26431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Antropocentrismo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00034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Idade Média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428860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Idade Moderna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357818" y="342900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Idade Contemporânea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85720" y="414338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476</a:t>
            </a:r>
            <a:endParaRPr lang="pt-BR" sz="1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714480" y="414338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1453</a:t>
            </a:r>
            <a:endParaRPr lang="pt-BR" sz="14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214810" y="407194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1789</a:t>
            </a:r>
            <a:endParaRPr lang="pt-BR" sz="14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715008" y="407194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1914</a:t>
            </a:r>
            <a:endParaRPr lang="pt-BR" sz="14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143768" y="414338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1939</a:t>
            </a:r>
            <a:endParaRPr lang="pt-BR" sz="14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42844" y="4429132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Queda  Império Romano</a:t>
            </a:r>
          </a:p>
          <a:p>
            <a:pPr algn="ctr"/>
            <a:r>
              <a:rPr lang="pt-BR" sz="1400" b="1" dirty="0" smtClean="0"/>
              <a:t>Ocidente</a:t>
            </a:r>
            <a:endParaRPr lang="pt-BR" sz="14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571604" y="4500570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Queda  Império Romano Oriente</a:t>
            </a:r>
            <a:endParaRPr lang="pt-BR" sz="14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000496" y="442913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Revolução Francesa</a:t>
            </a:r>
            <a:endParaRPr lang="pt-BR" sz="1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572132" y="450057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I</a:t>
            </a:r>
            <a:r>
              <a:rPr lang="pt-BR" sz="1400" b="1" dirty="0" smtClean="0"/>
              <a:t> Guerra Mundial</a:t>
            </a:r>
            <a:endParaRPr lang="pt-BR" sz="1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000892" y="450057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II Guerra Mundial</a:t>
            </a:r>
            <a:endParaRPr lang="pt-BR" sz="1400" b="1" dirty="0"/>
          </a:p>
        </p:txBody>
      </p:sp>
      <p:sp>
        <p:nvSpPr>
          <p:cNvPr id="43" name="Elipse 42"/>
          <p:cNvSpPr/>
          <p:nvPr/>
        </p:nvSpPr>
        <p:spPr>
          <a:xfrm>
            <a:off x="1428728" y="3571876"/>
            <a:ext cx="1214446" cy="200026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3857620" y="3571876"/>
            <a:ext cx="1285884" cy="157163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1214414" y="5857892"/>
            <a:ext cx="171451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Renascimento</a:t>
            </a:r>
            <a:endParaRPr lang="pt-BR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571868" y="5286388"/>
            <a:ext cx="192882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Iluminismo</a:t>
            </a:r>
            <a:endParaRPr lang="pt-BR" b="1" dirty="0"/>
          </a:p>
        </p:txBody>
      </p:sp>
      <p:sp>
        <p:nvSpPr>
          <p:cNvPr id="47" name="Seta para baixo 46"/>
          <p:cNvSpPr/>
          <p:nvPr/>
        </p:nvSpPr>
        <p:spPr>
          <a:xfrm>
            <a:off x="4429124" y="5786454"/>
            <a:ext cx="285752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3500430" y="600076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Crença na razão e no progresso – liberdade e paz</a:t>
            </a:r>
            <a:endParaRPr lang="pt-BR" sz="1600" b="1" dirty="0"/>
          </a:p>
        </p:txBody>
      </p:sp>
      <p:sp>
        <p:nvSpPr>
          <p:cNvPr id="49" name="Seta para baixo 48"/>
          <p:cNvSpPr/>
          <p:nvPr/>
        </p:nvSpPr>
        <p:spPr>
          <a:xfrm>
            <a:off x="6572264" y="4929198"/>
            <a:ext cx="285752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5857884" y="5357826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Guerras Mundiais destruíram o sonho da Razão </a:t>
            </a:r>
            <a:endParaRPr lang="pt-BR" b="1" dirty="0"/>
          </a:p>
        </p:txBody>
      </p:sp>
      <p:sp>
        <p:nvSpPr>
          <p:cNvPr id="51" name="Elipse 50"/>
          <p:cNvSpPr/>
          <p:nvPr/>
        </p:nvSpPr>
        <p:spPr>
          <a:xfrm>
            <a:off x="5857884" y="5357802"/>
            <a:ext cx="1857388" cy="142878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Modernidade</a:t>
            </a:r>
            <a:br>
              <a:rPr lang="pt-BR" b="1" dirty="0" smtClean="0"/>
            </a:br>
            <a:r>
              <a:rPr lang="pt-BR" b="1" dirty="0" smtClean="0"/>
              <a:t>Racionalidade, ciência, técnica</a:t>
            </a:r>
            <a:endParaRPr lang="pt-BR" b="1" dirty="0"/>
          </a:p>
        </p:txBody>
      </p:sp>
      <p:pic>
        <p:nvPicPr>
          <p:cNvPr id="4" name="Espaço Reservado para Conteúdo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175" y="3428999"/>
            <a:ext cx="3113858" cy="2571769"/>
          </a:xfrm>
          <a:prstGeom prst="rect">
            <a:avLst/>
          </a:prstGeom>
        </p:spPr>
      </p:pic>
      <p:pic>
        <p:nvPicPr>
          <p:cNvPr id="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776896" cy="25717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62" y="3466769"/>
            <a:ext cx="2714644" cy="253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867811" y="3064713"/>
            <a:ext cx="755703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714876" y="3214686"/>
            <a:ext cx="1553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 smtClean="0"/>
              <a:t>Razão</a:t>
            </a:r>
            <a:endParaRPr lang="es-ES" sz="2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05941" y="2484392"/>
            <a:ext cx="315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Linha</a:t>
            </a:r>
            <a:r>
              <a:rPr lang="es-ES" sz="2800" b="1" dirty="0" smtClean="0"/>
              <a:t> do desespero</a:t>
            </a:r>
            <a:endParaRPr lang="es-ES" sz="2800" b="1" dirty="0"/>
          </a:p>
        </p:txBody>
      </p:sp>
      <p:sp>
        <p:nvSpPr>
          <p:cNvPr id="19" name="18 Elipse"/>
          <p:cNvSpPr/>
          <p:nvPr/>
        </p:nvSpPr>
        <p:spPr>
          <a:xfrm>
            <a:off x="4221164" y="1972718"/>
            <a:ext cx="2448272" cy="20697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20080"/>
          </a:xfrm>
          <a:noFill/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 err="1" smtClean="0">
                <a:latin typeface="Comic Sans MS" panose="030F0702030302020204" pitchFamily="66" charset="0"/>
              </a:rPr>
              <a:t>Modernidade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1560" y="4398203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O mundo natural </a:t>
            </a:r>
            <a:r>
              <a:rPr lang="es-ES" sz="2400" dirty="0" err="1" smtClean="0"/>
              <a:t>diz</a:t>
            </a:r>
            <a:r>
              <a:rPr lang="es-ES" sz="2400" dirty="0" smtClean="0"/>
              <a:t> que </a:t>
            </a:r>
            <a:r>
              <a:rPr lang="es-ES" sz="2400" dirty="0" err="1" smtClean="0"/>
              <a:t>você</a:t>
            </a:r>
            <a:r>
              <a:rPr lang="es-ES" sz="2400" dirty="0" smtClean="0"/>
              <a:t> é </a:t>
            </a:r>
            <a:r>
              <a:rPr lang="es-ES" sz="2400" dirty="0" err="1" smtClean="0"/>
              <a:t>uma</a:t>
            </a:r>
            <a:r>
              <a:rPr lang="es-ES" sz="2400" dirty="0" smtClean="0"/>
              <a:t> </a:t>
            </a:r>
            <a:r>
              <a:rPr lang="es-ES" sz="2400" dirty="0" err="1" smtClean="0"/>
              <a:t>peça</a:t>
            </a:r>
            <a:r>
              <a:rPr lang="es-ES" sz="2400" dirty="0" smtClean="0"/>
              <a:t> da </a:t>
            </a:r>
            <a:r>
              <a:rPr lang="es-ES" sz="3200" dirty="0" smtClean="0"/>
              <a:t>máquina</a:t>
            </a:r>
            <a:r>
              <a:rPr lang="es-ES" sz="2400" dirty="0" smtClean="0"/>
              <a:t>!</a:t>
            </a:r>
          </a:p>
          <a:p>
            <a:pPr algn="ctr"/>
            <a:endParaRPr lang="es-ES" sz="2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571168" y="119675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Homem</a:t>
            </a:r>
            <a:r>
              <a:rPr lang="es-ES" sz="2400" dirty="0" smtClean="0"/>
              <a:t> </a:t>
            </a: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err="1" smtClean="0"/>
              <a:t>dá</a:t>
            </a:r>
            <a:r>
              <a:rPr lang="es-ES" sz="2400" dirty="0" smtClean="0"/>
              <a:t> </a:t>
            </a:r>
            <a:r>
              <a:rPr lang="es-ES" sz="2400" dirty="0" err="1" smtClean="0"/>
              <a:t>conta</a:t>
            </a:r>
            <a:r>
              <a:rPr lang="es-ES" sz="2400" dirty="0" smtClean="0"/>
              <a:t> de </a:t>
            </a:r>
            <a:r>
              <a:rPr lang="es-ES" sz="2400" dirty="0" err="1" smtClean="0"/>
              <a:t>viver</a:t>
            </a:r>
            <a:r>
              <a:rPr lang="es-ES" sz="2400" dirty="0" smtClean="0"/>
              <a:t> </a:t>
            </a:r>
            <a:r>
              <a:rPr lang="es-ES" sz="2400" dirty="0" err="1" smtClean="0"/>
              <a:t>sem</a:t>
            </a:r>
            <a:r>
              <a:rPr lang="es-ES" sz="2400" dirty="0" smtClean="0"/>
              <a:t> </a:t>
            </a:r>
            <a:r>
              <a:rPr lang="es-ES" sz="2400" dirty="0" err="1" smtClean="0"/>
              <a:t>um</a:t>
            </a:r>
            <a:r>
              <a:rPr lang="es-ES" sz="2400" dirty="0" smtClean="0"/>
              <a:t> </a:t>
            </a:r>
            <a:r>
              <a:rPr lang="es-ES" sz="3200" dirty="0" smtClean="0"/>
              <a:t>sentido</a:t>
            </a:r>
            <a:endParaRPr lang="es-ES" sz="3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05941" y="4941168"/>
            <a:ext cx="7418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/>
              <a:t>Universo fechado, opera </a:t>
            </a:r>
            <a:r>
              <a:rPr lang="es-ES" sz="2400" dirty="0" err="1" smtClean="0"/>
              <a:t>leis</a:t>
            </a:r>
            <a:r>
              <a:rPr lang="es-ES" sz="2400" dirty="0" smtClean="0"/>
              <a:t> da </a:t>
            </a:r>
            <a:r>
              <a:rPr lang="es-ES" sz="2400" dirty="0" err="1" smtClean="0"/>
              <a:t>natureza</a:t>
            </a:r>
            <a:r>
              <a:rPr lang="es-ES" sz="2400" dirty="0" smtClean="0"/>
              <a:t>, </a:t>
            </a:r>
            <a:r>
              <a:rPr lang="es-ES" sz="2400" dirty="0" err="1" smtClean="0"/>
              <a:t>homem</a:t>
            </a:r>
            <a:r>
              <a:rPr lang="es-ES" sz="2400" dirty="0" smtClean="0"/>
              <a:t> é </a:t>
            </a:r>
            <a:r>
              <a:rPr lang="es-ES" sz="2400" dirty="0" err="1" smtClean="0"/>
              <a:t>um</a:t>
            </a:r>
            <a:r>
              <a:rPr lang="es-ES" sz="2400" dirty="0" smtClean="0"/>
              <a:t> </a:t>
            </a:r>
            <a:r>
              <a:rPr lang="es-ES" sz="3200" dirty="0" err="1" smtClean="0"/>
              <a:t>subproduto</a:t>
            </a:r>
            <a:r>
              <a:rPr lang="es-ES" sz="3200" dirty="0" smtClean="0"/>
              <a:t> </a:t>
            </a:r>
            <a:r>
              <a:rPr lang="es-ES" sz="2400" dirty="0" smtClean="0"/>
              <a:t>dos </a:t>
            </a:r>
            <a:r>
              <a:rPr lang="es-ES" sz="2400" dirty="0" err="1" smtClean="0"/>
              <a:t>processos</a:t>
            </a:r>
            <a:r>
              <a:rPr lang="es-ES" sz="2400" dirty="0" smtClean="0"/>
              <a:t> </a:t>
            </a:r>
            <a:r>
              <a:rPr lang="es-ES" sz="2400" dirty="0" err="1" smtClean="0"/>
              <a:t>naturais</a:t>
            </a:r>
            <a:r>
              <a:rPr lang="es-ES" sz="2400" dirty="0" smtClean="0"/>
              <a:t>, </a:t>
            </a: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smtClean="0"/>
              <a:t>existe </a:t>
            </a:r>
            <a:r>
              <a:rPr lang="es-ES" sz="2400" dirty="0" err="1" smtClean="0"/>
              <a:t>transcendência</a:t>
            </a:r>
            <a:endParaRPr lang="es-ES" sz="2400" dirty="0"/>
          </a:p>
        </p:txBody>
      </p:sp>
      <p:sp>
        <p:nvSpPr>
          <p:cNvPr id="11" name="Retângulo 10"/>
          <p:cNvSpPr/>
          <p:nvPr/>
        </p:nvSpPr>
        <p:spPr>
          <a:xfrm>
            <a:off x="4500562" y="2428868"/>
            <a:ext cx="19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Transcendência</a:t>
            </a:r>
            <a:endParaRPr lang="pt-BR" sz="2200" b="1" dirty="0"/>
          </a:p>
        </p:txBody>
      </p:sp>
    </p:spTree>
    <p:extLst>
      <p:ext uri="{BB962C8B-B14F-4D97-AF65-F5344CB8AC3E}">
        <p14:creationId xmlns="" xmlns:p14="http://schemas.microsoft.com/office/powerpoint/2010/main" val="35564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12898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4055614" cy="636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553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As </a:t>
            </a:r>
            <a:r>
              <a:rPr lang="es-ES" b="1" dirty="0" err="1" smtClean="0"/>
              <a:t>mademoiselles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Mulher</a:t>
            </a:r>
            <a:r>
              <a:rPr lang="es-ES" b="1" dirty="0" smtClean="0"/>
              <a:t> na </a:t>
            </a:r>
            <a:r>
              <a:rPr lang="es-ES" b="1" dirty="0" err="1" smtClean="0"/>
              <a:t>cadeira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310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3691"/>
            <a:ext cx="4320480" cy="6290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020272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Olga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190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20080"/>
          </a:xfrm>
          <a:noFill/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600" dirty="0" smtClean="0">
                <a:latin typeface="Comic Sans MS" panose="030F0702030302020204" pitchFamily="66" charset="0"/>
              </a:rPr>
              <a:t>O Mundo </a:t>
            </a:r>
            <a:r>
              <a:rPr lang="es-ES" sz="3600" dirty="0" err="1" smtClean="0">
                <a:latin typeface="Comic Sans MS" panose="030F0702030302020204" pitchFamily="66" charset="0"/>
              </a:rPr>
              <a:t>Pós</a:t>
            </a:r>
            <a:r>
              <a:rPr lang="es-ES" sz="3600" dirty="0" smtClean="0">
                <a:latin typeface="Comic Sans MS" panose="030F0702030302020204" pitchFamily="66" charset="0"/>
              </a:rPr>
              <a:t>-Moderno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832921" y="3421454"/>
            <a:ext cx="755703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454223" y="271522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 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3438" y="3571876"/>
            <a:ext cx="1553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 smtClean="0"/>
              <a:t>Razão</a:t>
            </a:r>
            <a:endParaRPr lang="es-ES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051" y="2841133"/>
            <a:ext cx="315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Linha</a:t>
            </a:r>
            <a:r>
              <a:rPr lang="es-ES" sz="2800" b="1" dirty="0" smtClean="0"/>
              <a:t> do desespero</a:t>
            </a:r>
            <a:endParaRPr lang="es-ES" sz="2800" b="1" dirty="0"/>
          </a:p>
        </p:txBody>
      </p:sp>
      <p:sp>
        <p:nvSpPr>
          <p:cNvPr id="9" name="8 Elipse"/>
          <p:cNvSpPr/>
          <p:nvPr/>
        </p:nvSpPr>
        <p:spPr>
          <a:xfrm>
            <a:off x="4186274" y="2329459"/>
            <a:ext cx="2448272" cy="20697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971051" y="144239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Experiências</a:t>
            </a:r>
            <a:r>
              <a:rPr lang="es-ES" sz="2400" dirty="0" smtClean="0"/>
              <a:t> </a:t>
            </a:r>
            <a:r>
              <a:rPr lang="es-ES" sz="2400" dirty="0" err="1" smtClean="0"/>
              <a:t>irracionais</a:t>
            </a:r>
            <a:r>
              <a:rPr lang="es-ES" sz="2400" dirty="0" smtClean="0"/>
              <a:t> para dar </a:t>
            </a:r>
            <a:r>
              <a:rPr lang="es-ES" sz="2400" dirty="0" err="1" smtClean="0"/>
              <a:t>uma</a:t>
            </a:r>
            <a:r>
              <a:rPr lang="es-ES" sz="2400" dirty="0" smtClean="0"/>
              <a:t> </a:t>
            </a:r>
            <a:r>
              <a:rPr lang="es-ES" sz="2400" dirty="0" err="1" smtClean="0"/>
              <a:t>sensação</a:t>
            </a:r>
            <a:r>
              <a:rPr lang="es-ES" sz="2400" dirty="0" smtClean="0"/>
              <a:t> de significado</a:t>
            </a:r>
            <a:endParaRPr lang="es-ES" sz="2400" dirty="0"/>
          </a:p>
        </p:txBody>
      </p:sp>
      <p:sp>
        <p:nvSpPr>
          <p:cNvPr id="12" name="11 Flecha abajo"/>
          <p:cNvSpPr/>
          <p:nvPr/>
        </p:nvSpPr>
        <p:spPr>
          <a:xfrm rot="10800000">
            <a:off x="7308303" y="2329457"/>
            <a:ext cx="360040" cy="181962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465853" y="4263479"/>
            <a:ext cx="230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Salto irracional</a:t>
            </a:r>
            <a:endParaRPr lang="es-ES" sz="2400" dirty="0"/>
          </a:p>
        </p:txBody>
      </p:sp>
      <p:sp>
        <p:nvSpPr>
          <p:cNvPr id="14" name="13 Rectángulo"/>
          <p:cNvSpPr/>
          <p:nvPr/>
        </p:nvSpPr>
        <p:spPr>
          <a:xfrm>
            <a:off x="723007" y="501317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err="1"/>
              <a:t>S</a:t>
            </a:r>
            <a:r>
              <a:rPr lang="es-ES" sz="2400" dirty="0" err="1" smtClean="0"/>
              <a:t>uas</a:t>
            </a:r>
            <a:r>
              <a:rPr lang="es-ES" sz="2400" dirty="0" smtClean="0"/>
              <a:t> </a:t>
            </a:r>
            <a:r>
              <a:rPr lang="es-ES" sz="2400" dirty="0" err="1" smtClean="0"/>
              <a:t>experiências</a:t>
            </a:r>
            <a:r>
              <a:rPr lang="es-ES" sz="2400" dirty="0" smtClean="0"/>
              <a:t> </a:t>
            </a:r>
            <a:r>
              <a:rPr lang="es-ES" sz="2400" dirty="0" err="1" smtClean="0"/>
              <a:t>racionais</a:t>
            </a:r>
            <a:r>
              <a:rPr lang="es-ES" sz="2400" dirty="0" smtClean="0"/>
              <a:t> </a:t>
            </a:r>
            <a:r>
              <a:rPr lang="es-ES" sz="2400" dirty="0" err="1" smtClean="0"/>
              <a:t>são</a:t>
            </a:r>
            <a:r>
              <a:rPr lang="es-ES" sz="2400" dirty="0" smtClean="0"/>
              <a:t> </a:t>
            </a:r>
            <a:r>
              <a:rPr lang="es-ES" sz="3200" dirty="0" err="1" smtClean="0"/>
              <a:t>sem</a:t>
            </a:r>
            <a:r>
              <a:rPr lang="es-ES" sz="3200" dirty="0" smtClean="0"/>
              <a:t> significado e as </a:t>
            </a:r>
          </a:p>
          <a:p>
            <a:pPr algn="ctr">
              <a:lnSpc>
                <a:spcPct val="150000"/>
              </a:lnSpc>
            </a:pPr>
            <a:r>
              <a:rPr lang="es-ES" sz="2400" dirty="0" err="1"/>
              <a:t>s</a:t>
            </a:r>
            <a:r>
              <a:rPr lang="es-ES" sz="2400" dirty="0" err="1" smtClean="0"/>
              <a:t>uas</a:t>
            </a:r>
            <a:r>
              <a:rPr lang="es-ES" sz="2400" dirty="0" smtClean="0"/>
              <a:t> </a:t>
            </a:r>
            <a:r>
              <a:rPr lang="es-ES" sz="2400" dirty="0" err="1" smtClean="0"/>
              <a:t>experiências</a:t>
            </a:r>
            <a:r>
              <a:rPr lang="es-ES" sz="2400" dirty="0" smtClean="0"/>
              <a:t> de significados </a:t>
            </a:r>
            <a:r>
              <a:rPr lang="es-ES" sz="2400" dirty="0" err="1" smtClean="0"/>
              <a:t>são</a:t>
            </a:r>
            <a:r>
              <a:rPr lang="es-ES" sz="2400" dirty="0" smtClean="0"/>
              <a:t> </a:t>
            </a:r>
            <a:r>
              <a:rPr lang="es-ES" sz="3200" dirty="0" err="1" smtClean="0"/>
              <a:t>não</a:t>
            </a:r>
            <a:r>
              <a:rPr lang="es-ES" sz="3200" dirty="0" smtClean="0"/>
              <a:t> </a:t>
            </a:r>
            <a:r>
              <a:rPr lang="es-ES" sz="3200" dirty="0" err="1" smtClean="0"/>
              <a:t>racionais</a:t>
            </a:r>
            <a:r>
              <a:rPr lang="es-ES" sz="2400" dirty="0"/>
              <a:t>.</a:t>
            </a:r>
            <a:endParaRPr lang="es-ES" sz="3200" dirty="0"/>
          </a:p>
        </p:txBody>
      </p:sp>
      <p:sp>
        <p:nvSpPr>
          <p:cNvPr id="15" name="Retângulo 14"/>
          <p:cNvSpPr/>
          <p:nvPr/>
        </p:nvSpPr>
        <p:spPr>
          <a:xfrm>
            <a:off x="4429124" y="2857496"/>
            <a:ext cx="19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Transcendência</a:t>
            </a:r>
            <a:endParaRPr lang="pt-BR" sz="2200" b="1" dirty="0"/>
          </a:p>
        </p:txBody>
      </p:sp>
    </p:spTree>
    <p:extLst>
      <p:ext uri="{BB962C8B-B14F-4D97-AF65-F5344CB8AC3E}">
        <p14:creationId xmlns="" xmlns:p14="http://schemas.microsoft.com/office/powerpoint/2010/main" val="28405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174"/>
            <a:ext cx="8929718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Beleza, cibernética, experiências virtuais, entretenimento</a:t>
            </a:r>
            <a:endParaRPr lang="pt-BR" sz="3200" b="1" dirty="0"/>
          </a:p>
        </p:txBody>
      </p:sp>
      <p:pic>
        <p:nvPicPr>
          <p:cNvPr id="5" name="Imagem 4" descr="Narcisismo moderno o culto ao corpo 9.jpg"/>
          <p:cNvPicPr>
            <a:picLocks noChangeAspect="1"/>
          </p:cNvPicPr>
          <p:nvPr/>
        </p:nvPicPr>
        <p:blipFill>
          <a:blip r:embed="rId3"/>
          <a:srcRect l="2652" t="3354" r="11828" b="6088"/>
          <a:stretch>
            <a:fillRect/>
          </a:stretch>
        </p:blipFill>
        <p:spPr>
          <a:xfrm>
            <a:off x="0" y="2357430"/>
            <a:ext cx="3071802" cy="2571769"/>
          </a:xfrm>
          <a:prstGeom prst="rect">
            <a:avLst/>
          </a:prstGeom>
        </p:spPr>
      </p:pic>
      <p:pic>
        <p:nvPicPr>
          <p:cNvPr id="7" name="Imagem 6" descr="tobotica avanzada.jpg"/>
          <p:cNvPicPr>
            <a:picLocks noChangeAspect="1"/>
          </p:cNvPicPr>
          <p:nvPr/>
        </p:nvPicPr>
        <p:blipFill>
          <a:blip r:embed="rId4"/>
          <a:srcRect l="8398" r="3571"/>
          <a:stretch>
            <a:fillRect/>
          </a:stretch>
        </p:blipFill>
        <p:spPr>
          <a:xfrm>
            <a:off x="3000364" y="2357430"/>
            <a:ext cx="2857520" cy="2544177"/>
          </a:xfrm>
          <a:prstGeom prst="rect">
            <a:avLst/>
          </a:prstGeom>
        </p:spPr>
      </p:pic>
      <p:pic>
        <p:nvPicPr>
          <p:cNvPr id="8" name="Imagem 7" descr="AU150020_mediumb.jpg"/>
          <p:cNvPicPr>
            <a:picLocks noChangeAspect="1"/>
          </p:cNvPicPr>
          <p:nvPr/>
        </p:nvPicPr>
        <p:blipFill>
          <a:blip r:embed="rId5"/>
          <a:srcRect l="24000" r="9000"/>
          <a:stretch>
            <a:fillRect/>
          </a:stretch>
        </p:blipFill>
        <p:spPr>
          <a:xfrm>
            <a:off x="5874865" y="2357430"/>
            <a:ext cx="3197729" cy="2583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852</Words>
  <Application>Microsoft Office PowerPoint</Application>
  <PresentationFormat>Apresentação na tela (4:3)</PresentationFormat>
  <Paragraphs>143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Modernidade Racionalidade, ciência, técnica</vt:lpstr>
      <vt:lpstr>  Modernidade</vt:lpstr>
      <vt:lpstr>Slide 6</vt:lpstr>
      <vt:lpstr>Slide 7</vt:lpstr>
      <vt:lpstr> O Mundo Pós-Moderno</vt:lpstr>
      <vt:lpstr>Beleza, cibernética, experiências virtuais, entretenimento</vt:lpstr>
      <vt:lpstr>Pós - Modernidade</vt:lpstr>
      <vt:lpstr>Pós-Modernismo e as Mídias – O imediatismo</vt:lpstr>
      <vt:lpstr>Pós-Modernismo e as Mídias – Individualismo, consumo de sensações </vt:lpstr>
      <vt:lpstr>Slide 13</vt:lpstr>
      <vt:lpstr>Slide 14</vt:lpstr>
      <vt:lpstr>Considerações finais</vt:lpstr>
      <vt:lpstr>Referências: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CAMILA</dc:creator>
  <cp:lastModifiedBy>CAMILA</cp:lastModifiedBy>
  <cp:revision>5</cp:revision>
  <dcterms:created xsi:type="dcterms:W3CDTF">2017-05-22T00:03:33Z</dcterms:created>
  <dcterms:modified xsi:type="dcterms:W3CDTF">2017-06-07T01:53:33Z</dcterms:modified>
</cp:coreProperties>
</file>