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1" r:id="rId1"/>
  </p:sldMasterIdLst>
  <p:notesMasterIdLst>
    <p:notesMasterId r:id="rId13"/>
  </p:notesMasterIdLst>
  <p:sldIdLst>
    <p:sldId id="256" r:id="rId2"/>
    <p:sldId id="262" r:id="rId3"/>
    <p:sldId id="257" r:id="rId4"/>
    <p:sldId id="258" r:id="rId5"/>
    <p:sldId id="264" r:id="rId6"/>
    <p:sldId id="259" r:id="rId7"/>
    <p:sldId id="263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31" autoAdjust="0"/>
    <p:restoredTop sz="94660"/>
  </p:normalViewPr>
  <p:slideViewPr>
    <p:cSldViewPr snapToGrid="0">
      <p:cViewPr>
        <p:scale>
          <a:sx n="118" d="100"/>
          <a:sy n="118" d="100"/>
        </p:scale>
        <p:origin x="-264" y="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0394A5-66DF-4A07-BBC6-8171170CD4F7}" type="datetimeFigureOut">
              <a:rPr lang="pt-BR" smtClean="0"/>
              <a:t>12/06/2017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61501D-7C5C-4B58-93BA-5C083B2F71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9370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1501D-7C5C-4B58-93BA-5C083B2F71EF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5252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3973B-EFDC-4ECB-B4E7-FCEC860A474E}" type="datetimeFigureOut">
              <a:rPr lang="pt-BR" smtClean="0"/>
              <a:t>12/06/2017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3CAB4-A216-49AF-BA44-9ADDFC4476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6595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3973B-EFDC-4ECB-B4E7-FCEC860A474E}" type="datetimeFigureOut">
              <a:rPr lang="pt-BR" smtClean="0"/>
              <a:t>12/06/2017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3CAB4-A216-49AF-BA44-9ADDFC4476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935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3973B-EFDC-4ECB-B4E7-FCEC860A474E}" type="datetimeFigureOut">
              <a:rPr lang="pt-BR" smtClean="0"/>
              <a:t>12/06/2017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3CAB4-A216-49AF-BA44-9ADDFC44764C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66809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3973B-EFDC-4ECB-B4E7-FCEC860A474E}" type="datetimeFigureOut">
              <a:rPr lang="pt-BR" smtClean="0"/>
              <a:t>12/06/2017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3CAB4-A216-49AF-BA44-9ADDFC4476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41534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3973B-EFDC-4ECB-B4E7-FCEC860A474E}" type="datetimeFigureOut">
              <a:rPr lang="pt-BR" smtClean="0"/>
              <a:t>12/06/2017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3CAB4-A216-49AF-BA44-9ADDFC44764C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96743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3973B-EFDC-4ECB-B4E7-FCEC860A474E}" type="datetimeFigureOut">
              <a:rPr lang="pt-BR" smtClean="0"/>
              <a:t>12/06/2017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3CAB4-A216-49AF-BA44-9ADDFC4476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77054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3973B-EFDC-4ECB-B4E7-FCEC860A474E}" type="datetimeFigureOut">
              <a:rPr lang="pt-BR" smtClean="0"/>
              <a:t>12/06/2017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3CAB4-A216-49AF-BA44-9ADDFC4476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9237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3973B-EFDC-4ECB-B4E7-FCEC860A474E}" type="datetimeFigureOut">
              <a:rPr lang="pt-BR" smtClean="0"/>
              <a:t>12/06/2017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3CAB4-A216-49AF-BA44-9ADDFC4476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1232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3973B-EFDC-4ECB-B4E7-FCEC860A474E}" type="datetimeFigureOut">
              <a:rPr lang="pt-BR" smtClean="0"/>
              <a:t>12/06/2017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3CAB4-A216-49AF-BA44-9ADDFC4476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1835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3973B-EFDC-4ECB-B4E7-FCEC860A474E}" type="datetimeFigureOut">
              <a:rPr lang="pt-BR" smtClean="0"/>
              <a:t>12/06/2017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3CAB4-A216-49AF-BA44-9ADDFC4476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4099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3973B-EFDC-4ECB-B4E7-FCEC860A474E}" type="datetimeFigureOut">
              <a:rPr lang="pt-BR" smtClean="0"/>
              <a:t>12/06/2017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3CAB4-A216-49AF-BA44-9ADDFC4476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276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3973B-EFDC-4ECB-B4E7-FCEC860A474E}" type="datetimeFigureOut">
              <a:rPr lang="pt-BR" smtClean="0"/>
              <a:t>12/06/2017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3CAB4-A216-49AF-BA44-9ADDFC4476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1248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3973B-EFDC-4ECB-B4E7-FCEC860A474E}" type="datetimeFigureOut">
              <a:rPr lang="pt-BR" smtClean="0"/>
              <a:t>12/06/2017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3CAB4-A216-49AF-BA44-9ADDFC4476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351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3973B-EFDC-4ECB-B4E7-FCEC860A474E}" type="datetimeFigureOut">
              <a:rPr lang="pt-BR" smtClean="0"/>
              <a:t>12/06/2017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3CAB4-A216-49AF-BA44-9ADDFC4476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5710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3973B-EFDC-4ECB-B4E7-FCEC860A474E}" type="datetimeFigureOut">
              <a:rPr lang="pt-BR" smtClean="0"/>
              <a:t>12/06/2017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3CAB4-A216-49AF-BA44-9ADDFC4476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6564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3CAB4-A216-49AF-BA44-9ADDFC44764C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3973B-EFDC-4ECB-B4E7-FCEC860A474E}" type="datetimeFigureOut">
              <a:rPr lang="pt-BR" smtClean="0"/>
              <a:t>12/06/2017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1603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3973B-EFDC-4ECB-B4E7-FCEC860A474E}" type="datetimeFigureOut">
              <a:rPr lang="pt-BR" smtClean="0"/>
              <a:t>12/06/2017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A83CAB4-A216-49AF-BA44-9ADDFC4476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6594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  <p:sldLayoutId id="2147483794" r:id="rId13"/>
    <p:sldLayoutId id="2147483795" r:id="rId14"/>
    <p:sldLayoutId id="2147483796" r:id="rId15"/>
    <p:sldLayoutId id="214748379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lgaebase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Algas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Souza, A.B.</a:t>
            </a:r>
          </a:p>
        </p:txBody>
      </p:sp>
    </p:spTree>
    <p:extLst>
      <p:ext uri="{BB962C8B-B14F-4D97-AF65-F5344CB8AC3E}">
        <p14:creationId xmlns:p14="http://schemas.microsoft.com/office/powerpoint/2010/main" val="40822312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Comentários Finais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Aprendizagem com relação a objetividade para a elaboração do </a:t>
            </a:r>
            <a:r>
              <a:rPr lang="pt-BR" dirty="0" smtClean="0"/>
              <a:t>recurso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dirty="0" smtClean="0">
                <a:solidFill>
                  <a:srgbClr val="FF0000"/>
                </a:solidFill>
              </a:rPr>
              <a:t>Não entendi muito bem qual teria sido esta dificuldade</a:t>
            </a:r>
            <a:endParaRPr lang="pt-BR" dirty="0" smtClean="0">
              <a:solidFill>
                <a:srgbClr val="FF0000"/>
              </a:solidFill>
            </a:endParaRPr>
          </a:p>
          <a:p>
            <a:r>
              <a:rPr lang="pt-BR" dirty="0" smtClean="0"/>
              <a:t>Delineamento acerca do conteúdo </a:t>
            </a:r>
            <a:r>
              <a:rPr lang="pt-BR" dirty="0" smtClean="0"/>
              <a:t>programático</a:t>
            </a:r>
          </a:p>
          <a:p>
            <a:pPr marL="0" indent="0">
              <a:buNone/>
            </a:pPr>
            <a:r>
              <a:rPr lang="pt-BR" dirty="0" smtClean="0">
                <a:solidFill>
                  <a:srgbClr val="FF0000"/>
                </a:solidFill>
              </a:rPr>
              <a:t>Ok Como não é muito abordado no EM, fica mais difícil mesmo </a:t>
            </a:r>
            <a:endParaRPr lang="pt-BR" dirty="0" smtClean="0">
              <a:solidFill>
                <a:srgbClr val="FF0000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03045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Bibliografia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1400" dirty="0" smtClean="0"/>
              <a:t>Lopes, Sônia. </a:t>
            </a:r>
            <a:r>
              <a:rPr lang="pt-BR" sz="1400" dirty="0" err="1"/>
              <a:t>Bio</a:t>
            </a:r>
            <a:r>
              <a:rPr lang="pt-BR" sz="1400" dirty="0"/>
              <a:t> 2.São Paulo, Ed. Saraiva, 2002</a:t>
            </a:r>
            <a:r>
              <a:rPr lang="pt-BR" sz="1400" dirty="0" smtClean="0"/>
              <a:t>.</a:t>
            </a:r>
          </a:p>
          <a:p>
            <a:r>
              <a:rPr lang="pt-BR" sz="1400" dirty="0" err="1" smtClean="0"/>
              <a:t>Amabis</a:t>
            </a:r>
            <a:r>
              <a:rPr lang="pt-BR" sz="1400" dirty="0" smtClean="0"/>
              <a:t> &amp; </a:t>
            </a:r>
            <a:r>
              <a:rPr lang="pt-BR" sz="1400" dirty="0" err="1" smtClean="0"/>
              <a:t>Martho</a:t>
            </a:r>
            <a:r>
              <a:rPr lang="pt-BR" sz="1400" dirty="0" smtClean="0"/>
              <a:t>.</a:t>
            </a:r>
            <a:r>
              <a:rPr lang="pt-BR" sz="1400" dirty="0"/>
              <a:t>  Biologia dos </a:t>
            </a:r>
            <a:r>
              <a:rPr lang="pt-BR" sz="1400" dirty="0" smtClean="0"/>
              <a:t>Organismos</a:t>
            </a:r>
            <a:r>
              <a:rPr lang="pt-BR" sz="1400" dirty="0"/>
              <a:t>. Volume </a:t>
            </a:r>
            <a:r>
              <a:rPr lang="pt-BR" sz="1400" dirty="0" smtClean="0"/>
              <a:t>3. </a:t>
            </a:r>
            <a:r>
              <a:rPr lang="pt-BR" sz="1400" dirty="0"/>
              <a:t>São Paulo, Editora Moderna, 1995</a:t>
            </a:r>
            <a:r>
              <a:rPr lang="pt-BR" sz="1400" dirty="0" smtClean="0"/>
              <a:t>.</a:t>
            </a:r>
          </a:p>
          <a:p>
            <a:endParaRPr lang="pt-BR" sz="1400" dirty="0">
              <a:hlinkClick r:id="rId2"/>
            </a:endParaRPr>
          </a:p>
          <a:p>
            <a:r>
              <a:rPr lang="pt-BR" sz="1400" u="sng" dirty="0" smtClean="0">
                <a:solidFill>
                  <a:srgbClr val="FF0000"/>
                </a:solidFill>
                <a:hlinkClick r:id="rId2"/>
              </a:rPr>
              <a:t>Deve ser mais rica e variada</a:t>
            </a:r>
            <a:endParaRPr lang="pt-BR" sz="1400" u="sng" dirty="0" smtClean="0">
              <a:solidFill>
                <a:srgbClr val="FF0000"/>
              </a:solidFill>
              <a:hlinkClick r:id="rId2"/>
            </a:endParaRPr>
          </a:p>
          <a:p>
            <a:endParaRPr lang="pt-BR" sz="1400" dirty="0"/>
          </a:p>
          <a:p>
            <a:pPr marL="0" indent="0">
              <a:buNone/>
            </a:pPr>
            <a:endParaRPr lang="pt-BR" sz="1400" dirty="0" smtClean="0"/>
          </a:p>
          <a:p>
            <a:pPr marL="0" indent="0">
              <a:buNone/>
            </a:pPr>
            <a:r>
              <a:rPr lang="pt-BR" sz="1400" dirty="0" smtClean="0">
                <a:solidFill>
                  <a:srgbClr val="FF0000"/>
                </a:solidFill>
              </a:rPr>
              <a:t>Nota da primeira proposta -&gt; 3,0</a:t>
            </a:r>
          </a:p>
          <a:p>
            <a:pPr marL="0" indent="0">
              <a:buNone/>
            </a:pPr>
            <a:r>
              <a:rPr lang="pt-BR" sz="1400" dirty="0" smtClean="0">
                <a:solidFill>
                  <a:srgbClr val="FF0000"/>
                </a:solidFill>
              </a:rPr>
              <a:t>Nota da proposta atual -&gt; 4,5</a:t>
            </a:r>
          </a:p>
          <a:p>
            <a:pPr marL="0" indent="0">
              <a:buNone/>
            </a:pPr>
            <a:r>
              <a:rPr lang="pt-BR" sz="1400" dirty="0" smtClean="0">
                <a:solidFill>
                  <a:srgbClr val="FF0000"/>
                </a:solidFill>
              </a:rPr>
              <a:t>Média = 3,8 </a:t>
            </a:r>
            <a:endParaRPr lang="pt-BR" sz="1400" dirty="0">
              <a:solidFill>
                <a:srgbClr val="FF0000"/>
              </a:solidFill>
            </a:endParaRPr>
          </a:p>
          <a:p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859051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Introdução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 smtClean="0"/>
              <a:t>Recursos econômicos provindos de algas são frequentemente utilizadas no dia a dia, como: </a:t>
            </a:r>
            <a:r>
              <a:rPr lang="pt-BR" dirty="0"/>
              <a:t>combustível, medicamento, indumentária, ornamento, alimento</a:t>
            </a:r>
            <a:r>
              <a:rPr lang="pt-BR" dirty="0" smtClean="0"/>
              <a:t>, biotecnologia, </a:t>
            </a:r>
            <a:r>
              <a:rPr lang="pt-BR" dirty="0"/>
              <a:t>entre outros. No entanto, a filogenia desse grupo é ainda pouco debatida e ilustrada </a:t>
            </a:r>
            <a:r>
              <a:rPr lang="pt-BR" dirty="0" smtClean="0"/>
              <a:t>no 1º e 2º ano do ensino </a:t>
            </a:r>
            <a:r>
              <a:rPr lang="pt-BR" dirty="0"/>
              <a:t>médio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pt-BR" dirty="0" smtClean="0">
                <a:solidFill>
                  <a:srgbClr val="FF0000"/>
                </a:solidFill>
              </a:rPr>
              <a:t>Faltam referencias de artigos que abordem ensino de algas ou mesmo de documentos oficiais</a:t>
            </a:r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108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Público Alvo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Alunos do 2º ano do ensino médio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58747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Contexto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Células, anatomia e </a:t>
            </a:r>
            <a:r>
              <a:rPr lang="pt-BR" dirty="0" err="1" smtClean="0">
                <a:solidFill>
                  <a:schemeClr val="tx1"/>
                </a:solidFill>
              </a:rPr>
              <a:t>morfologia</a:t>
            </a:r>
            <a:r>
              <a:rPr lang="pt-BR" dirty="0" err="1" smtClean="0">
                <a:solidFill>
                  <a:srgbClr val="FF0000"/>
                </a:solidFill>
              </a:rPr>
              <a:t>Esta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dirty="0" err="1" smtClean="0">
                <a:solidFill>
                  <a:srgbClr val="FF0000"/>
                </a:solidFill>
              </a:rPr>
              <a:t>tematica</a:t>
            </a:r>
            <a:r>
              <a:rPr lang="pt-BR" dirty="0" smtClean="0">
                <a:solidFill>
                  <a:srgbClr val="FF0000"/>
                </a:solidFill>
              </a:rPr>
              <a:t> não é </a:t>
            </a:r>
            <a:r>
              <a:rPr lang="pt-BR" dirty="0" err="1" smtClean="0">
                <a:solidFill>
                  <a:srgbClr val="FF0000"/>
                </a:solidFill>
              </a:rPr>
              <a:t>aborada</a:t>
            </a:r>
            <a:r>
              <a:rPr lang="pt-BR" dirty="0" smtClean="0">
                <a:solidFill>
                  <a:srgbClr val="FF0000"/>
                </a:solidFill>
              </a:rPr>
              <a:t> tradicionalmente, e realmente é muito complexa e detalhada para este segmento de ensino </a:t>
            </a:r>
          </a:p>
          <a:p>
            <a:endParaRPr lang="pt-BR" dirty="0">
              <a:solidFill>
                <a:srgbClr val="FF0000"/>
              </a:solidFill>
            </a:endParaRPr>
          </a:p>
          <a:p>
            <a:endParaRPr lang="pt-BR" dirty="0" smtClean="0">
              <a:solidFill>
                <a:srgbClr val="FF0000"/>
              </a:solidFill>
            </a:endParaRPr>
          </a:p>
          <a:p>
            <a:r>
              <a:rPr lang="pt-BR" dirty="0" smtClean="0"/>
              <a:t>Grupo polifilético algas (</a:t>
            </a:r>
            <a:r>
              <a:rPr lang="pt-BR" dirty="0" err="1" smtClean="0"/>
              <a:t>Margulis</a:t>
            </a:r>
            <a:r>
              <a:rPr lang="pt-BR" dirty="0"/>
              <a:t>, 1981)</a:t>
            </a:r>
          </a:p>
          <a:p>
            <a:r>
              <a:rPr lang="pt-BR" dirty="0" smtClean="0"/>
              <a:t>Algas: recursos econômicos e biotecnologia</a:t>
            </a:r>
            <a:endParaRPr lang="pt-BR" dirty="0"/>
          </a:p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1003412" y="3560496"/>
            <a:ext cx="4992786" cy="12057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Conector de seta reta 5"/>
          <p:cNvCxnSpPr/>
          <p:nvPr/>
        </p:nvCxnSpPr>
        <p:spPr>
          <a:xfrm flipH="1" flipV="1">
            <a:off x="6384616" y="3981281"/>
            <a:ext cx="922492" cy="1132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/>
          <p:cNvSpPr txBox="1"/>
          <p:nvPr/>
        </p:nvSpPr>
        <p:spPr>
          <a:xfrm>
            <a:off x="7404213" y="3909904"/>
            <a:ext cx="3169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Estes seriam bons enfoques.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734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Elucubrar</a:t>
            </a:r>
            <a:r>
              <a:rPr lang="pt-BR" dirty="0" smtClean="0">
                <a:solidFill>
                  <a:srgbClr val="FF0000"/>
                </a:solidFill>
              </a:rPr>
              <a:t> ??? Que tal 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Reconhecer </a:t>
            </a:r>
            <a:r>
              <a:rPr lang="pt-BR" dirty="0" smtClean="0"/>
              <a:t>a </a:t>
            </a:r>
            <a:r>
              <a:rPr lang="pt-BR" dirty="0"/>
              <a:t>importância da botânica de algas como objeto de </a:t>
            </a:r>
            <a:r>
              <a:rPr lang="pt-BR" dirty="0" smtClean="0"/>
              <a:t>estudo</a:t>
            </a:r>
            <a:endParaRPr lang="pt-BR" dirty="0"/>
          </a:p>
          <a:p>
            <a:r>
              <a:rPr lang="pt-BR" dirty="0" smtClean="0"/>
              <a:t>Discutir sua função ecológica enquanto </a:t>
            </a:r>
            <a:r>
              <a:rPr lang="pt-BR" dirty="0" smtClean="0"/>
              <a:t>recurso</a:t>
            </a:r>
          </a:p>
          <a:p>
            <a:endParaRPr lang="pt-BR" dirty="0"/>
          </a:p>
          <a:p>
            <a:r>
              <a:rPr lang="pt-BR" dirty="0">
                <a:solidFill>
                  <a:srgbClr val="FF0000"/>
                </a:solidFill>
              </a:rPr>
              <a:t>E a parte de evolução que estava no slide anterior? </a:t>
            </a:r>
            <a:endParaRPr lang="pt-BR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90321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Material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Baralho constituído de 42 cartas, com perguntas e </a:t>
            </a:r>
            <a:r>
              <a:rPr lang="pt-BR" dirty="0" smtClean="0"/>
              <a:t>respostas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dirty="0" smtClean="0">
                <a:solidFill>
                  <a:srgbClr val="FF0000"/>
                </a:solidFill>
              </a:rPr>
              <a:t>Precisaríamos de um exemplo para avaliar. </a:t>
            </a:r>
          </a:p>
          <a:p>
            <a:pPr marL="0" indent="0">
              <a:buNone/>
            </a:pPr>
            <a:r>
              <a:rPr lang="pt-BR" dirty="0" smtClean="0">
                <a:solidFill>
                  <a:srgbClr val="FF0000"/>
                </a:solidFill>
              </a:rPr>
              <a:t>A proposta do jogo está dentro do escopo da disciplina. A proposta anterior, </a:t>
            </a:r>
            <a:r>
              <a:rPr lang="pt-BR" dirty="0" err="1" smtClean="0">
                <a:solidFill>
                  <a:srgbClr val="FF0000"/>
                </a:solidFill>
              </a:rPr>
              <a:t>fde</a:t>
            </a:r>
            <a:r>
              <a:rPr lang="pt-BR" dirty="0" smtClean="0">
                <a:solidFill>
                  <a:srgbClr val="FF0000"/>
                </a:solidFill>
              </a:rPr>
              <a:t> aula expositiva, ainda que com o auxilio de um arquivo tipo </a:t>
            </a:r>
            <a:r>
              <a:rPr lang="pt-BR" i="1" dirty="0" err="1" smtClean="0">
                <a:solidFill>
                  <a:srgbClr val="FF0000"/>
                </a:solidFill>
              </a:rPr>
              <a:t>power-point</a:t>
            </a:r>
            <a:r>
              <a:rPr lang="pt-BR" dirty="0" smtClean="0">
                <a:solidFill>
                  <a:srgbClr val="FF0000"/>
                </a:solidFill>
              </a:rPr>
              <a:t>, não estava. </a:t>
            </a:r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178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Dinâmica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Forma-se uma dupla, que se sentarão em posições opostas e alternadas, de modo que os membros de uma mesma dupla não se entreveem.</a:t>
            </a:r>
          </a:p>
          <a:p>
            <a:r>
              <a:rPr lang="pt-BR" dirty="0" smtClean="0"/>
              <a:t>Elege-se </a:t>
            </a:r>
            <a:r>
              <a:rPr lang="pt-BR" dirty="0"/>
              <a:t>o líder de uma rodada, que irá sortear uma carta de um baralho previamente embaralhado</a:t>
            </a:r>
            <a:r>
              <a:rPr lang="pt-BR" dirty="0" smtClean="0"/>
              <a:t>. </a:t>
            </a:r>
          </a:p>
          <a:p>
            <a:r>
              <a:rPr lang="pt-BR" dirty="0" smtClean="0"/>
              <a:t>A questão contida na carta é lida em voz alta para o outro membro do grupo, que acumula pontos em caso de resposta correta (4 pontos) e perde em caso de resposta incorreta (5 pontos). Soma ao placar da roda -1 ponto para cada dica solicitada.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79013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Recurso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Jogo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09877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Proposta de Avaliação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Questões de múltipla </a:t>
            </a:r>
            <a:r>
              <a:rPr lang="pt-BR" dirty="0" smtClean="0"/>
              <a:t>escolha</a:t>
            </a:r>
          </a:p>
          <a:p>
            <a:endParaRPr lang="pt-BR" dirty="0"/>
          </a:p>
          <a:p>
            <a:r>
              <a:rPr lang="pt-BR" dirty="0" smtClean="0"/>
              <a:t>Não é compatível com a educação que se busca hoje, para além do meramente </a:t>
            </a:r>
            <a:r>
              <a:rPr lang="pt-BR" dirty="0" err="1" smtClean="0"/>
              <a:t>memorístico</a:t>
            </a:r>
            <a:r>
              <a:rPr lang="pt-BR" dirty="0" smtClean="0"/>
              <a:t>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1706632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1311</TotalTime>
  <Words>391</Words>
  <Application>Microsoft Office PowerPoint</Application>
  <PresentationFormat>Personalizar</PresentationFormat>
  <Paragraphs>54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Facet</vt:lpstr>
      <vt:lpstr>Algas</vt:lpstr>
      <vt:lpstr>Introdução</vt:lpstr>
      <vt:lpstr>Público Alvo</vt:lpstr>
      <vt:lpstr>Contexto</vt:lpstr>
      <vt:lpstr>Objetivos</vt:lpstr>
      <vt:lpstr>Material</vt:lpstr>
      <vt:lpstr>Dinâmica</vt:lpstr>
      <vt:lpstr>Recurso</vt:lpstr>
      <vt:lpstr>Proposta de Avaliação</vt:lpstr>
      <vt:lpstr>Comentários Finais</vt:lpstr>
      <vt:lpstr>Bibliografia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Algas</dc:title>
  <dc:creator>Alan Borges</dc:creator>
  <cp:lastModifiedBy>Boted Suzana</cp:lastModifiedBy>
  <cp:revision>35</cp:revision>
  <dcterms:created xsi:type="dcterms:W3CDTF">2017-04-26T22:24:13Z</dcterms:created>
  <dcterms:modified xsi:type="dcterms:W3CDTF">2017-06-12T16:54:17Z</dcterms:modified>
</cp:coreProperties>
</file>