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  <p:sldMasterId id="2147483658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‹nº›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457200" y="2401886"/>
            <a:ext cx="8458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457200" y="3899937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4008" marR="0" indent="-507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/>
            </a:lvl1pPr>
            <a:lvl2pPr marL="457200" marR="0" indent="0" algn="ctr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/>
            </a:lvl2pPr>
            <a:lvl3pPr marL="914400" marR="0" indent="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/>
            </a:lvl5pPr>
            <a:lvl6pPr marL="2286000" marR="0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/>
            </a:lvl6pPr>
            <a:lvl7pPr marL="2743200" marR="0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/>
            </a:lvl7pPr>
            <a:lvl8pPr marL="3200400" marR="0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/>
            </a:lvl8pPr>
            <a:lvl9pPr marL="3657600" marR="0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705600" y="4206875"/>
            <a:ext cx="960436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320086" y="1586"/>
            <a:ext cx="74771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Georgia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chemeClr val="lt1"/>
                </a:buClr>
                <a:buSzPct val="25000"/>
                <a:buFont typeface="Georgia"/>
                <a:buNone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2249486"/>
            <a:ext cx="8229600" cy="4324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indent="-857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Char char="•"/>
              <a:defRPr/>
            </a:lvl1pPr>
            <a:lvl2pPr marL="657225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Char char="▫"/>
              <a:defRPr/>
            </a:lvl2pPr>
            <a:lvl3pPr marL="922338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3pPr>
            <a:lvl4pPr marL="117951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4pPr>
            <a:lvl5pPr marL="1389063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Char char="▫"/>
              <a:defRPr/>
            </a:lvl5pPr>
            <a:lvl6pPr marL="1609344" indent="-72644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6pPr>
            <a:lvl7pPr marL="1828800" indent="-88900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7pPr>
            <a:lvl8pPr marL="2029968" indent="-93217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8pPr>
            <a:lvl9pPr marL="2240280" indent="-93979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586536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174036" y="1586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FFFFFF"/>
                </a:buClr>
                <a:buSzPct val="25000"/>
                <a:buFont typeface="Georgia"/>
                <a:buNone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 rot="5400000">
            <a:off x="4991100" y="2933699"/>
            <a:ext cx="5486399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 rot="5400000">
            <a:off x="838200" y="762000"/>
            <a:ext cx="5486399" cy="624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indent="-857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Char char="•"/>
              <a:defRPr/>
            </a:lvl1pPr>
            <a:lvl2pPr marL="657225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Char char="▫"/>
              <a:defRPr/>
            </a:lvl2pPr>
            <a:lvl3pPr marL="922338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3pPr>
            <a:lvl4pPr marL="117951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4pPr>
            <a:lvl5pPr marL="1389063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Char char="▫"/>
              <a:defRPr/>
            </a:lvl5pPr>
            <a:lvl6pPr marL="1609344" indent="-72644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6pPr>
            <a:lvl7pPr marL="1828800" indent="-88900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7pPr>
            <a:lvl8pPr marL="2029968" indent="-93217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8pPr>
            <a:lvl9pPr marL="2240280" indent="-93979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586536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174036" y="1586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FFFFFF"/>
                </a:buClr>
                <a:buSzPct val="25000"/>
                <a:buFont typeface="Georgia"/>
                <a:buNone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 rot="5400000">
            <a:off x="2409824" y="296861"/>
            <a:ext cx="432434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indent="-857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Char char="•"/>
              <a:defRPr/>
            </a:lvl1pPr>
            <a:lvl2pPr marL="657225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Char char="▫"/>
              <a:defRPr/>
            </a:lvl2pPr>
            <a:lvl3pPr marL="922338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3pPr>
            <a:lvl4pPr marL="117951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4pPr>
            <a:lvl5pPr marL="1389063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Char char="▫"/>
              <a:defRPr/>
            </a:lvl5pPr>
            <a:lvl6pPr marL="1609344" indent="-72644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6pPr>
            <a:lvl7pPr marL="1828800" indent="-88900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7pPr>
            <a:lvl8pPr marL="2029968" indent="-93217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8pPr>
            <a:lvl9pPr marL="2240280" indent="-93979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586536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174036" y="1586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FFFFFF"/>
                </a:buClr>
                <a:buSzPct val="25000"/>
                <a:buFont typeface="Georgia"/>
                <a:buNone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 rot="-5400000">
            <a:off x="3393016" y="3156576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403670" y="1143000"/>
            <a:ext cx="4572000" cy="4572000"/>
          </a:xfrm>
          <a:prstGeom prst="rect">
            <a:avLst/>
          </a:prstGeom>
          <a:solidFill>
            <a:srgbClr val="EAEAEA"/>
          </a:solidFill>
          <a:ln w="508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088442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0000"/>
              </a:lnSpc>
              <a:spcBef>
                <a:spcPts val="0"/>
              </a:spcBef>
              <a:buFont typeface="Georgia"/>
              <a:buNone/>
              <a:defRPr/>
            </a:lvl1pPr>
            <a:lvl2pPr rtl="0">
              <a:spcBef>
                <a:spcPts val="0"/>
              </a:spcBef>
              <a:buFont typeface="Georgia"/>
              <a:buNone/>
              <a:defRPr/>
            </a:lvl2pPr>
            <a:lvl3pPr rtl="0">
              <a:spcBef>
                <a:spcPts val="0"/>
              </a:spcBef>
              <a:buFont typeface="Georgia"/>
              <a:buNone/>
              <a:defRPr/>
            </a:lvl3pPr>
            <a:lvl4pPr rtl="0">
              <a:spcBef>
                <a:spcPts val="0"/>
              </a:spcBef>
              <a:buFont typeface="Georgia"/>
              <a:buNone/>
              <a:defRPr/>
            </a:lvl4pPr>
            <a:lvl5pPr rtl="0">
              <a:spcBef>
                <a:spcPts val="0"/>
              </a:spcBef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586536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174036" y="1586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FFFFFF"/>
                </a:buClr>
                <a:buSzPct val="25000"/>
                <a:buFont typeface="Georgia"/>
                <a:buNone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5353496" y="1101970"/>
            <a:ext cx="3383280" cy="877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5353496" y="2010726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" indent="-9144" rtl="0">
              <a:spcBef>
                <a:spcPts val="0"/>
              </a:spcBef>
              <a:buFont typeface="Georgia"/>
              <a:buNone/>
              <a:defRPr/>
            </a:lvl1pPr>
            <a:lvl2pPr rtl="0">
              <a:spcBef>
                <a:spcPts val="0"/>
              </a:spcBef>
              <a:buFont typeface="Georgia"/>
              <a:buNone/>
              <a:defRPr/>
            </a:lvl2pPr>
            <a:lvl3pPr rtl="0">
              <a:spcBef>
                <a:spcPts val="0"/>
              </a:spcBef>
              <a:buFont typeface="Georgia"/>
              <a:buNone/>
              <a:defRPr/>
            </a:lvl3pPr>
            <a:lvl4pPr rtl="0">
              <a:spcBef>
                <a:spcPts val="0"/>
              </a:spcBef>
              <a:buFont typeface="Georgia"/>
              <a:buNone/>
              <a:defRPr/>
            </a:lvl4pPr>
            <a:lvl5pPr rtl="0">
              <a:spcBef>
                <a:spcPts val="0"/>
              </a:spcBef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152400" y="776287"/>
            <a:ext cx="5102351" cy="5852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586536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174036" y="1586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FFFFFF"/>
                </a:buClr>
                <a:buSzPct val="25000"/>
                <a:buFont typeface="Georgia"/>
                <a:buNone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6586536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174036" y="1586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FFFFFF"/>
                </a:buClr>
                <a:buSzPct val="25000"/>
                <a:buFont typeface="Georgia"/>
                <a:buNone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4648200" y="2249424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586536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174036" y="1586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FFFFFF"/>
                </a:buClr>
                <a:buSzPct val="25000"/>
                <a:buFont typeface="Georgia"/>
                <a:buNone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722312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FFFFF"/>
              </a:buClr>
              <a:buFont typeface="Trebuchet M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22312" y="3367087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" indent="-7619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2pPr>
            <a:lvl3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3pPr>
            <a:lvl4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4pPr>
            <a:lvl5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6586536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174036" y="1586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FFFFFF"/>
                </a:buClr>
                <a:buSzPct val="25000"/>
                <a:buFont typeface="Georgia"/>
                <a:buNone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/>
        </p:nvSpPr>
        <p:spPr>
          <a:xfrm rot="10800000" flipH="1">
            <a:off x="5410200" y="3810000"/>
            <a:ext cx="3733800" cy="904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/>
          <p:nvPr/>
        </p:nvSpPr>
        <p:spPr>
          <a:xfrm rot="10800000" flipH="1">
            <a:off x="5410200" y="3897311"/>
            <a:ext cx="3733800" cy="19208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/>
        </p:nvSpPr>
        <p:spPr>
          <a:xfrm rot="10800000" flipH="1">
            <a:off x="5410200" y="4114800"/>
            <a:ext cx="3733800" cy="9524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/>
        </p:nvSpPr>
        <p:spPr>
          <a:xfrm rot="10800000" flipH="1">
            <a:off x="5410200" y="4164012"/>
            <a:ext cx="1965324" cy="19049"/>
          </a:xfrm>
          <a:prstGeom prst="rect">
            <a:avLst/>
          </a:prstGeom>
          <a:solidFill>
            <a:schemeClr val="accent2">
              <a:alpha val="59607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/>
          <p:nvPr/>
        </p:nvSpPr>
        <p:spPr>
          <a:xfrm rot="10800000" flipH="1">
            <a:off x="5410200" y="4198937"/>
            <a:ext cx="1965324" cy="9524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5410200" y="3962400"/>
            <a:ext cx="3063874" cy="269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7377111" y="4060825"/>
            <a:ext cx="1600199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/>
          <p:nvPr/>
        </p:nvSpPr>
        <p:spPr>
          <a:xfrm>
            <a:off x="0" y="3649662"/>
            <a:ext cx="9144000" cy="244474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/>
          <p:nvPr/>
        </p:nvSpPr>
        <p:spPr>
          <a:xfrm>
            <a:off x="0" y="3675062"/>
            <a:ext cx="9144000" cy="141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/>
          <p:nvPr/>
        </p:nvSpPr>
        <p:spPr>
          <a:xfrm rot="10800000" flipH="1">
            <a:off x="6413500" y="3643312"/>
            <a:ext cx="2730500" cy="2476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/>
          <p:nvPr/>
        </p:nvSpPr>
        <p:spPr>
          <a:xfrm>
            <a:off x="0" y="0"/>
            <a:ext cx="9144000" cy="370204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2249486"/>
            <a:ext cx="8229600" cy="4324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indent="-857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Char char="•"/>
              <a:defRPr/>
            </a:lvl1pPr>
            <a:lvl2pPr marL="657225" marR="0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Char char="▫"/>
              <a:defRPr/>
            </a:lvl2pPr>
            <a:lvl3pPr marL="922338" marR="0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3pPr>
            <a:lvl4pPr marL="1179513" marR="0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4pPr>
            <a:lvl5pPr marL="1389063" marR="0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Char char="▫"/>
              <a:defRPr/>
            </a:lvl5pPr>
            <a:lvl6pPr marL="1609344" marR="0" indent="-72644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6pPr>
            <a:lvl7pPr marL="1828800" marR="0" indent="-88900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7pPr>
            <a:lvl8pPr marL="2029968" marR="0" indent="-93217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8pPr>
            <a:lvl9pPr marL="2240280" marR="0" indent="-93979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705600" y="4206875"/>
            <a:ext cx="960436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320086" y="1586"/>
            <a:ext cx="74771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Georgia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chemeClr val="lt1"/>
                </a:buClr>
                <a:buSzPct val="25000"/>
                <a:buFont typeface="Georgia"/>
                <a:buNone/>
              </a:pPr>
              <a:t>‹nº›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 txBox="1"/>
          <p:nvPr/>
        </p:nvSpPr>
        <p:spPr>
          <a:xfrm>
            <a:off x="0" y="0"/>
            <a:ext cx="9144000" cy="31114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0" y="307975"/>
            <a:ext cx="9144000" cy="920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 txBox="1"/>
          <p:nvPr/>
        </p:nvSpPr>
        <p:spPr>
          <a:xfrm rot="10800000" flipH="1">
            <a:off x="5410200" y="360362"/>
            <a:ext cx="3733800" cy="904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 txBox="1"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5407025" y="496887"/>
            <a:ext cx="3063874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7373936" y="588962"/>
            <a:ext cx="1600199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/>
          <p:nvPr/>
        </p:nvSpPr>
        <p:spPr>
          <a:xfrm>
            <a:off x="9085261" y="-1586"/>
            <a:ext cx="57150" cy="6207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9043986" y="-1586"/>
            <a:ext cx="28575" cy="6207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9024936" y="-1586"/>
            <a:ext cx="9524" cy="6207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8975725" y="-1586"/>
            <a:ext cx="26987" cy="6207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8915400" y="0"/>
            <a:ext cx="55561" cy="5857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8874125" y="0"/>
            <a:ext cx="7937" cy="5857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2249486"/>
            <a:ext cx="8229600" cy="4324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indent="-857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Char char="•"/>
              <a:defRPr/>
            </a:lvl1pPr>
            <a:lvl2pPr marL="657225" marR="0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Char char="▫"/>
              <a:defRPr/>
            </a:lvl2pPr>
            <a:lvl3pPr marL="922338" marR="0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3pPr>
            <a:lvl4pPr marL="1179513" marR="0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4pPr>
            <a:lvl5pPr marL="1389063" marR="0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Char char="▫"/>
              <a:defRPr/>
            </a:lvl5pPr>
            <a:lvl6pPr marL="1609344" marR="0" indent="-72644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6pPr>
            <a:lvl7pPr marL="1828800" marR="0" indent="-88900" algn="l" rtl="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/>
            </a:lvl7pPr>
            <a:lvl8pPr marL="2029968" marR="0" indent="-93217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8pPr>
            <a:lvl9pPr marL="2240280" marR="0" indent="-93979" algn="l" rtl="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586536" y="612775"/>
            <a:ext cx="957261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174036" y="1586"/>
            <a:ext cx="762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FFFFFF"/>
                </a:buClr>
                <a:buSzPct val="25000"/>
                <a:buFont typeface="Georgia"/>
                <a:buNone/>
              </a:pPr>
              <a:t>‹nº›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lc.dlib.indiana.edu/dlc/contentguidelin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457200" y="4027487"/>
            <a:ext cx="84582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24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2400" b="0" i="1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Cláudia Coleoni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2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Graduanda em Gestão Ambiental (ESALQ/USP)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1371600" y="4945062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5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</a:pPr>
            <a:endParaRPr sz="2400" b="0" i="0" u="none" strike="noStrike" cap="none" baseline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6350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</a:pPr>
            <a:endParaRPr sz="2400" b="0" i="0" u="none" strike="noStrike" cap="none" baseline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6350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</a:pPr>
            <a:endParaRPr sz="2400" b="0" i="0" u="none" strike="noStrike" cap="none" baseline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6350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r>
              <a:rPr lang="en-US" sz="20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Piracicaba, </a:t>
            </a:r>
            <a:r>
              <a:rPr lang="en-US"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0</a:t>
            </a:r>
            <a:r>
              <a:rPr lang="en-US" sz="20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3 de ju</a:t>
            </a:r>
            <a:r>
              <a:rPr lang="en-US"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l</a:t>
            </a:r>
            <a:r>
              <a:rPr lang="en-US" sz="20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ho de 2015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0" y="1927225"/>
            <a:ext cx="9144000" cy="22463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-US" sz="2800" b="1" u="sng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Tragédia dos Comuns: Dilemas e Desafios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baseline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337" y="101600"/>
            <a:ext cx="747711" cy="109378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1035050" y="463550"/>
            <a:ext cx="6847500" cy="36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-US"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LGN0321 - Ecologia Evolutiva Humana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5849" y="2586062"/>
            <a:ext cx="5876550" cy="9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9062" y="350925"/>
            <a:ext cx="17240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4826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Definições</a:t>
            </a:r>
            <a:r>
              <a:rPr lang="en-US" sz="4000" b="1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36950" y="1266000"/>
            <a:ext cx="8498100" cy="432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Tragédia dos Comuns: proposta por Garrett Hardin (1968)</a:t>
            </a:r>
          </a:p>
          <a:p>
            <a:pPr marL="457200" marR="0" lvl="0" indent="-3810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Recursos naturais de livre acesso usufruídos por agentes racionais</a:t>
            </a:r>
          </a:p>
          <a:p>
            <a:pPr marL="457200" marR="0" lvl="0" indent="-3810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Ganhos individuais e custos compartilhados</a:t>
            </a:r>
          </a:p>
          <a:p>
            <a:pPr marL="457200" marR="0" lvl="0" indent="-3810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Superexploração e esgotamento de recursos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111125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154" y="4799925"/>
            <a:ext cx="7300899" cy="183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2812" y="3209250"/>
            <a:ext cx="1323975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x="1030025" y="3730120"/>
            <a:ext cx="5507999" cy="1066799"/>
          </a:xfrm>
          <a:prstGeom prst="wedgeRectCallout">
            <a:avLst>
              <a:gd name="adj1" fmla="val 63571"/>
              <a:gd name="adj2" fmla="val 9392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US" sz="1800" b="1"/>
              <a:t>Cada homem está preso em um sistema que o compele a aumentar seu rebanho sem limites em um mundo que é limitado.</a:t>
            </a:r>
          </a:p>
          <a:p>
            <a:pPr algn="ctr">
              <a:spcBef>
                <a:spcPts val="0"/>
              </a:spcBef>
              <a:buNone/>
            </a:pPr>
            <a:endParaRPr sz="1800" b="1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3302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Definições</a:t>
            </a:r>
            <a:r>
              <a:rPr lang="en-US" sz="4000" b="1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256150" y="1189800"/>
            <a:ext cx="8498100" cy="432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-US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Common-pool resources (CPR):</a:t>
            </a: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os recursos comuns são recursos </a:t>
            </a:r>
            <a:r>
              <a:rPr lang="en-US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naturais ou artificiais</a:t>
            </a: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(criados pelo ser humano), nos quais o uso de um indivíduo subtrai do uso de outro, e muito frequentemente é necessário, mas geralmente difícil e caro, impedir o uso do recurso por usuários externos ao grupo.</a:t>
            </a:r>
          </a:p>
          <a:p>
            <a:pPr marL="457200" marR="0" lvl="0" indent="-3810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maior parte dos CPR’s é grande o suficiente para comportar múltiplos usuários simultaneamente.</a:t>
            </a:r>
          </a:p>
          <a:p>
            <a:pPr marL="457200" marR="0" lvl="0" indent="-3810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Exemplos de “Commons”: as pastagens, água subterrânea, sistemas de irrigação, florestas, pesqueiros, Internet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111125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9287" y="4889525"/>
            <a:ext cx="2725425" cy="179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3302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Definições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256150" y="1189800"/>
            <a:ext cx="8498100" cy="432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indent="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CATEGORIAS de “Commons”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29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Agricultura</a:t>
            </a:r>
          </a:p>
          <a:p>
            <a:pPr marL="457200" marR="0" lvl="0" indent="-3429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Pesca</a:t>
            </a:r>
          </a:p>
          <a:p>
            <a:pPr marL="457200" marR="0" lvl="0" indent="-3429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Recursos Florestais</a:t>
            </a:r>
          </a:p>
          <a:p>
            <a:pPr marL="457200" marR="0" lvl="0" indent="-3429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Usos Múltiplos e Gerais</a:t>
            </a:r>
          </a:p>
          <a:p>
            <a:pPr marL="457200" marR="0" lvl="0" indent="-3429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Recursos Comuns Globais</a:t>
            </a:r>
          </a:p>
          <a:p>
            <a:pPr marL="457200" marR="0" lvl="0" indent="-3429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Pastagens</a:t>
            </a:r>
          </a:p>
          <a:p>
            <a:pPr marL="457200" marR="0" lvl="0" indent="-3429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História</a:t>
            </a:r>
          </a:p>
          <a:p>
            <a:pPr marL="457200" marR="0" lvl="0" indent="-3429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Informação e Conhecimento</a:t>
            </a:r>
          </a:p>
          <a:p>
            <a:pPr marL="457200" marR="0" lvl="0" indent="-3429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Uso e Posse de Terra</a:t>
            </a:r>
          </a:p>
          <a:p>
            <a:pPr marL="457200" marR="0" lvl="0" indent="-3429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Recursos Comuns “Não-Tradicionais”</a:t>
            </a:r>
          </a:p>
          <a:p>
            <a:pPr marL="457200" marR="0" lvl="0" indent="-3429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Organização Social</a:t>
            </a:r>
          </a:p>
          <a:p>
            <a:pPr marL="457200" marR="0" lvl="0" indent="-3429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Teoria e Experimentos</a:t>
            </a:r>
          </a:p>
          <a:p>
            <a:pPr marL="457200" marR="0" lvl="0" indent="-3429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Recursos Comuns Urbanos</a:t>
            </a:r>
          </a:p>
          <a:p>
            <a:pPr marL="457200" marR="0" lvl="0" indent="-3429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Recursos Hídricos</a:t>
            </a:r>
          </a:p>
          <a:p>
            <a:pPr marL="457200" marR="0" lvl="0" indent="-3429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Fauna e Flora</a:t>
            </a:r>
          </a:p>
          <a:p>
            <a:pPr marL="365125" marR="0" lvl="0" indent="-111125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5962" y="864401"/>
            <a:ext cx="2895425" cy="172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175" y="2695925"/>
            <a:ext cx="2895425" cy="1693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7175" y="4572452"/>
            <a:ext cx="2895424" cy="1902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3302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Questionamentos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256150" y="1189800"/>
            <a:ext cx="8498100" cy="432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Conceito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de “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Tragédia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dos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Comuns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” é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mesmo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“universal”?</a:t>
            </a:r>
          </a:p>
          <a:p>
            <a:pPr marL="457200" marR="0" lvl="0" indent="-3810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-US" sz="2400" dirty="0" err="1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Sobre-exploração</a:t>
            </a:r>
            <a:r>
              <a:rPr lang="en-US" sz="24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ocorre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quando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não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há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“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governança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”, e o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recurso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comum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é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totalmente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“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anônimo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”,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isto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é,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não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há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relação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confiança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comunicação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e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reciprocidade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entre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usuários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(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regras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não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estabelecidas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</a:p>
          <a:p>
            <a:pPr marL="457200" marR="0" lvl="0" indent="-3810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(1) Como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usuários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se auto-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organizam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ou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criam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condições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para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arranjos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institucionais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que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lidem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com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dilemas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ação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coletiva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?</a:t>
            </a:r>
          </a:p>
          <a:p>
            <a:pPr marL="457200" marR="0" lvl="0" indent="-3810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(2)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Quais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as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condições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que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aumentam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a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sustentabilidade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dos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recursos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e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robustez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/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resiliência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das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instituições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com o tempo?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111125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4424" y="5363399"/>
            <a:ext cx="4217700" cy="113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330200"/>
            <a:ext cx="8401499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Teoria “Sistemas Socioecológicos”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256150" y="1189800"/>
            <a:ext cx="8498100" cy="432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683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abordagem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de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sistemas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socioecológicos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foi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desenvolvida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para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fornecer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uma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ferramenta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de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pesquisa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comum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para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investigações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interdisciplinares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em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sistemas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socioecológicos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e a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elaboração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de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uma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governança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sustentável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frente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aos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problemas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advindos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2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</a:t>
            </a:r>
            <a:r>
              <a:rPr lang="en-US" sz="22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uso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de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recursos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naturais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comuns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(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Elinor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Ostrom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Nobel de </a:t>
            </a:r>
            <a:r>
              <a:rPr lang="en-US" sz="22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Economia</a:t>
            </a:r>
            <a:r>
              <a:rPr lang="en-US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2009)</a:t>
            </a:r>
          </a:p>
          <a:p>
            <a:pPr marL="365125" marR="0" lvl="0" indent="-111125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5125" y="3340224"/>
            <a:ext cx="4930100" cy="315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7150" y="403900"/>
            <a:ext cx="4717850" cy="628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330200"/>
            <a:ext cx="8401499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Considerações Finais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256150" y="1189800"/>
            <a:ext cx="8498100" cy="432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Devemos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atentar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às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questões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teóricas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e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empíricas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sobre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a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confluência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variáveis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ecológicas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as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quais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afetam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arranjos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institucionais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que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incentivam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a </a:t>
            </a:r>
            <a:r>
              <a:rPr lang="en-US" sz="2400" dirty="0" err="1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sobre-exploração</a:t>
            </a:r>
            <a:r>
              <a:rPr lang="en-US" sz="2400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ou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a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sustentabilidade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dos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recursos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comuns</a:t>
            </a:r>
            <a:endParaRPr lang="en-US" sz="2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810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Ademais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é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necessário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entender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melhor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como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a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diversidade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das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motivações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humanas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se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modifica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ao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longo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do tempo,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não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assumindo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a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hipótese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única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da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prevalência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do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interesse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individual e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exclusivo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sobre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recursos</a:t>
            </a: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comuns</a:t>
            </a:r>
            <a:endParaRPr lang="en-US" sz="2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925" y="4578425"/>
            <a:ext cx="3752300" cy="218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330200"/>
            <a:ext cx="8401499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Referências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256150" y="1189800"/>
            <a:ext cx="8498100" cy="432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Hardin, Garrett. 1968. “The Tragedy of the Commons.” Science 162: 1243–48.</a:t>
            </a:r>
          </a:p>
          <a:p>
            <a:pPr marL="457200" marR="0" lvl="0" indent="-3810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Indiana University. “Digital Library of the Commons”. Disponível em: </a:t>
            </a:r>
            <a:r>
              <a:rPr lang="en-US" sz="24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http://dlc.dlib.indiana.edu/dlc/contentguidelines#general_commons</a:t>
            </a:r>
          </a:p>
          <a:p>
            <a:pPr marL="457200" marR="0" lvl="0" indent="-3810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Ostrom, Elinor. 1990. Governing the Commons: The Evolution of Institutions for Collective Action. New York: Cambridge University Press.</a:t>
            </a:r>
          </a:p>
          <a:p>
            <a:pPr marL="457200" marR="0" lvl="0" indent="-3810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Ostrom, Elinor. 2003. “Toward a Behavioral Theory Linking Trust, Reciprocity, and Reputation.” In Trust and Reciprocity: Interdisciplinary Lessons from Experimental</a:t>
            </a:r>
          </a:p>
          <a:p>
            <a:pPr marL="457200" marR="0" lvl="0" indent="-3810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-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Ostrom, Elinor. 2008. “The Challenge of Common-Pool Resources.” Environment 50(4) (July/August): 8–20.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1_Urbano">
  <a:themeElements>
    <a:clrScheme name="Urbano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o">
  <a:themeElements>
    <a:clrScheme name="Urbano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531</Words>
  <Application>Microsoft Office PowerPoint</Application>
  <PresentationFormat>Apresentação na tela (4:3)</PresentationFormat>
  <Paragraphs>58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1" baseType="lpstr">
      <vt:lpstr>1_Urbano</vt:lpstr>
      <vt:lpstr>Urbano</vt:lpstr>
      <vt:lpstr> Cláudia Coleoni Graduanda em Gestão Ambiental (ESALQ/USP)</vt:lpstr>
      <vt:lpstr>Definições </vt:lpstr>
      <vt:lpstr>Definições </vt:lpstr>
      <vt:lpstr>Definições</vt:lpstr>
      <vt:lpstr>Questionamentos</vt:lpstr>
      <vt:lpstr>Teoria “Sistemas Socioecológicos”</vt:lpstr>
      <vt:lpstr>Slide 7</vt:lpstr>
      <vt:lpstr>Considerações Finais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Cláudia Coleoni Graduanda em Gestão Ambiental (ESALQ/USP)</dc:title>
  <dc:creator>Silvia</dc:creator>
  <cp:lastModifiedBy>Silvia MG Molina</cp:lastModifiedBy>
  <cp:revision>2</cp:revision>
  <dcterms:modified xsi:type="dcterms:W3CDTF">2015-08-07T17:47:33Z</dcterms:modified>
</cp:coreProperties>
</file>